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43.xml" ContentType="application/vnd.openxmlformats-officedocument.presentationml.notesSlide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57" r:id="rId1"/>
  </p:sldMasterIdLst>
  <p:notesMasterIdLst>
    <p:notesMasterId r:id="rId193"/>
  </p:notesMasterIdLst>
  <p:sldIdLst>
    <p:sldId id="256" r:id="rId2"/>
    <p:sldId id="485" r:id="rId3"/>
    <p:sldId id="780" r:id="rId4"/>
    <p:sldId id="260" r:id="rId5"/>
    <p:sldId id="542" r:id="rId6"/>
    <p:sldId id="505" r:id="rId7"/>
    <p:sldId id="446" r:id="rId8"/>
    <p:sldId id="486" r:id="rId9"/>
    <p:sldId id="548" r:id="rId10"/>
    <p:sldId id="550" r:id="rId11"/>
    <p:sldId id="551" r:id="rId12"/>
    <p:sldId id="547" r:id="rId13"/>
    <p:sldId id="499" r:id="rId14"/>
    <p:sldId id="520" r:id="rId15"/>
    <p:sldId id="549" r:id="rId16"/>
    <p:sldId id="517" r:id="rId17"/>
    <p:sldId id="522" r:id="rId18"/>
    <p:sldId id="553" r:id="rId19"/>
    <p:sldId id="552" r:id="rId20"/>
    <p:sldId id="523" r:id="rId21"/>
    <p:sldId id="554" r:id="rId22"/>
    <p:sldId id="555" r:id="rId23"/>
    <p:sldId id="525" r:id="rId24"/>
    <p:sldId id="527" r:id="rId25"/>
    <p:sldId id="493" r:id="rId26"/>
    <p:sldId id="496" r:id="rId27"/>
    <p:sldId id="508" r:id="rId28"/>
    <p:sldId id="789" r:id="rId29"/>
    <p:sldId id="776" r:id="rId30"/>
    <p:sldId id="788" r:id="rId31"/>
    <p:sldId id="638" r:id="rId32"/>
    <p:sldId id="777" r:id="rId33"/>
    <p:sldId id="778" r:id="rId34"/>
    <p:sldId id="779" r:id="rId35"/>
    <p:sldId id="781" r:id="rId36"/>
    <p:sldId id="782" r:id="rId37"/>
    <p:sldId id="783" r:id="rId38"/>
    <p:sldId id="639" r:id="rId39"/>
    <p:sldId id="784" r:id="rId40"/>
    <p:sldId id="785" r:id="rId41"/>
    <p:sldId id="786" r:id="rId42"/>
    <p:sldId id="640" r:id="rId43"/>
    <p:sldId id="646" r:id="rId44"/>
    <p:sldId id="648" r:id="rId45"/>
    <p:sldId id="487" r:id="rId46"/>
    <p:sldId id="536" r:id="rId47"/>
    <p:sldId id="792" r:id="rId48"/>
    <p:sldId id="537" r:id="rId49"/>
    <p:sldId id="538" r:id="rId50"/>
    <p:sldId id="796" r:id="rId51"/>
    <p:sldId id="797" r:id="rId52"/>
    <p:sldId id="794" r:id="rId53"/>
    <p:sldId id="694" r:id="rId54"/>
    <p:sldId id="682" r:id="rId55"/>
    <p:sldId id="690" r:id="rId56"/>
    <p:sldId id="687" r:id="rId57"/>
    <p:sldId id="692" r:id="rId58"/>
    <p:sldId id="684" r:id="rId59"/>
    <p:sldId id="678" r:id="rId60"/>
    <p:sldId id="679" r:id="rId61"/>
    <p:sldId id="681" r:id="rId62"/>
    <p:sldId id="693" r:id="rId63"/>
    <p:sldId id="680" r:id="rId64"/>
    <p:sldId id="568" r:id="rId65"/>
    <p:sldId id="591" r:id="rId66"/>
    <p:sldId id="569" r:id="rId67"/>
    <p:sldId id="572" r:id="rId68"/>
    <p:sldId id="579" r:id="rId69"/>
    <p:sldId id="592" r:id="rId70"/>
    <p:sldId id="593" r:id="rId71"/>
    <p:sldId id="583" r:id="rId72"/>
    <p:sldId id="584" r:id="rId73"/>
    <p:sldId id="586" r:id="rId74"/>
    <p:sldId id="585" r:id="rId75"/>
    <p:sldId id="587" r:id="rId76"/>
    <p:sldId id="588" r:id="rId77"/>
    <p:sldId id="589" r:id="rId78"/>
    <p:sldId id="590" r:id="rId79"/>
    <p:sldId id="673" r:id="rId80"/>
    <p:sldId id="601" r:id="rId81"/>
    <p:sldId id="576" r:id="rId82"/>
    <p:sldId id="573" r:id="rId83"/>
    <p:sldId id="599" r:id="rId84"/>
    <p:sldId id="597" r:id="rId85"/>
    <p:sldId id="600" r:id="rId86"/>
    <p:sldId id="602" r:id="rId87"/>
    <p:sldId id="603" r:id="rId88"/>
    <p:sldId id="604" r:id="rId89"/>
    <p:sldId id="605" r:id="rId90"/>
    <p:sldId id="606" r:id="rId91"/>
    <p:sldId id="607" r:id="rId92"/>
    <p:sldId id="798" r:id="rId93"/>
    <p:sldId id="544" r:id="rId94"/>
    <p:sldId id="545" r:id="rId95"/>
    <p:sldId id="611" r:id="rId96"/>
    <p:sldId id="790" r:id="rId97"/>
    <p:sldId id="615" r:id="rId98"/>
    <p:sldId id="612" r:id="rId99"/>
    <p:sldId id="609" r:id="rId100"/>
    <p:sldId id="613" r:id="rId101"/>
    <p:sldId id="531" r:id="rId102"/>
    <p:sldId id="614" r:id="rId103"/>
    <p:sldId id="616" r:id="rId104"/>
    <p:sldId id="618" r:id="rId105"/>
    <p:sldId id="622" r:id="rId106"/>
    <p:sldId id="736" r:id="rId107"/>
    <p:sldId id="623" r:id="rId108"/>
    <p:sldId id="620" r:id="rId109"/>
    <p:sldId id="621" r:id="rId110"/>
    <p:sldId id="626" r:id="rId111"/>
    <p:sldId id="791" r:id="rId112"/>
    <p:sldId id="627" r:id="rId113"/>
    <p:sldId id="628" r:id="rId114"/>
    <p:sldId id="656" r:id="rId115"/>
    <p:sldId id="696" r:id="rId116"/>
    <p:sldId id="800" r:id="rId117"/>
    <p:sldId id="657" r:id="rId118"/>
    <p:sldId id="658" r:id="rId119"/>
    <p:sldId id="659" r:id="rId120"/>
    <p:sldId id="660" r:id="rId121"/>
    <p:sldId id="661" r:id="rId122"/>
    <p:sldId id="662" r:id="rId123"/>
    <p:sldId id="663" r:id="rId124"/>
    <p:sldId id="737" r:id="rId125"/>
    <p:sldId id="738" r:id="rId126"/>
    <p:sldId id="739" r:id="rId127"/>
    <p:sldId id="665" r:id="rId128"/>
    <p:sldId id="666" r:id="rId129"/>
    <p:sldId id="667" r:id="rId130"/>
    <p:sldId id="668" r:id="rId131"/>
    <p:sldId id="677" r:id="rId132"/>
    <p:sldId id="669" r:id="rId133"/>
    <p:sldId id="670" r:id="rId134"/>
    <p:sldId id="671" r:id="rId135"/>
    <p:sldId id="672" r:id="rId136"/>
    <p:sldId id="732" r:id="rId137"/>
    <p:sldId id="698" r:id="rId138"/>
    <p:sldId id="703" r:id="rId139"/>
    <p:sldId id="704" r:id="rId140"/>
    <p:sldId id="702" r:id="rId141"/>
    <p:sldId id="706" r:id="rId142"/>
    <p:sldId id="713" r:id="rId143"/>
    <p:sldId id="714" r:id="rId144"/>
    <p:sldId id="708" r:id="rId145"/>
    <p:sldId id="710" r:id="rId146"/>
    <p:sldId id="709" r:id="rId147"/>
    <p:sldId id="712" r:id="rId148"/>
    <p:sldId id="715" r:id="rId149"/>
    <p:sldId id="717" r:id="rId150"/>
    <p:sldId id="718" r:id="rId151"/>
    <p:sldId id="705" r:id="rId152"/>
    <p:sldId id="722" r:id="rId153"/>
    <p:sldId id="730" r:id="rId154"/>
    <p:sldId id="719" r:id="rId155"/>
    <p:sldId id="723" r:id="rId156"/>
    <p:sldId id="727" r:id="rId157"/>
    <p:sldId id="726" r:id="rId158"/>
    <p:sldId id="728" r:id="rId159"/>
    <p:sldId id="729" r:id="rId160"/>
    <p:sldId id="731" r:id="rId161"/>
    <p:sldId id="711" r:id="rId162"/>
    <p:sldId id="752" r:id="rId163"/>
    <p:sldId id="751" r:id="rId164"/>
    <p:sldId id="734" r:id="rId165"/>
    <p:sldId id="749" r:id="rId166"/>
    <p:sldId id="742" r:id="rId167"/>
    <p:sldId id="745" r:id="rId168"/>
    <p:sldId id="744" r:id="rId169"/>
    <p:sldId id="743" r:id="rId170"/>
    <p:sldId id="741" r:id="rId171"/>
    <p:sldId id="747" r:id="rId172"/>
    <p:sldId id="748" r:id="rId173"/>
    <p:sldId id="746" r:id="rId174"/>
    <p:sldId id="750" r:id="rId175"/>
    <p:sldId id="733" r:id="rId176"/>
    <p:sldId id="489" r:id="rId177"/>
    <p:sldId id="754" r:id="rId178"/>
    <p:sldId id="768" r:id="rId179"/>
    <p:sldId id="801" r:id="rId180"/>
    <p:sldId id="757" r:id="rId181"/>
    <p:sldId id="759" r:id="rId182"/>
    <p:sldId id="760" r:id="rId183"/>
    <p:sldId id="761" r:id="rId184"/>
    <p:sldId id="763" r:id="rId185"/>
    <p:sldId id="766" r:id="rId186"/>
    <p:sldId id="767" r:id="rId187"/>
    <p:sldId id="769" r:id="rId188"/>
    <p:sldId id="772" r:id="rId189"/>
    <p:sldId id="762" r:id="rId190"/>
    <p:sldId id="765" r:id="rId191"/>
    <p:sldId id="802" r:id="rId19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434C"/>
    <a:srgbClr val="8FB720"/>
    <a:srgbClr val="10AD20"/>
    <a:srgbClr val="D29C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45" autoAdjust="0"/>
    <p:restoredTop sz="87692" autoAdjust="0"/>
  </p:normalViewPr>
  <p:slideViewPr>
    <p:cSldViewPr snapToGrid="0" snapToObjects="1">
      <p:cViewPr>
        <p:scale>
          <a:sx n="72" d="100"/>
          <a:sy n="72" d="100"/>
        </p:scale>
        <p:origin x="-1816" y="-4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086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notesMaster" Target="notesMasters/notesMaster1.xml"/><Relationship Id="rId194" Type="http://schemas.openxmlformats.org/officeDocument/2006/relationships/printerSettings" Target="printerSettings/printerSettings1.bin"/><Relationship Id="rId195" Type="http://schemas.openxmlformats.org/officeDocument/2006/relationships/presProps" Target="presProps.xml"/><Relationship Id="rId196" Type="http://schemas.openxmlformats.org/officeDocument/2006/relationships/viewProps" Target="viewProps.xml"/><Relationship Id="rId197" Type="http://schemas.openxmlformats.org/officeDocument/2006/relationships/theme" Target="theme/theme1.xml"/><Relationship Id="rId198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emf"/><Relationship Id="rId5" Type="http://schemas.openxmlformats.org/officeDocument/2006/relationships/image" Target="../media/image70.emf"/><Relationship Id="rId1" Type="http://schemas.openxmlformats.org/officeDocument/2006/relationships/image" Target="../media/image66.emf"/><Relationship Id="rId2" Type="http://schemas.openxmlformats.org/officeDocument/2006/relationships/image" Target="../media/image6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Relationship Id="rId2" Type="http://schemas.openxmlformats.org/officeDocument/2006/relationships/image" Target="../media/image7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Relationship Id="rId2" Type="http://schemas.openxmlformats.org/officeDocument/2006/relationships/image" Target="../media/image7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53633-2983-4344-8C13-B35F3BA63DF8}" type="datetimeFigureOut">
              <a:rPr lang="en-US" smtClean="0"/>
              <a:t>6/26/16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9BAD-F572-404B-8C82-701BCF334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81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7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8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  <a:r>
              <a:rPr lang="en-US" baseline="0" dirty="0" smtClean="0"/>
              <a:t> back!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85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70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70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5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Wait until</a:t>
            </a:r>
            <a:r>
              <a:rPr lang="en-US" baseline="0" smtClean="0"/>
              <a:t> </a:t>
            </a:r>
            <a:r>
              <a:rPr lang="en-US" baseline="0" dirty="0" smtClean="0"/>
              <a:t>everyone had loaded the file…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5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Wait until</a:t>
            </a:r>
            <a:r>
              <a:rPr lang="en-US" baseline="0" smtClean="0"/>
              <a:t> </a:t>
            </a:r>
            <a:r>
              <a:rPr lang="en-US" baseline="0" dirty="0" smtClean="0"/>
              <a:t>everyone had loaded the file…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5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5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5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5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5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5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20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5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59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5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5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5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59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59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59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59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70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 difference in each experiment</a:t>
            </a:r>
            <a:r>
              <a:rPr lang="en-US" baseline="0" dirty="0" smtClean="0"/>
              <a:t>al design is about how you randomize treatment assignments.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456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706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706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70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706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706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know this because the clone by nitrogen interaction is significant. Because this is log</a:t>
            </a:r>
            <a:r>
              <a:rPr lang="en-US" baseline="0" dirty="0" smtClean="0"/>
              <a:t> transformed data: Does the proportional change in yield due to nitrogen vary from clone to clone?  If it was original data: Does the proportional change in yield due to nitrogen vary from clone to clone?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242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know this because the clone by nitrogen interaction is significant.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242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177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Yield</a:t>
            </a:r>
            <a:r>
              <a:rPr lang="en-US" baseline="0" dirty="0" smtClean="0"/>
              <a:t> of clone 2 is greater than clone 3 *across all N levels tested*.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136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87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Errors = (Predicted – Observed). “Predicted: I</a:t>
            </a:r>
            <a:r>
              <a:rPr lang="en-US" baseline="0" dirty="0" smtClean="0"/>
              <a:t>s basically the value that would be predicted</a:t>
            </a:r>
            <a:r>
              <a:rPr lang="en-US" dirty="0" smtClean="0"/>
              <a:t> for an</a:t>
            </a:r>
            <a:r>
              <a:rPr lang="en-US" baseline="0" dirty="0" smtClean="0"/>
              <a:t> individual </a:t>
            </a:r>
            <a:r>
              <a:rPr lang="en-US" dirty="0" smtClean="0"/>
              <a:t>measurement minus what was actually observed.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419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878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311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 results in original</a:t>
            </a:r>
            <a:r>
              <a:rPr lang="en-US" baseline="0" dirty="0" smtClean="0"/>
              <a:t> units.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32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 results in original</a:t>
            </a:r>
            <a:r>
              <a:rPr lang="en-US" baseline="0" dirty="0" smtClean="0"/>
              <a:t> units.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32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Changing irrigation methods within a single field can be challenging for several reasons (e.g. risk of seepage into adjacent treatments).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546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546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546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546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546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54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419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546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546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546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106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106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106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106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106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106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10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419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106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106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FFFF00"/>
              </a:solidFill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514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FFFF00"/>
              </a:solidFill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514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>
                <a:solidFill>
                  <a:srgbClr val="FFFFFF"/>
                </a:solidFill>
              </a:rPr>
              <a:t>random</a:t>
            </a:r>
            <a:r>
              <a:rPr lang="en-US" dirty="0" smtClean="0">
                <a:solidFill>
                  <a:srgbClr val="FFFFFF"/>
                </a:solidFill>
              </a:rPr>
              <a:t> effect of location x treatment interaction is</a:t>
            </a:r>
            <a:r>
              <a:rPr lang="en-US" baseline="0" dirty="0" smtClean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excluded, which assumes that treatment effects are similar across sites) 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46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41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41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C9BAD-F572-404B-8C82-701BCF3342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70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Title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492375"/>
            <a:ext cx="6762749" cy="1470025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1" y="3966882"/>
            <a:ext cx="6762749" cy="1752600"/>
          </a:xfrm>
        </p:spPr>
        <p:txBody>
          <a:bodyPr>
            <a:normAutofit/>
          </a:bodyPr>
          <a:lstStyle>
            <a:lvl1pPr marL="0" indent="0" algn="r"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D26B-DFC2-4248-8ED0-AD3E108CBDD7}" type="datetime1">
              <a:rPr lang="en-US" smtClean="0"/>
              <a:pPr/>
              <a:t>6/26/16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E438-4D0D-4834-B658-A90420491D98}" type="datetime1">
              <a:rPr lang="en-US" smtClean="0"/>
              <a:pPr/>
              <a:t>6/26/16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4" y="590550"/>
            <a:ext cx="365760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3023" y="739588"/>
            <a:ext cx="3657600" cy="53087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464" y="1816100"/>
            <a:ext cx="3657600" cy="38227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8ADFA-7142-4015-85E6-1712F15FA709}" type="datetime1">
              <a:rPr lang="en-US" smtClean="0"/>
              <a:pPr/>
              <a:t>6/26/16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Picture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77" y="187452"/>
            <a:ext cx="853665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533400"/>
            <a:ext cx="447675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124" y="1828800"/>
            <a:ext cx="4474539" cy="38100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6124" y="6288741"/>
            <a:ext cx="1887537" cy="365125"/>
          </a:xfrm>
        </p:spPr>
        <p:txBody>
          <a:bodyPr/>
          <a:lstStyle/>
          <a:p>
            <a:fld id="{34A581E0-D653-4D78-A48F-41D80498BC7E}" type="datetime1">
              <a:rPr lang="en-US" smtClean="0"/>
              <a:pPr/>
              <a:t>6/26/16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399" y="6288741"/>
            <a:ext cx="26759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188253" y="179292"/>
            <a:ext cx="3281087" cy="6483096"/>
          </a:xfrm>
          <a:prstGeom prst="round1Rect">
            <a:avLst>
              <a:gd name="adj" fmla="val 17325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953" y="533400"/>
            <a:ext cx="365760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596153" y="1600199"/>
            <a:ext cx="3657600" cy="3657601"/>
          </a:xfrm>
          <a:prstGeom prst="ellipse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0412" y="1828800"/>
            <a:ext cx="3657600" cy="38100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288741"/>
            <a:ext cx="1865125" cy="365125"/>
          </a:xfrm>
        </p:spPr>
        <p:txBody>
          <a:bodyPr/>
          <a:lstStyle/>
          <a:p>
            <a:fld id="{8B3AFFF1-9C47-49F0-AE12-AF188F3F4E82}" type="datetime1">
              <a:rPr lang="en-US" smtClean="0"/>
              <a:pPr/>
              <a:t>6/26/16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5813" y="6288741"/>
            <a:ext cx="5217551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038" y="3778624"/>
            <a:ext cx="7560515" cy="110265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871584" y="762000"/>
            <a:ext cx="7427726" cy="2989730"/>
          </a:xfrm>
          <a:prstGeom prst="roundRect">
            <a:avLst>
              <a:gd name="adj" fmla="val 7476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8034" y="4827493"/>
            <a:ext cx="7559977" cy="1220881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288741"/>
            <a:ext cx="1865125" cy="365125"/>
          </a:xfrm>
        </p:spPr>
        <p:txBody>
          <a:bodyPr/>
          <a:lstStyle/>
          <a:p>
            <a:fld id="{8B3AFFF1-9C47-49F0-AE12-AF188F3F4E82}" type="datetime1">
              <a:rPr lang="en-US" smtClean="0"/>
              <a:pPr/>
              <a:t>6/26/16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5813" y="6288741"/>
            <a:ext cx="5217551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C003-38E8-486A-9BFD-47E55D87241C}" type="datetime1">
              <a:rPr lang="en-US" smtClean="0"/>
              <a:pPr/>
              <a:t>6/26/16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28646" y="779463"/>
            <a:ext cx="1358153" cy="52689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779464"/>
            <a:ext cx="6170613" cy="526891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EAA3-934B-41DB-B3B1-806F4BE5CC37}" type="datetime1">
              <a:rPr lang="en-US" smtClean="0"/>
              <a:pPr/>
              <a:t>6/26/16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7F932-D99A-4087-BFB1-EA42FAFC8D2C}" type="datetime1">
              <a:rPr lang="en-US" smtClean="0"/>
              <a:pPr/>
              <a:t>6/26/16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591360"/>
            <a:ext cx="7583487" cy="1362075"/>
          </a:xfrm>
        </p:spPr>
        <p:txBody>
          <a:bodyPr anchor="b" anchorCtr="0">
            <a:noAutofit/>
          </a:bodyPr>
          <a:lstStyle>
            <a:lvl1pPr algn="l">
              <a:defRPr sz="4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3950354"/>
            <a:ext cx="7583487" cy="1500187"/>
          </a:xfrm>
        </p:spPr>
        <p:txBody>
          <a:bodyPr anchor="t" anchorCtr="0"/>
          <a:lstStyle>
            <a:lvl1pPr marL="0" indent="0" algn="l">
              <a:spcBef>
                <a:spcPts val="60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96367-2F2B-4F6E-ACF4-15FA13738E10}" type="datetime1">
              <a:rPr lang="en-US" smtClean="0"/>
              <a:pPr/>
              <a:t>6/26/16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8541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498D-21C7-408B-8EF5-5B55DEF0BFD5}" type="datetime1">
              <a:rPr lang="en-US" smtClean="0"/>
              <a:pPr/>
              <a:t>6/26/16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7583487" cy="104438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438835"/>
            <a:ext cx="36576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362199"/>
            <a:ext cx="36576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5350" y="1438835"/>
            <a:ext cx="36576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5350" y="2362199"/>
            <a:ext cx="36576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B246E-8FD1-42FF-94A4-E4133095C37A}" type="datetime1">
              <a:rPr lang="en-US" smtClean="0"/>
              <a:pPr/>
              <a:t>6/26/16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874059" y="2286000"/>
            <a:ext cx="3563003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15840" y="2286000"/>
            <a:ext cx="356616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4059" y="2286000"/>
            <a:ext cx="3563003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815840" y="2286000"/>
            <a:ext cx="356616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28801"/>
            <a:ext cx="7585076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FFF1-9C47-49F0-AE12-AF188F3F4E82}" type="datetime1">
              <a:rPr lang="en-US" smtClean="0"/>
              <a:pPr/>
              <a:t>6/26/16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779462" y="3991816"/>
            <a:ext cx="7585076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095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FFF1-9C47-49F0-AE12-AF188F3F4E82}" type="datetime1">
              <a:rPr lang="en-US" smtClean="0"/>
              <a:pPr/>
              <a:t>6/26/16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71095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779462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FFF1-9C47-49F0-AE12-AF188F3F4E82}" type="datetime1">
              <a:rPr lang="en-US" smtClean="0"/>
              <a:pPr/>
              <a:t>6/26/16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4"/>
          </p:nvPr>
        </p:nvSpPr>
        <p:spPr>
          <a:xfrm>
            <a:off x="77946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5"/>
          </p:nvPr>
        </p:nvSpPr>
        <p:spPr>
          <a:xfrm>
            <a:off x="77946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471095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3"/>
          </p:nvPr>
        </p:nvSpPr>
        <p:spPr>
          <a:xfrm>
            <a:off x="471095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39D4-B818-4372-B1EE-7CB6D5BBC74A}" type="datetime1">
              <a:rPr lang="en-US" smtClean="0"/>
              <a:pPr/>
              <a:t>6/26/16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Diagonal Corner Rectangle 7"/>
          <p:cNvSpPr/>
          <p:nvPr/>
        </p:nvSpPr>
        <p:spPr>
          <a:xfrm>
            <a:off x="189707" y="189707"/>
            <a:ext cx="8764587" cy="6478587"/>
          </a:xfrm>
          <a:prstGeom prst="round2DiagRect">
            <a:avLst>
              <a:gd name="adj1" fmla="val 9416"/>
              <a:gd name="adj2" fmla="val 0"/>
            </a:avLst>
          </a:prstGeom>
          <a:gradFill>
            <a:gsLst>
              <a:gs pos="1700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7583487" cy="10443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28800"/>
            <a:ext cx="7583487" cy="420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288741"/>
            <a:ext cx="18875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8B3AFFF1-9C47-49F0-AE12-AF188F3F4E82}" type="datetime1">
              <a:rPr lang="en-US" smtClean="0"/>
              <a:pPr/>
              <a:t>6/26/16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04615" y="6288741"/>
            <a:ext cx="523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4411" y="219635"/>
            <a:ext cx="493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58" r:id="rId1"/>
    <p:sldLayoutId id="2147484759" r:id="rId2"/>
    <p:sldLayoutId id="2147484760" r:id="rId3"/>
    <p:sldLayoutId id="2147484761" r:id="rId4"/>
    <p:sldLayoutId id="2147484762" r:id="rId5"/>
    <p:sldLayoutId id="2147484763" r:id="rId6"/>
    <p:sldLayoutId id="2147484764" r:id="rId7"/>
    <p:sldLayoutId id="2147484765" r:id="rId8"/>
    <p:sldLayoutId id="2147484766" r:id="rId9"/>
    <p:sldLayoutId id="2147484767" r:id="rId10"/>
    <p:sldLayoutId id="2147484768" r:id="rId11"/>
    <p:sldLayoutId id="2147484769" r:id="rId12"/>
    <p:sldLayoutId id="2147484770" r:id="rId13"/>
    <p:sldLayoutId id="2147484771" r:id="rId14"/>
    <p:sldLayoutId id="2147484772" r:id="rId15"/>
    <p:sldLayoutId id="2147484773" r:id="rId16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2000"/>
        </a:spcBef>
        <a:buFont typeface="Wingdings 2" pitchFamily="18" charset="2"/>
        <a:buChar char=""/>
        <a:defRPr sz="2200" kern="1200">
          <a:solidFill>
            <a:schemeClr val="bg1"/>
          </a:solidFill>
          <a:latin typeface="+mn-lt"/>
          <a:ea typeface="+mn-ea"/>
          <a:cs typeface="+mn-cs"/>
        </a:defRPr>
      </a:lvl1pPr>
      <a:lvl2pPr marL="577850" indent="-295275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6042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143000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42557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1711325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2000250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7pPr>
      <a:lvl8pPr marL="2290763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8pPr>
      <a:lvl9pPr marL="2571750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creativecommons.org/licenses/by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5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12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7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66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67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68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69.em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6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6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67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6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67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71.em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72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71.emf"/><Relationship Id="rId5" Type="http://schemas.openxmlformats.org/officeDocument/2006/relationships/oleObject" Target="../embeddings/oleObject14.bin"/><Relationship Id="rId6" Type="http://schemas.openxmlformats.org/officeDocument/2006/relationships/image" Target="../media/image73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4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4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47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Workshop in experimental design and applied statistics: Day 2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5222" y="3966882"/>
            <a:ext cx="8207729" cy="17526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Curriculum </a:t>
            </a:r>
            <a:r>
              <a:rPr lang="en-US" dirty="0"/>
              <a:t>and educational materials developed by Maegen Simmonds</a:t>
            </a:r>
          </a:p>
          <a:p>
            <a:pPr>
              <a:lnSpc>
                <a:spcPct val="120000"/>
              </a:lnSpc>
            </a:pPr>
            <a:r>
              <a:rPr lang="en-US" dirty="0"/>
              <a:t>R Stats App developed by Ian King Kyle, Jason Moore, and Maegen Simmonds </a:t>
            </a:r>
            <a:br>
              <a:rPr lang="en-US" dirty="0"/>
            </a:br>
            <a:r>
              <a:rPr lang="en-US" dirty="0"/>
              <a:t>Funded by USAID and CYMMYT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7791" y="6036890"/>
            <a:ext cx="79178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 smtClean="0">
                <a:solidFill>
                  <a:schemeClr val="bg1"/>
                </a:solidFill>
              </a:rPr>
              <a:t>This work is licensed under a </a:t>
            </a:r>
            <a:r>
              <a:rPr lang="en-US" sz="1500" dirty="0" smtClean="0">
                <a:solidFill>
                  <a:schemeClr val="bg1"/>
                </a:solidFill>
                <a:hlinkClick r:id="rId3"/>
              </a:rPr>
              <a:t>Creative Commons Attribution 4.0 International License</a:t>
            </a:r>
            <a:r>
              <a:rPr lang="en-US" sz="1500" dirty="0" smtClean="0">
                <a:solidFill>
                  <a:schemeClr val="bg1"/>
                </a:solidFill>
              </a:rPr>
              <a:t>, which encourages you to remix and reuse. Give credit where credit is due.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45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30130"/>
              </p:ext>
            </p:extLst>
          </p:nvPr>
        </p:nvGraphicFramePr>
        <p:xfrm>
          <a:off x="457918" y="2143475"/>
          <a:ext cx="8164800" cy="4071047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4082400"/>
                <a:gridCol w="4082400"/>
              </a:tblGrid>
              <a:tr h="3025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ANOVA Assumptions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When might I have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a </a:t>
                      </a:r>
                      <a:r>
                        <a:rPr lang="en-US" i="0" baseline="0" dirty="0" smtClean="0">
                          <a:solidFill>
                            <a:srgbClr val="000000"/>
                          </a:solidFill>
                        </a:rPr>
                        <a:t>problem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?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b"/>
                </a:tc>
              </a:tr>
              <a:tr h="11063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1. Errors are statistically independent 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Did I forget</a:t>
                      </a:r>
                      <a:r>
                        <a:rPr lang="en-US" baseline="0" dirty="0" smtClean="0"/>
                        <a:t> to </a:t>
                      </a:r>
                      <a:r>
                        <a:rPr lang="en-US" i="1" baseline="0" dirty="0" smtClean="0"/>
                        <a:t>randomly</a:t>
                      </a:r>
                      <a:r>
                        <a:rPr lang="en-US" baseline="0" dirty="0" smtClean="0"/>
                        <a:t> assign treatments to experimental units?(e.g. fertilizer rate treatments assigned to plots)</a:t>
                      </a:r>
                      <a:endParaRPr lang="en-US" dirty="0"/>
                    </a:p>
                  </a:txBody>
                  <a:tcPr/>
                </a:tc>
              </a:tr>
              <a:tr h="8510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2. Additive effects: the variables are </a:t>
                      </a:r>
                      <a:r>
                        <a:rPr lang="en-US" i="1" dirty="0" smtClean="0"/>
                        <a:t>added</a:t>
                      </a:r>
                      <a:r>
                        <a:rPr lang="en-US" dirty="0" smtClean="0"/>
                        <a:t>, not multiplied</a:t>
                      </a:r>
                      <a:endParaRPr lang="en-US" i="1" dirty="0" smtClean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Does the </a:t>
                      </a:r>
                      <a:r>
                        <a:rPr lang="en-US" i="1" dirty="0" smtClean="0"/>
                        <a:t>effect</a:t>
                      </a:r>
                      <a:r>
                        <a:rPr lang="en-US" dirty="0" smtClean="0"/>
                        <a:t> of the treatments </a:t>
                      </a:r>
                      <a:r>
                        <a:rPr lang="en-US" i="1" dirty="0" smtClean="0"/>
                        <a:t>depend</a:t>
                      </a:r>
                      <a:r>
                        <a:rPr lang="en-US" dirty="0" smtClean="0"/>
                        <a:t> on what block they’re</a:t>
                      </a:r>
                      <a:r>
                        <a:rPr lang="en-US" baseline="0" dirty="0" smtClean="0"/>
                        <a:t> in?</a:t>
                      </a:r>
                      <a:endParaRPr lang="en-US" dirty="0"/>
                    </a:p>
                  </a:txBody>
                  <a:tcPr/>
                </a:tc>
              </a:tr>
              <a:tr h="8010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3. Normal distribution of errors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the data</a:t>
                      </a:r>
                      <a:r>
                        <a:rPr lang="en-US" baseline="0" dirty="0" smtClean="0"/>
                        <a:t> represent a rare event, or are there outliers?</a:t>
                      </a:r>
                      <a:endParaRPr lang="en-US" dirty="0"/>
                    </a:p>
                  </a:txBody>
                  <a:tcPr/>
                </a:tc>
              </a:tr>
              <a:tr h="8010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4. Equal </a:t>
                      </a:r>
                      <a:r>
                        <a:rPr lang="en-US" baseline="0" dirty="0" smtClean="0"/>
                        <a:t>differences </a:t>
                      </a:r>
                      <a:r>
                        <a:rPr lang="en-US" i="0" baseline="0" dirty="0" smtClean="0"/>
                        <a:t>(variance) </a:t>
                      </a:r>
                      <a:r>
                        <a:rPr lang="en-US" i="1" baseline="0" dirty="0" smtClean="0"/>
                        <a:t>within</a:t>
                      </a:r>
                      <a:r>
                        <a:rPr lang="en-US" baseline="0" dirty="0" smtClean="0"/>
                        <a:t> treatments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Is</a:t>
                      </a:r>
                      <a:r>
                        <a:rPr lang="en-US" baseline="0" dirty="0" smtClean="0"/>
                        <a:t> there a very strong treatment effect, or is this a multi-site study?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57918" y="4547173"/>
            <a:ext cx="4151316" cy="1667349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ular Callout 3"/>
          <p:cNvSpPr/>
          <p:nvPr/>
        </p:nvSpPr>
        <p:spPr>
          <a:xfrm>
            <a:off x="4919543" y="3656642"/>
            <a:ext cx="3826796" cy="1781062"/>
          </a:xfrm>
          <a:prstGeom prst="wedgeRectCallout">
            <a:avLst>
              <a:gd name="adj1" fmla="val -57540"/>
              <a:gd name="adj2" fmla="val 84626"/>
            </a:avLst>
          </a:prstGeom>
          <a:solidFill>
            <a:srgbClr val="0000FF"/>
          </a:solidFill>
          <a:ln>
            <a:solidFill>
              <a:srgbClr val="FFFF0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It’s standard practice to perform statistical tests for #3 and #4</a:t>
            </a:r>
            <a:r>
              <a:rPr lang="en-US" sz="2200" dirty="0" smtClean="0">
                <a:sym typeface="Wingdings"/>
              </a:rPr>
              <a:t>, and include it in materials and methods section of research reports.</a:t>
            </a:r>
            <a:endParaRPr lang="en-US" sz="2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2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95" y="188587"/>
            <a:ext cx="7583487" cy="1044388"/>
          </a:xfrm>
        </p:spPr>
        <p:txBody>
          <a:bodyPr anchor="t"/>
          <a:lstStyle/>
          <a:p>
            <a:pPr algn="ctr"/>
            <a:r>
              <a:rPr lang="en-US" dirty="0" smtClean="0"/>
              <a:t>Interaction plots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51370"/>
              </p:ext>
            </p:extLst>
          </p:nvPr>
        </p:nvGraphicFramePr>
        <p:xfrm>
          <a:off x="283742" y="903111"/>
          <a:ext cx="8539912" cy="5606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9956"/>
                <a:gridCol w="4269956"/>
              </a:tblGrid>
              <a:tr h="51111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FFFF00"/>
                          </a:solidFill>
                        </a:rPr>
                        <a:t>No Interaction</a:t>
                      </a:r>
                      <a:endParaRPr lang="en-US" sz="22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FFFF00"/>
                          </a:solidFill>
                        </a:rPr>
                        <a:t>Interaction</a:t>
                      </a:r>
                      <a:endParaRPr lang="en-US" sz="22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50950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5" name="Rectangle 104"/>
          <p:cNvSpPr/>
          <p:nvPr/>
        </p:nvSpPr>
        <p:spPr>
          <a:xfrm>
            <a:off x="4702458" y="3942556"/>
            <a:ext cx="3044330" cy="27607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Arrow Connector 105"/>
          <p:cNvCxnSpPr/>
          <p:nvPr/>
        </p:nvCxnSpPr>
        <p:spPr>
          <a:xfrm>
            <a:off x="5084996" y="6198496"/>
            <a:ext cx="210234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5071485" y="4194760"/>
            <a:ext cx="13511" cy="200373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5436299" y="4768452"/>
            <a:ext cx="1296602" cy="406306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120" idx="0"/>
          </p:cNvCxnSpPr>
          <p:nvPr/>
        </p:nvCxnSpPr>
        <p:spPr>
          <a:xfrm>
            <a:off x="5436299" y="4500720"/>
            <a:ext cx="1386872" cy="1266089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5436299" y="6072682"/>
            <a:ext cx="0" cy="261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6839807" y="6072682"/>
            <a:ext cx="0" cy="261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5274159" y="6334024"/>
            <a:ext cx="59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A1</a:t>
            </a:r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6592825" y="6351354"/>
            <a:ext cx="59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A2</a:t>
            </a:r>
            <a:endParaRPr lang="en-US" dirty="0"/>
          </a:p>
        </p:txBody>
      </p:sp>
      <p:sp>
        <p:nvSpPr>
          <p:cNvPr id="117" name="Isosceles Triangle 116"/>
          <p:cNvSpPr/>
          <p:nvPr/>
        </p:nvSpPr>
        <p:spPr>
          <a:xfrm>
            <a:off x="5369252" y="5117431"/>
            <a:ext cx="134093" cy="94569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Isosceles Triangle 117"/>
          <p:cNvSpPr/>
          <p:nvPr/>
        </p:nvSpPr>
        <p:spPr>
          <a:xfrm>
            <a:off x="6689078" y="4687317"/>
            <a:ext cx="134093" cy="94569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374539" y="4456324"/>
            <a:ext cx="121605" cy="94569"/>
          </a:xfrm>
          <a:prstGeom prst="ellipse">
            <a:avLst/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762368" y="5766809"/>
            <a:ext cx="121605" cy="94569"/>
          </a:xfrm>
          <a:prstGeom prst="ellipse">
            <a:avLst/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9" name="Group 168"/>
          <p:cNvGrpSpPr/>
          <p:nvPr/>
        </p:nvGrpSpPr>
        <p:grpSpPr>
          <a:xfrm>
            <a:off x="5208071" y="5346028"/>
            <a:ext cx="716118" cy="634534"/>
            <a:chOff x="7221059" y="4235518"/>
            <a:chExt cx="716118" cy="634534"/>
          </a:xfrm>
        </p:grpSpPr>
        <p:sp>
          <p:nvSpPr>
            <p:cNvPr id="115" name="TextBox 114"/>
            <p:cNvSpPr txBox="1"/>
            <p:nvPr/>
          </p:nvSpPr>
          <p:spPr>
            <a:xfrm>
              <a:off x="7342665" y="4235518"/>
              <a:ext cx="594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7342665" y="4500720"/>
              <a:ext cx="594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1" name="Isosceles Triangle 120"/>
            <p:cNvSpPr/>
            <p:nvPr/>
          </p:nvSpPr>
          <p:spPr>
            <a:xfrm>
              <a:off x="7275618" y="4382487"/>
              <a:ext cx="134093" cy="94569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7275618" y="4640032"/>
              <a:ext cx="121605" cy="94569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7221059" y="4244325"/>
              <a:ext cx="518035" cy="6257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Rectangle 84"/>
          <p:cNvSpPr/>
          <p:nvPr/>
        </p:nvSpPr>
        <p:spPr>
          <a:xfrm>
            <a:off x="4705307" y="1443104"/>
            <a:ext cx="3044330" cy="27607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/>
          <p:cNvCxnSpPr/>
          <p:nvPr/>
        </p:nvCxnSpPr>
        <p:spPr>
          <a:xfrm>
            <a:off x="5126332" y="3699044"/>
            <a:ext cx="211232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5112821" y="1695308"/>
            <a:ext cx="13511" cy="200373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97" idx="1"/>
            <a:endCxn id="98" idx="1"/>
          </p:cNvCxnSpPr>
          <p:nvPr/>
        </p:nvCxnSpPr>
        <p:spPr>
          <a:xfrm flipV="1">
            <a:off x="5444111" y="1734261"/>
            <a:ext cx="1374637" cy="1123423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99" idx="3"/>
          </p:cNvCxnSpPr>
          <p:nvPr/>
        </p:nvCxnSpPr>
        <p:spPr>
          <a:xfrm flipV="1">
            <a:off x="5443664" y="2934162"/>
            <a:ext cx="1409212" cy="428985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477635" y="3573230"/>
            <a:ext cx="0" cy="261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881143" y="3573230"/>
            <a:ext cx="0" cy="261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5315495" y="3834572"/>
            <a:ext cx="59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A1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6634161" y="3851902"/>
            <a:ext cx="59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A2</a:t>
            </a:r>
            <a:endParaRPr lang="en-US" dirty="0"/>
          </a:p>
        </p:txBody>
      </p:sp>
      <p:sp>
        <p:nvSpPr>
          <p:cNvPr id="97" name="Isosceles Triangle 96"/>
          <p:cNvSpPr/>
          <p:nvPr/>
        </p:nvSpPr>
        <p:spPr>
          <a:xfrm>
            <a:off x="5410588" y="2810399"/>
            <a:ext cx="134093" cy="94569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Isosceles Triangle 97"/>
          <p:cNvSpPr/>
          <p:nvPr/>
        </p:nvSpPr>
        <p:spPr>
          <a:xfrm>
            <a:off x="6785225" y="1686976"/>
            <a:ext cx="134093" cy="94569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5425855" y="3282427"/>
            <a:ext cx="121605" cy="94569"/>
          </a:xfrm>
          <a:prstGeom prst="ellipse">
            <a:avLst/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6792073" y="2886833"/>
            <a:ext cx="121605" cy="94569"/>
          </a:xfrm>
          <a:prstGeom prst="ellipse">
            <a:avLst/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7" name="Group 166"/>
          <p:cNvGrpSpPr/>
          <p:nvPr/>
        </p:nvGrpSpPr>
        <p:grpSpPr>
          <a:xfrm>
            <a:off x="5306501" y="1600615"/>
            <a:ext cx="716118" cy="634534"/>
            <a:chOff x="7211079" y="1736066"/>
            <a:chExt cx="716118" cy="634534"/>
          </a:xfrm>
        </p:grpSpPr>
        <p:sp>
          <p:nvSpPr>
            <p:cNvPr id="95" name="TextBox 94"/>
            <p:cNvSpPr txBox="1"/>
            <p:nvPr/>
          </p:nvSpPr>
          <p:spPr>
            <a:xfrm>
              <a:off x="7332685" y="1736066"/>
              <a:ext cx="594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332685" y="2001268"/>
              <a:ext cx="594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01" name="Isosceles Triangle 100"/>
            <p:cNvSpPr/>
            <p:nvPr/>
          </p:nvSpPr>
          <p:spPr>
            <a:xfrm>
              <a:off x="7265638" y="1883035"/>
              <a:ext cx="134093" cy="94569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7265638" y="2140580"/>
              <a:ext cx="121605" cy="94569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7211079" y="1744873"/>
              <a:ext cx="518035" cy="6257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Rectangle 124"/>
          <p:cNvSpPr/>
          <p:nvPr/>
        </p:nvSpPr>
        <p:spPr>
          <a:xfrm>
            <a:off x="287570" y="3990502"/>
            <a:ext cx="3044330" cy="27607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670108" y="6246442"/>
            <a:ext cx="210470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656597" y="4242706"/>
            <a:ext cx="13511" cy="200373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37" idx="5"/>
          </p:cNvCxnSpPr>
          <p:nvPr/>
        </p:nvCxnSpPr>
        <p:spPr>
          <a:xfrm>
            <a:off x="1041551" y="4690671"/>
            <a:ext cx="1313051" cy="437292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39" idx="3"/>
          </p:cNvCxnSpPr>
          <p:nvPr/>
        </p:nvCxnSpPr>
        <p:spPr>
          <a:xfrm>
            <a:off x="1002354" y="5375743"/>
            <a:ext cx="1396661" cy="406136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1021411" y="6120628"/>
            <a:ext cx="0" cy="261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2424919" y="6120628"/>
            <a:ext cx="0" cy="261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859271" y="6381970"/>
            <a:ext cx="59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A1</a:t>
            </a:r>
            <a:endParaRPr lang="en-US" dirty="0"/>
          </a:p>
        </p:txBody>
      </p:sp>
      <p:sp>
        <p:nvSpPr>
          <p:cNvPr id="133" name="TextBox 132"/>
          <p:cNvSpPr txBox="1"/>
          <p:nvPr/>
        </p:nvSpPr>
        <p:spPr>
          <a:xfrm>
            <a:off x="2177937" y="6399300"/>
            <a:ext cx="59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A2</a:t>
            </a:r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>
            <a:off x="940981" y="4643386"/>
            <a:ext cx="134093" cy="94569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Isosceles Triangle 137"/>
          <p:cNvSpPr/>
          <p:nvPr/>
        </p:nvSpPr>
        <p:spPr>
          <a:xfrm>
            <a:off x="2321079" y="5112038"/>
            <a:ext cx="134093" cy="94569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984545" y="5295023"/>
            <a:ext cx="121605" cy="94569"/>
          </a:xfrm>
          <a:prstGeom prst="ellipse">
            <a:avLst/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2335849" y="5768030"/>
            <a:ext cx="121605" cy="94569"/>
          </a:xfrm>
          <a:prstGeom prst="ellipse">
            <a:avLst/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5" name="Group 164"/>
          <p:cNvGrpSpPr/>
          <p:nvPr/>
        </p:nvGrpSpPr>
        <p:grpSpPr>
          <a:xfrm>
            <a:off x="2177937" y="4298231"/>
            <a:ext cx="716118" cy="634534"/>
            <a:chOff x="2575249" y="4283464"/>
            <a:chExt cx="716118" cy="634534"/>
          </a:xfrm>
        </p:grpSpPr>
        <p:sp>
          <p:nvSpPr>
            <p:cNvPr id="135" name="TextBox 134"/>
            <p:cNvSpPr txBox="1"/>
            <p:nvPr/>
          </p:nvSpPr>
          <p:spPr>
            <a:xfrm>
              <a:off x="2696855" y="4283464"/>
              <a:ext cx="594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2696855" y="4548666"/>
              <a:ext cx="594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41" name="Isosceles Triangle 140"/>
            <p:cNvSpPr/>
            <p:nvPr/>
          </p:nvSpPr>
          <p:spPr>
            <a:xfrm>
              <a:off x="2629808" y="4430433"/>
              <a:ext cx="134093" cy="94569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2629808" y="4687978"/>
              <a:ext cx="121605" cy="94569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2575249" y="4292271"/>
              <a:ext cx="518035" cy="6257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289933" y="1459284"/>
            <a:ext cx="3044330" cy="27607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72471" y="3753708"/>
            <a:ext cx="210234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58960" y="1749972"/>
            <a:ext cx="13511" cy="200373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63" idx="2"/>
          </p:cNvCxnSpPr>
          <p:nvPr/>
        </p:nvCxnSpPr>
        <p:spPr>
          <a:xfrm flipV="1">
            <a:off x="1023774" y="2384138"/>
            <a:ext cx="1252779" cy="361512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1" idx="3"/>
          </p:cNvCxnSpPr>
          <p:nvPr/>
        </p:nvCxnSpPr>
        <p:spPr>
          <a:xfrm flipV="1">
            <a:off x="989803" y="2988826"/>
            <a:ext cx="1409212" cy="428985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023774" y="3627894"/>
            <a:ext cx="0" cy="261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427282" y="3627894"/>
            <a:ext cx="0" cy="261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61634" y="3889236"/>
            <a:ext cx="59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A1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180300" y="3906566"/>
            <a:ext cx="59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A2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-79400" y="2288091"/>
            <a:ext cx="107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Yield</a:t>
            </a:r>
            <a:endParaRPr lang="en-US" dirty="0"/>
          </a:p>
        </p:txBody>
      </p:sp>
      <p:sp>
        <p:nvSpPr>
          <p:cNvPr id="62" name="Isosceles Triangle 61"/>
          <p:cNvSpPr/>
          <p:nvPr/>
        </p:nvSpPr>
        <p:spPr>
          <a:xfrm>
            <a:off x="956727" y="2672643"/>
            <a:ext cx="134093" cy="94569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2276553" y="2289569"/>
            <a:ext cx="134093" cy="94569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71994" y="3337091"/>
            <a:ext cx="121605" cy="94569"/>
          </a:xfrm>
          <a:prstGeom prst="ellipse">
            <a:avLst/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338212" y="2941497"/>
            <a:ext cx="121605" cy="94569"/>
          </a:xfrm>
          <a:prstGeom prst="ellipse">
            <a:avLst/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6" name="Group 165"/>
          <p:cNvGrpSpPr/>
          <p:nvPr/>
        </p:nvGrpSpPr>
        <p:grpSpPr>
          <a:xfrm>
            <a:off x="2615782" y="1828800"/>
            <a:ext cx="716118" cy="634534"/>
            <a:chOff x="2577612" y="1790730"/>
            <a:chExt cx="716118" cy="634534"/>
          </a:xfrm>
        </p:grpSpPr>
        <p:sp>
          <p:nvSpPr>
            <p:cNvPr id="49" name="TextBox 48"/>
            <p:cNvSpPr txBox="1"/>
            <p:nvPr/>
          </p:nvSpPr>
          <p:spPr>
            <a:xfrm>
              <a:off x="2699218" y="1790730"/>
              <a:ext cx="594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699218" y="2055932"/>
              <a:ext cx="594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0" name="Isosceles Triangle 69"/>
            <p:cNvSpPr/>
            <p:nvPr/>
          </p:nvSpPr>
          <p:spPr>
            <a:xfrm>
              <a:off x="2632171" y="1937699"/>
              <a:ext cx="134093" cy="94569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2632171" y="2195244"/>
              <a:ext cx="121605" cy="94569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577612" y="1799537"/>
              <a:ext cx="518035" cy="6257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Arrow Connector 74"/>
          <p:cNvCxnSpPr/>
          <p:nvPr/>
        </p:nvCxnSpPr>
        <p:spPr>
          <a:xfrm>
            <a:off x="1008028" y="2766483"/>
            <a:ext cx="11940" cy="57636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2338212" y="2387124"/>
            <a:ext cx="11940" cy="57636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839076" y="3431660"/>
            <a:ext cx="1620107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Parallel lines 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 smtClean="0"/>
              <a:t> effect of A on Y is </a:t>
            </a:r>
            <a:r>
              <a:rPr lang="en-US" i="1" dirty="0" smtClean="0"/>
              <a:t>independent </a:t>
            </a:r>
            <a:r>
              <a:rPr lang="en-US" dirty="0" smtClean="0"/>
              <a:t>of B</a:t>
            </a:r>
            <a:endParaRPr lang="en-US" dirty="0"/>
          </a:p>
        </p:txBody>
      </p:sp>
      <p:cxnSp>
        <p:nvCxnSpPr>
          <p:cNvPr id="148" name="Straight Arrow Connector 147"/>
          <p:cNvCxnSpPr/>
          <p:nvPr/>
        </p:nvCxnSpPr>
        <p:spPr>
          <a:xfrm>
            <a:off x="1019968" y="4718660"/>
            <a:ext cx="11940" cy="57636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385577" y="5190446"/>
            <a:ext cx="11940" cy="57636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7228673" y="3227043"/>
            <a:ext cx="1620107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Intersecting or non-parallel lines 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 smtClean="0"/>
              <a:t> effect of A on Y is </a:t>
            </a:r>
            <a:r>
              <a:rPr lang="en-US" i="1" dirty="0" smtClean="0"/>
              <a:t>dependent </a:t>
            </a:r>
          </a:p>
          <a:p>
            <a:pPr algn="ctr"/>
            <a:r>
              <a:rPr lang="en-US" dirty="0" smtClean="0"/>
              <a:t>on B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 rot="16200000">
            <a:off x="-68641" y="4970283"/>
            <a:ext cx="107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Yield</a:t>
            </a:r>
            <a:endParaRPr lang="en-US" dirty="0"/>
          </a:p>
        </p:txBody>
      </p:sp>
      <p:sp>
        <p:nvSpPr>
          <p:cNvPr id="124" name="TextBox 123"/>
          <p:cNvSpPr txBox="1"/>
          <p:nvPr/>
        </p:nvSpPr>
        <p:spPr>
          <a:xfrm rot="16200000">
            <a:off x="4353454" y="2325553"/>
            <a:ext cx="107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Yield</a:t>
            </a:r>
            <a:endParaRPr lang="en-US" dirty="0"/>
          </a:p>
        </p:txBody>
      </p:sp>
      <p:sp>
        <p:nvSpPr>
          <p:cNvPr id="144" name="TextBox 143"/>
          <p:cNvSpPr txBox="1"/>
          <p:nvPr/>
        </p:nvSpPr>
        <p:spPr>
          <a:xfrm rot="16200000">
            <a:off x="4364213" y="5007745"/>
            <a:ext cx="107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30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68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070" y="1471004"/>
            <a:ext cx="3274688" cy="875428"/>
          </a:xfrm>
        </p:spPr>
        <p:txBody>
          <a:bodyPr/>
          <a:lstStyle/>
          <a:p>
            <a:r>
              <a:rPr lang="en-US" sz="3200" dirty="0" smtClean="0"/>
              <a:t>Interaction plots from log-transformed yield variable</a:t>
            </a:r>
            <a:endParaRPr lang="en-US" sz="3200" dirty="0"/>
          </a:p>
        </p:txBody>
      </p:sp>
      <p:pic>
        <p:nvPicPr>
          <p:cNvPr id="4" name="Content Placeholder 3" descr="Screen Shot 2015-09-25 at 1.18.24 PM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86" r="-12586"/>
          <a:stretch>
            <a:fillRect/>
          </a:stretch>
        </p:blipFill>
        <p:spPr>
          <a:xfrm>
            <a:off x="2927439" y="148610"/>
            <a:ext cx="5878756" cy="3262783"/>
          </a:xfrm>
        </p:spPr>
      </p:pic>
      <p:pic>
        <p:nvPicPr>
          <p:cNvPr id="5" name="Picture 4" descr="Screen Shot 2015-09-25 at 1.18.33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442" y="3343843"/>
            <a:ext cx="4721310" cy="3313200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>
          <a:xfrm>
            <a:off x="0" y="2234068"/>
            <a:ext cx="3941755" cy="3025281"/>
          </a:xfrm>
          <a:prstGeom prst="cloudCallout">
            <a:avLst/>
          </a:prstGeom>
          <a:solidFill>
            <a:schemeClr val="accent3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What do these plots say about the interaction effect of nitrogen and clone on yield?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062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070" y="1471004"/>
            <a:ext cx="3274688" cy="875428"/>
          </a:xfrm>
        </p:spPr>
        <p:txBody>
          <a:bodyPr/>
          <a:lstStyle/>
          <a:p>
            <a:r>
              <a:rPr lang="en-US" sz="3200" dirty="0" smtClean="0"/>
              <a:t>Interaction plots from log-transformed yield variable</a:t>
            </a:r>
            <a:endParaRPr lang="en-US" sz="3200" dirty="0"/>
          </a:p>
        </p:txBody>
      </p:sp>
      <p:pic>
        <p:nvPicPr>
          <p:cNvPr id="4" name="Content Placeholder 3" descr="Screen Shot 2015-09-25 at 1.18.24 PM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86" r="-12586"/>
          <a:stretch>
            <a:fillRect/>
          </a:stretch>
        </p:blipFill>
        <p:spPr>
          <a:xfrm>
            <a:off x="2927439" y="148610"/>
            <a:ext cx="5878756" cy="3262783"/>
          </a:xfrm>
        </p:spPr>
      </p:pic>
      <p:pic>
        <p:nvPicPr>
          <p:cNvPr id="5" name="Picture 4" descr="Screen Shot 2015-09-25 at 1.18.33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442" y="3343843"/>
            <a:ext cx="4721310" cy="3313200"/>
          </a:xfrm>
          <a:prstGeom prst="rect">
            <a:avLst/>
          </a:prstGeom>
        </p:spPr>
      </p:pic>
      <p:sp>
        <p:nvSpPr>
          <p:cNvPr id="3" name="Folded Corner 2"/>
          <p:cNvSpPr/>
          <p:nvPr/>
        </p:nvSpPr>
        <p:spPr>
          <a:xfrm>
            <a:off x="500338" y="3540441"/>
            <a:ext cx="2848080" cy="2680986"/>
          </a:xfrm>
          <a:prstGeom prst="foldedCorner">
            <a:avLst/>
          </a:prstGeom>
          <a:solidFill>
            <a:schemeClr val="accent6">
              <a:lumMod val="20000"/>
              <a:lumOff val="80000"/>
            </a:schemeClr>
          </a:solidFill>
          <a:ln w="76200" cmpd="sng">
            <a:solidFill>
              <a:srgbClr val="E11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 smtClean="0">
              <a:solidFill>
                <a:schemeClr val="tx1"/>
              </a:solidFill>
            </a:endParaRPr>
          </a:p>
          <a:p>
            <a:pPr algn="ctr"/>
            <a:r>
              <a:rPr lang="en-US" sz="2500" dirty="0" smtClean="0">
                <a:solidFill>
                  <a:schemeClr val="tx1"/>
                </a:solidFill>
              </a:rPr>
              <a:t>The </a:t>
            </a:r>
            <a:r>
              <a:rPr lang="en-US" sz="2500" dirty="0">
                <a:solidFill>
                  <a:schemeClr val="tx1"/>
                </a:solidFill>
              </a:rPr>
              <a:t>effect of n</a:t>
            </a:r>
            <a:r>
              <a:rPr lang="en-US" sz="2500" dirty="0" smtClean="0">
                <a:solidFill>
                  <a:schemeClr val="tx1"/>
                </a:solidFill>
              </a:rPr>
              <a:t>itrogen </a:t>
            </a:r>
            <a:r>
              <a:rPr lang="en-US" sz="2500" dirty="0">
                <a:solidFill>
                  <a:schemeClr val="tx1"/>
                </a:solidFill>
              </a:rPr>
              <a:t>rate differs for each </a:t>
            </a:r>
            <a:r>
              <a:rPr lang="en-US" sz="2500" dirty="0" smtClean="0">
                <a:solidFill>
                  <a:schemeClr val="tx1"/>
                </a:solidFill>
              </a:rPr>
              <a:t>clone, and </a:t>
            </a:r>
            <a:r>
              <a:rPr lang="en-US" sz="2500" dirty="0">
                <a:solidFill>
                  <a:schemeClr val="tx1"/>
                </a:solidFill>
              </a:rPr>
              <a:t>the strongest </a:t>
            </a:r>
            <a:r>
              <a:rPr lang="en-US" sz="2500" dirty="0" smtClean="0">
                <a:solidFill>
                  <a:schemeClr val="tx1"/>
                </a:solidFill>
              </a:rPr>
              <a:t>response was observed in </a:t>
            </a:r>
            <a:r>
              <a:rPr lang="en-US" sz="2500" dirty="0">
                <a:solidFill>
                  <a:schemeClr val="tx1"/>
                </a:solidFill>
              </a:rPr>
              <a:t>clone 2.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413239" y="3668717"/>
            <a:ext cx="2873737" cy="936421"/>
          </a:xfrm>
          <a:prstGeom prst="line">
            <a:avLst/>
          </a:prstGeom>
          <a:ln w="76200" cmpd="sng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503522" y="4013532"/>
            <a:ext cx="283792" cy="2"/>
          </a:xfrm>
          <a:prstGeom prst="line">
            <a:avLst/>
          </a:prstGeom>
          <a:ln w="76200" cmpd="sng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65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11" y="381000"/>
            <a:ext cx="8551333" cy="1044388"/>
          </a:xfrm>
        </p:spPr>
        <p:txBody>
          <a:bodyPr anchor="t"/>
          <a:lstStyle/>
          <a:p>
            <a:r>
              <a:rPr lang="en-US" dirty="0" smtClean="0"/>
              <a:t>Click Mean Comparison Tests &amp; Figures</a:t>
            </a:r>
            <a:endParaRPr lang="en-US" dirty="0"/>
          </a:p>
        </p:txBody>
      </p:sp>
      <p:pic>
        <p:nvPicPr>
          <p:cNvPr id="6" name="Content Placeholder 5" descr="Screen Shot 2016-06-12 at 9.19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336" b="-12336"/>
          <a:stretch>
            <a:fillRect/>
          </a:stretch>
        </p:blipFill>
        <p:spPr>
          <a:xfrm>
            <a:off x="0" y="697359"/>
            <a:ext cx="9073383" cy="5035841"/>
          </a:xfrm>
        </p:spPr>
      </p:pic>
      <p:sp>
        <p:nvSpPr>
          <p:cNvPr id="5" name="Left Arrow 4"/>
          <p:cNvSpPr/>
          <p:nvPr/>
        </p:nvSpPr>
        <p:spPr>
          <a:xfrm rot="18475539">
            <a:off x="5942741" y="1222145"/>
            <a:ext cx="606214" cy="40648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52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6-06-26 at 1.03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91" r="-22291"/>
          <a:stretch>
            <a:fillRect/>
          </a:stretch>
        </p:blipFill>
        <p:spPr>
          <a:xfrm>
            <a:off x="-1439084" y="597479"/>
            <a:ext cx="10576140" cy="5869890"/>
          </a:xfrm>
        </p:spPr>
      </p:pic>
      <p:sp>
        <p:nvSpPr>
          <p:cNvPr id="6" name="Rectangle 5"/>
          <p:cNvSpPr/>
          <p:nvPr/>
        </p:nvSpPr>
        <p:spPr>
          <a:xfrm>
            <a:off x="409222" y="2812620"/>
            <a:ext cx="4620187" cy="338667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29409" y="2812620"/>
            <a:ext cx="2406096" cy="3386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42895" y="5382786"/>
            <a:ext cx="4967111" cy="378048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41584" y="1526130"/>
            <a:ext cx="2587841" cy="1631216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</a:rPr>
              <a:t>The App chooses the correct mean comparison test and figures based on the ANOVA.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2895" y="3177895"/>
            <a:ext cx="1428768" cy="2305756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03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 descr="Screen Shot 2016-06-26 at 1.03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91" r="-22291"/>
          <a:stretch>
            <a:fillRect/>
          </a:stretch>
        </p:blipFill>
        <p:spPr>
          <a:xfrm>
            <a:off x="-1439084" y="597479"/>
            <a:ext cx="10576140" cy="5869890"/>
          </a:xfrm>
        </p:spPr>
      </p:pic>
      <p:sp>
        <p:nvSpPr>
          <p:cNvPr id="13" name="TextBox 12"/>
          <p:cNvSpPr txBox="1"/>
          <p:nvPr/>
        </p:nvSpPr>
        <p:spPr>
          <a:xfrm>
            <a:off x="4799660" y="1225137"/>
            <a:ext cx="4193959" cy="1107996"/>
          </a:xfrm>
          <a:prstGeom prst="rect">
            <a:avLst/>
          </a:prstGeom>
          <a:solidFill>
            <a:srgbClr val="0000FF"/>
          </a:solidFill>
        </p:spPr>
        <p:txBody>
          <a:bodyPr wrap="square" tIns="0" bIns="0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NOTE: Output is in log-scale due to the transformation. We will learn how to present results in the original units in the next section.</a:t>
            </a:r>
            <a:endParaRPr lang="en-US" dirty="0" smtClean="0">
              <a:solidFill>
                <a:srgbClr val="FFFF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29409" y="2812620"/>
            <a:ext cx="2406096" cy="3386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42895" y="5416806"/>
            <a:ext cx="4967111" cy="282222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85956" y="3311305"/>
            <a:ext cx="3766661" cy="2105501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3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 descr="Screen Shot 2016-06-26 at 1.03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91" r="-22291"/>
          <a:stretch>
            <a:fillRect/>
          </a:stretch>
        </p:blipFill>
        <p:spPr>
          <a:xfrm>
            <a:off x="-1439084" y="597479"/>
            <a:ext cx="10576140" cy="5869890"/>
          </a:xfrm>
        </p:spPr>
      </p:pic>
      <p:sp>
        <p:nvSpPr>
          <p:cNvPr id="13" name="TextBox 12"/>
          <p:cNvSpPr txBox="1"/>
          <p:nvPr/>
        </p:nvSpPr>
        <p:spPr>
          <a:xfrm>
            <a:off x="4661811" y="1061253"/>
            <a:ext cx="4193959" cy="1661994"/>
          </a:xfrm>
          <a:prstGeom prst="rect">
            <a:avLst/>
          </a:prstGeom>
          <a:solidFill>
            <a:srgbClr val="0000FF"/>
          </a:solidFill>
        </p:spPr>
        <p:txBody>
          <a:bodyPr wrap="square" tIns="0" bIns="0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Key output includes: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Least square means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rgbClr val="FFFF00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09222" y="5305778"/>
            <a:ext cx="4967111" cy="282222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029409" y="2812620"/>
            <a:ext cx="2406096" cy="3386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42895" y="5382786"/>
            <a:ext cx="4967111" cy="378048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71663" y="3208616"/>
            <a:ext cx="878782" cy="2177989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62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 descr="Screen Shot 2016-06-26 at 1.03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91" r="-22291"/>
          <a:stretch>
            <a:fillRect/>
          </a:stretch>
        </p:blipFill>
        <p:spPr>
          <a:xfrm>
            <a:off x="-1439084" y="597479"/>
            <a:ext cx="10576140" cy="5869890"/>
          </a:xfrm>
        </p:spPr>
      </p:pic>
      <p:sp>
        <p:nvSpPr>
          <p:cNvPr id="9" name="Rectangle 8"/>
          <p:cNvSpPr/>
          <p:nvPr/>
        </p:nvSpPr>
        <p:spPr>
          <a:xfrm>
            <a:off x="5029409" y="2812620"/>
            <a:ext cx="2406096" cy="3386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42895" y="5382786"/>
            <a:ext cx="4967111" cy="378048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61811" y="1061253"/>
            <a:ext cx="4193959" cy="1661994"/>
          </a:xfrm>
          <a:prstGeom prst="rect">
            <a:avLst/>
          </a:prstGeom>
          <a:solidFill>
            <a:srgbClr val="0000FF"/>
          </a:solidFill>
        </p:spPr>
        <p:txBody>
          <a:bodyPr wrap="square" tIns="0" bIns="0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Key output includes: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Least square means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Standard error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68928" y="3265984"/>
            <a:ext cx="850472" cy="2116802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676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 descr="Screen Shot 2016-06-26 at 1.03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91" r="-22291"/>
          <a:stretch>
            <a:fillRect/>
          </a:stretch>
        </p:blipFill>
        <p:spPr>
          <a:xfrm>
            <a:off x="-1439084" y="597479"/>
            <a:ext cx="10576140" cy="5869890"/>
          </a:xfrm>
        </p:spPr>
      </p:pic>
      <p:sp>
        <p:nvSpPr>
          <p:cNvPr id="9" name="Rectangle 8"/>
          <p:cNvSpPr/>
          <p:nvPr/>
        </p:nvSpPr>
        <p:spPr>
          <a:xfrm>
            <a:off x="5029409" y="2812620"/>
            <a:ext cx="2406096" cy="3386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42895" y="5382786"/>
            <a:ext cx="4967111" cy="378048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61811" y="1061253"/>
            <a:ext cx="4193959" cy="1661994"/>
          </a:xfrm>
          <a:prstGeom prst="rect">
            <a:avLst/>
          </a:prstGeom>
          <a:solidFill>
            <a:srgbClr val="0000FF"/>
          </a:solidFill>
        </p:spPr>
        <p:txBody>
          <a:bodyPr wrap="square" tIns="0" bIns="0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Key output includes: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Least square means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Standard deviation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95% confidence interval</a:t>
            </a:r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07556" y="3288664"/>
            <a:ext cx="1786999" cy="2094121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343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 descr="Screen Shot 2016-06-26 at 1.03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91" r="-22291"/>
          <a:stretch>
            <a:fillRect/>
          </a:stretch>
        </p:blipFill>
        <p:spPr>
          <a:xfrm>
            <a:off x="-1439084" y="597479"/>
            <a:ext cx="10576140" cy="5869890"/>
          </a:xfrm>
        </p:spPr>
      </p:pic>
      <p:sp>
        <p:nvSpPr>
          <p:cNvPr id="9" name="Rectangle 8"/>
          <p:cNvSpPr/>
          <p:nvPr/>
        </p:nvSpPr>
        <p:spPr>
          <a:xfrm>
            <a:off x="5029409" y="2812620"/>
            <a:ext cx="2406096" cy="3386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42895" y="5382786"/>
            <a:ext cx="4967111" cy="378048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09222" y="5305778"/>
            <a:ext cx="4967111" cy="282222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61811" y="1061253"/>
            <a:ext cx="4193959" cy="1661994"/>
          </a:xfrm>
          <a:prstGeom prst="rect">
            <a:avLst/>
          </a:prstGeom>
          <a:solidFill>
            <a:srgbClr val="0000FF"/>
          </a:solidFill>
        </p:spPr>
        <p:txBody>
          <a:bodyPr wrap="square" tIns="0" bIns="0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Key output includes: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Least square means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Standard deviation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95% confidence interval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solidFill>
                  <a:srgbClr val="FFFF00"/>
                </a:solidFill>
              </a:rPr>
              <a:t>Tukey’s</a:t>
            </a:r>
            <a:r>
              <a:rPr lang="en-US" dirty="0" smtClean="0">
                <a:solidFill>
                  <a:srgbClr val="FFFF00"/>
                </a:solidFill>
              </a:rPr>
              <a:t> Mean Comparison Groupings</a:t>
            </a:r>
          </a:p>
        </p:txBody>
      </p:sp>
      <p:sp>
        <p:nvSpPr>
          <p:cNvPr id="3" name="Rectangle 2"/>
          <p:cNvSpPr/>
          <p:nvPr/>
        </p:nvSpPr>
        <p:spPr>
          <a:xfrm>
            <a:off x="5757076" y="3312186"/>
            <a:ext cx="817433" cy="2070600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609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62644"/>
              </p:ext>
            </p:extLst>
          </p:nvPr>
        </p:nvGraphicFramePr>
        <p:xfrm>
          <a:off x="457918" y="2143475"/>
          <a:ext cx="8164800" cy="4184363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4082400"/>
                <a:gridCol w="4082400"/>
              </a:tblGrid>
              <a:tr h="3025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ANOVA Assumptions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When might I have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a </a:t>
                      </a:r>
                      <a:r>
                        <a:rPr lang="en-US" i="0" baseline="0" dirty="0" smtClean="0">
                          <a:solidFill>
                            <a:srgbClr val="000000"/>
                          </a:solidFill>
                        </a:rPr>
                        <a:t>problem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?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b"/>
                </a:tc>
              </a:tr>
              <a:tr h="11063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1. Errors are statistically independent 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Did I forget</a:t>
                      </a:r>
                      <a:r>
                        <a:rPr lang="en-US" baseline="0" dirty="0" smtClean="0"/>
                        <a:t> to </a:t>
                      </a:r>
                      <a:r>
                        <a:rPr lang="en-US" i="1" baseline="0" dirty="0" smtClean="0"/>
                        <a:t>randomly</a:t>
                      </a:r>
                      <a:r>
                        <a:rPr lang="en-US" baseline="0" dirty="0" smtClean="0"/>
                        <a:t> assign treatments to experimental units?(e.g. fertilizer rate treatments assigned to plots)</a:t>
                      </a:r>
                      <a:endParaRPr lang="en-US" dirty="0"/>
                    </a:p>
                  </a:txBody>
                  <a:tcPr/>
                </a:tc>
              </a:tr>
              <a:tr h="8510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2. Additive effects: the variables are </a:t>
                      </a:r>
                      <a:r>
                        <a:rPr lang="en-US" i="1" dirty="0" smtClean="0"/>
                        <a:t>added</a:t>
                      </a:r>
                      <a:r>
                        <a:rPr lang="en-US" dirty="0" smtClean="0"/>
                        <a:t>, not multiplied</a:t>
                      </a:r>
                      <a:endParaRPr lang="en-US" i="1" dirty="0" smtClean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Does the </a:t>
                      </a:r>
                      <a:r>
                        <a:rPr lang="en-US" i="1" dirty="0" smtClean="0"/>
                        <a:t>effect</a:t>
                      </a:r>
                      <a:r>
                        <a:rPr lang="en-US" dirty="0" smtClean="0"/>
                        <a:t> of the treatments </a:t>
                      </a:r>
                      <a:r>
                        <a:rPr lang="en-US" i="1" dirty="0" smtClean="0"/>
                        <a:t>depend</a:t>
                      </a:r>
                      <a:r>
                        <a:rPr lang="en-US" dirty="0" smtClean="0"/>
                        <a:t> on what block they’re</a:t>
                      </a:r>
                      <a:r>
                        <a:rPr lang="en-US" baseline="0" dirty="0" smtClean="0"/>
                        <a:t> in?</a:t>
                      </a:r>
                      <a:endParaRPr lang="en-US" dirty="0"/>
                    </a:p>
                  </a:txBody>
                  <a:tcPr/>
                </a:tc>
              </a:tr>
              <a:tr h="8010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3. Normal distribution of errors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the data</a:t>
                      </a:r>
                      <a:r>
                        <a:rPr lang="en-US" baseline="0" dirty="0" smtClean="0"/>
                        <a:t> represent a rare event, or are there outliers?</a:t>
                      </a:r>
                      <a:endParaRPr lang="en-US" dirty="0"/>
                    </a:p>
                  </a:txBody>
                  <a:tcPr/>
                </a:tc>
              </a:tr>
              <a:tr h="8010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4. Equal </a:t>
                      </a:r>
                      <a:r>
                        <a:rPr lang="en-US" baseline="0" dirty="0" smtClean="0"/>
                        <a:t>differences </a:t>
                      </a:r>
                      <a:r>
                        <a:rPr lang="en-US" i="0" baseline="0" dirty="0" smtClean="0"/>
                        <a:t>(variance) </a:t>
                      </a:r>
                      <a:r>
                        <a:rPr lang="en-US" i="1" baseline="0" dirty="0" smtClean="0"/>
                        <a:t>within</a:t>
                      </a:r>
                      <a:r>
                        <a:rPr lang="en-US" baseline="0" dirty="0" smtClean="0"/>
                        <a:t> treatments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Is</a:t>
                      </a:r>
                      <a:r>
                        <a:rPr lang="en-US" baseline="0" dirty="0" smtClean="0"/>
                        <a:t> there a very strong treatment effect, or is this a multi-site study?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57918" y="4547173"/>
            <a:ext cx="4151316" cy="1667349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ular Callout 3"/>
          <p:cNvSpPr/>
          <p:nvPr/>
        </p:nvSpPr>
        <p:spPr>
          <a:xfrm>
            <a:off x="4919543" y="3656642"/>
            <a:ext cx="3826796" cy="1781062"/>
          </a:xfrm>
          <a:prstGeom prst="wedgeRectCallout">
            <a:avLst>
              <a:gd name="adj1" fmla="val -57540"/>
              <a:gd name="adj2" fmla="val 84626"/>
            </a:avLst>
          </a:prstGeom>
          <a:solidFill>
            <a:srgbClr val="0000FF"/>
          </a:solidFill>
          <a:ln>
            <a:solidFill>
              <a:srgbClr val="FFFF0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It’s standard practice to perform statistical tests for #3 and #4</a:t>
            </a:r>
            <a:r>
              <a:rPr lang="en-US" sz="2200" dirty="0" smtClean="0">
                <a:sym typeface="Wingdings"/>
              </a:rPr>
              <a:t>, and include it in materials and methods section of research reports.</a:t>
            </a:r>
            <a:endParaRPr lang="en-US" sz="2200" dirty="0"/>
          </a:p>
        </p:txBody>
      </p:sp>
      <p:sp>
        <p:nvSpPr>
          <p:cNvPr id="7" name="Rectangular Callout 6"/>
          <p:cNvSpPr/>
          <p:nvPr/>
        </p:nvSpPr>
        <p:spPr>
          <a:xfrm>
            <a:off x="1787805" y="1202389"/>
            <a:ext cx="5400386" cy="1948856"/>
          </a:xfrm>
          <a:prstGeom prst="wedgeRectCallout">
            <a:avLst>
              <a:gd name="adj1" fmla="val -42008"/>
              <a:gd name="adj2" fmla="val 118995"/>
            </a:avLst>
          </a:prstGeom>
          <a:solidFill>
            <a:srgbClr val="FFFF00"/>
          </a:solidFill>
          <a:ln>
            <a:solidFill>
              <a:srgbClr val="FFFF0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</a:rPr>
              <a:t>The app will give you the assumption test results, but YOU must interpret and address any problems. </a:t>
            </a:r>
          </a:p>
          <a:p>
            <a:pPr algn="ctr"/>
            <a:r>
              <a:rPr lang="en-US" sz="2600" dirty="0" smtClean="0">
                <a:solidFill>
                  <a:schemeClr val="tx1"/>
                </a:solidFill>
              </a:rPr>
              <a:t>(we will learn how)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235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6-26 at 1.13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1798"/>
            <a:ext cx="9144000" cy="43841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43324" y="95049"/>
            <a:ext cx="3926615" cy="1938992"/>
          </a:xfrm>
          <a:prstGeom prst="rect">
            <a:avLst/>
          </a:prstGeom>
          <a:solidFill>
            <a:srgbClr val="0000FF"/>
          </a:solidFill>
        </p:spPr>
        <p:txBody>
          <a:bodyPr wrap="square" tIns="0" bIns="0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Key output includes: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Least square means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Standard deviation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95% confidence interval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solidFill>
                  <a:srgbClr val="FFFFFF"/>
                </a:solidFill>
              </a:rPr>
              <a:t>Tukey’s</a:t>
            </a:r>
            <a:r>
              <a:rPr lang="en-US" dirty="0">
                <a:solidFill>
                  <a:srgbClr val="FFFFFF"/>
                </a:solidFill>
              </a:rPr>
              <a:t> Mean Comparison Groupings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Bar plot</a:t>
            </a:r>
          </a:p>
        </p:txBody>
      </p:sp>
    </p:spTree>
    <p:extLst>
      <p:ext uri="{BB962C8B-B14F-4D97-AF65-F5344CB8AC3E}">
        <p14:creationId xmlns:p14="http://schemas.microsoft.com/office/powerpoint/2010/main" val="1440428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6-26 at 1.13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1798"/>
            <a:ext cx="9144000" cy="43841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43324" y="95049"/>
            <a:ext cx="3926615" cy="1938992"/>
          </a:xfrm>
          <a:prstGeom prst="rect">
            <a:avLst/>
          </a:prstGeom>
          <a:solidFill>
            <a:srgbClr val="0000FF"/>
          </a:solidFill>
        </p:spPr>
        <p:txBody>
          <a:bodyPr wrap="square" tIns="0" bIns="0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Key output includes: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Least square means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Standard deviation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95% confidence interval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solidFill>
                  <a:srgbClr val="FFFFFF"/>
                </a:solidFill>
              </a:rPr>
              <a:t>Tukey’s</a:t>
            </a:r>
            <a:r>
              <a:rPr lang="en-US" dirty="0">
                <a:solidFill>
                  <a:srgbClr val="FFFFFF"/>
                </a:solidFill>
              </a:rPr>
              <a:t> Mean Comparison Groupings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Bar plot</a:t>
            </a:r>
          </a:p>
        </p:txBody>
      </p:sp>
      <p:sp>
        <p:nvSpPr>
          <p:cNvPr id="4" name="Rectangle 3"/>
          <p:cNvSpPr/>
          <p:nvPr/>
        </p:nvSpPr>
        <p:spPr>
          <a:xfrm>
            <a:off x="128163" y="2599793"/>
            <a:ext cx="821321" cy="3569074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392359" y="516865"/>
            <a:ext cx="3414889" cy="1326406"/>
          </a:xfrm>
          <a:prstGeom prst="wedgeRectCallout">
            <a:avLst>
              <a:gd name="adj1" fmla="val -47666"/>
              <a:gd name="adj2" fmla="val 104968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000000"/>
                </a:solidFill>
              </a:rPr>
              <a:t>Note that the y-axis is in the log scale. 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176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Callout 7"/>
          <p:cNvSpPr/>
          <p:nvPr/>
        </p:nvSpPr>
        <p:spPr>
          <a:xfrm>
            <a:off x="3709398" y="124037"/>
            <a:ext cx="3809652" cy="1818030"/>
          </a:xfrm>
          <a:prstGeom prst="cloud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How does yield of clone 2 compare to yield of clone 3?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 descr="Screen Shot 2016-06-26 at 1.13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1798"/>
            <a:ext cx="9144000" cy="438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41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Callout 7"/>
          <p:cNvSpPr/>
          <p:nvPr/>
        </p:nvSpPr>
        <p:spPr>
          <a:xfrm>
            <a:off x="3709398" y="124037"/>
            <a:ext cx="3809652" cy="1818030"/>
          </a:xfrm>
          <a:prstGeom prst="cloud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Does nitrogen affect yield of all clones?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9" name="Picture 8" descr="Screen Shot 2016-06-26 at 1.13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1798"/>
            <a:ext cx="9144000" cy="438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428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Next, a quick review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70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2523" y="162524"/>
            <a:ext cx="3702808" cy="646331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marL="0" lvl="1" algn="ctr"/>
            <a:r>
              <a:rPr lang="en-US" dirty="0">
                <a:solidFill>
                  <a:schemeClr val="bg1"/>
                </a:solidFill>
              </a:rPr>
              <a:t>Check </a:t>
            </a:r>
            <a:r>
              <a:rPr lang="en-US" dirty="0" smtClean="0">
                <a:solidFill>
                  <a:schemeClr val="bg1"/>
                </a:solidFill>
              </a:rPr>
              <a:t>assumptions: Do the data meet all ANOVA assumptions?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54816" y="1279590"/>
            <a:ext cx="3702808" cy="646331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marL="0" lvl="1" algn="ctr"/>
            <a:r>
              <a:rPr lang="en-US" dirty="0" smtClean="0">
                <a:solidFill>
                  <a:schemeClr val="bg1"/>
                </a:solidFill>
              </a:rPr>
              <a:t>Run ANOVA:  Is there a significant </a:t>
            </a:r>
            <a:r>
              <a:rPr lang="en-US" dirty="0" err="1" smtClean="0">
                <a:solidFill>
                  <a:schemeClr val="bg1"/>
                </a:solidFill>
              </a:rPr>
              <a:t>FactorA</a:t>
            </a:r>
            <a:r>
              <a:rPr lang="en-US" dirty="0" smtClean="0">
                <a:solidFill>
                  <a:schemeClr val="bg1"/>
                </a:solidFill>
              </a:rPr>
              <a:t> x </a:t>
            </a:r>
            <a:r>
              <a:rPr lang="en-US" dirty="0" err="1" smtClean="0">
                <a:solidFill>
                  <a:schemeClr val="bg1"/>
                </a:solidFill>
              </a:rPr>
              <a:t>FactorB</a:t>
            </a:r>
            <a:r>
              <a:rPr lang="en-US" dirty="0" smtClean="0">
                <a:solidFill>
                  <a:schemeClr val="bg1"/>
                </a:solidFill>
              </a:rPr>
              <a:t> interaction?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76906" y="1186043"/>
            <a:ext cx="1887316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marL="0" lvl="1" algn="ctr"/>
            <a:r>
              <a:rPr lang="en-US" dirty="0" smtClean="0">
                <a:solidFill>
                  <a:schemeClr val="bg1"/>
                </a:solidFill>
              </a:rPr>
              <a:t>Transform 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28866" y="2578826"/>
            <a:ext cx="2325019" cy="923330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marL="0" lvl="1" algn="ctr"/>
            <a:r>
              <a:rPr lang="en-US" dirty="0" smtClean="0">
                <a:solidFill>
                  <a:schemeClr val="bg1"/>
                </a:solidFill>
              </a:rPr>
              <a:t>Is there a significant effect of </a:t>
            </a:r>
            <a:r>
              <a:rPr lang="en-US" dirty="0" err="1" smtClean="0">
                <a:solidFill>
                  <a:schemeClr val="bg1"/>
                </a:solidFill>
              </a:rPr>
              <a:t>FactorA</a:t>
            </a:r>
            <a:r>
              <a:rPr lang="en-US" dirty="0" smtClean="0">
                <a:solidFill>
                  <a:schemeClr val="bg1"/>
                </a:solidFill>
              </a:rPr>
              <a:t> or </a:t>
            </a:r>
            <a:r>
              <a:rPr lang="en-US" dirty="0" err="1" smtClean="0">
                <a:solidFill>
                  <a:schemeClr val="bg1"/>
                </a:solidFill>
              </a:rPr>
              <a:t>FactorB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3055" y="4656071"/>
            <a:ext cx="2163109" cy="1754327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marL="0" lvl="1" algn="ctr"/>
            <a:r>
              <a:rPr lang="en-US" dirty="0" smtClean="0">
                <a:solidFill>
                  <a:schemeClr val="bg1"/>
                </a:solidFill>
              </a:rPr>
              <a:t>Conclusion: no sufficient evidence to support that there is an effect of factor(A or B) on Y at p&lt;0.05.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7572" y="2569993"/>
            <a:ext cx="3229194" cy="1200329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marL="0" lvl="1" algn="ctr"/>
            <a:r>
              <a:rPr lang="en-US" dirty="0" smtClean="0">
                <a:solidFill>
                  <a:schemeClr val="bg1"/>
                </a:solidFill>
              </a:rPr>
              <a:t>Look at </a:t>
            </a:r>
            <a:r>
              <a:rPr lang="en-US" i="1" dirty="0" smtClean="0">
                <a:solidFill>
                  <a:schemeClr val="bg1"/>
                </a:solidFill>
              </a:rPr>
              <a:t>simple</a:t>
            </a:r>
            <a:r>
              <a:rPr lang="en-US" dirty="0" smtClean="0">
                <a:solidFill>
                  <a:schemeClr val="bg1"/>
                </a:solidFill>
              </a:rPr>
              <a:t> effects (all factor </a:t>
            </a:r>
            <a:r>
              <a:rPr lang="en-US" i="1" dirty="0" smtClean="0">
                <a:solidFill>
                  <a:schemeClr val="bg1"/>
                </a:solidFill>
              </a:rPr>
              <a:t>combinations</a:t>
            </a:r>
            <a:r>
              <a:rPr lang="en-US" dirty="0" smtClean="0">
                <a:solidFill>
                  <a:schemeClr val="bg1"/>
                </a:solidFill>
              </a:rPr>
              <a:t>) using </a:t>
            </a:r>
            <a:r>
              <a:rPr lang="en-US" dirty="0" err="1" smtClean="0">
                <a:solidFill>
                  <a:schemeClr val="bg1"/>
                </a:solidFill>
              </a:rPr>
              <a:t>Tukey</a:t>
            </a:r>
            <a:r>
              <a:rPr lang="en-US" dirty="0" smtClean="0">
                <a:solidFill>
                  <a:schemeClr val="bg1"/>
                </a:solidFill>
              </a:rPr>
              <a:t> test: </a:t>
            </a:r>
            <a:r>
              <a:rPr lang="en-US" dirty="0">
                <a:solidFill>
                  <a:schemeClr val="bg1"/>
                </a:solidFill>
              </a:rPr>
              <a:t>Which levels don’t share the same letter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80540" y="4803828"/>
            <a:ext cx="4543859" cy="923330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marL="0" lvl="1" algn="ctr"/>
            <a:r>
              <a:rPr lang="en-US" dirty="0" smtClean="0">
                <a:solidFill>
                  <a:schemeClr val="bg1"/>
                </a:solidFill>
              </a:rPr>
              <a:t>Look at </a:t>
            </a:r>
            <a:r>
              <a:rPr lang="en-US" i="1" dirty="0" smtClean="0">
                <a:solidFill>
                  <a:schemeClr val="bg1"/>
                </a:solidFill>
              </a:rPr>
              <a:t>main</a:t>
            </a:r>
            <a:r>
              <a:rPr lang="en-US" dirty="0" smtClean="0">
                <a:solidFill>
                  <a:schemeClr val="bg1"/>
                </a:solidFill>
              </a:rPr>
              <a:t> effects of </a:t>
            </a:r>
            <a:r>
              <a:rPr lang="en-US" i="1" dirty="0" smtClean="0">
                <a:solidFill>
                  <a:schemeClr val="bg1"/>
                </a:solidFill>
              </a:rPr>
              <a:t>significant factors </a:t>
            </a:r>
            <a:r>
              <a:rPr lang="en-US" dirty="0" smtClean="0">
                <a:solidFill>
                  <a:schemeClr val="bg1"/>
                </a:solidFill>
              </a:rPr>
              <a:t>using </a:t>
            </a:r>
            <a:r>
              <a:rPr lang="en-US" dirty="0" err="1" smtClean="0">
                <a:solidFill>
                  <a:schemeClr val="bg1"/>
                </a:solidFill>
              </a:rPr>
              <a:t>Tukey</a:t>
            </a:r>
            <a:r>
              <a:rPr lang="en-US" dirty="0" smtClean="0">
                <a:solidFill>
                  <a:schemeClr val="bg1"/>
                </a:solidFill>
              </a:rPr>
              <a:t> test: Which levels don’t share the same letter?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13113" y="6030788"/>
            <a:ext cx="3511285" cy="646331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marL="0" lvl="1" algn="ctr"/>
            <a:r>
              <a:rPr lang="en-US" dirty="0" smtClean="0">
                <a:solidFill>
                  <a:schemeClr val="bg1"/>
                </a:solidFill>
              </a:rPr>
              <a:t>Conclusion: These levels differ significantly at p&lt;0.05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01936" y="3610451"/>
            <a:ext cx="2861788" cy="923330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marL="0" lvl="1" algn="ctr"/>
            <a:r>
              <a:rPr lang="en-US" dirty="0" smtClean="0">
                <a:solidFill>
                  <a:schemeClr val="bg1"/>
                </a:solidFill>
              </a:rPr>
              <a:t>Conclusion: there is a significant effect of factor(A or B) at p&lt;0.05.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7314379" y="416993"/>
            <a:ext cx="889001" cy="441966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07127" y="536048"/>
            <a:ext cx="891823" cy="396811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cxnSp>
        <p:nvCxnSpPr>
          <p:cNvPr id="18" name="Straight Arrow Connector 17"/>
          <p:cNvCxnSpPr>
            <a:endCxn id="15" idx="1"/>
          </p:cNvCxnSpPr>
          <p:nvPr/>
        </p:nvCxnSpPr>
        <p:spPr>
          <a:xfrm>
            <a:off x="6393444" y="280676"/>
            <a:ext cx="1051126" cy="20104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775397" y="846713"/>
            <a:ext cx="0" cy="35755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1"/>
            <a:endCxn id="6" idx="3"/>
          </p:cNvCxnSpPr>
          <p:nvPr/>
        </p:nvCxnSpPr>
        <p:spPr>
          <a:xfrm flipH="1">
            <a:off x="6357624" y="1370709"/>
            <a:ext cx="419282" cy="23204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6" idx="7"/>
          </p:cNvCxnSpPr>
          <p:nvPr/>
        </p:nvCxnSpPr>
        <p:spPr>
          <a:xfrm flipH="1">
            <a:off x="1968346" y="280676"/>
            <a:ext cx="744177" cy="313484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69326" y="932859"/>
            <a:ext cx="785490" cy="37015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6760218" y="1849159"/>
            <a:ext cx="889001" cy="441966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1419321" y="1814476"/>
            <a:ext cx="891823" cy="396811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376053" y="1770093"/>
            <a:ext cx="398188" cy="24193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210953" y="2230066"/>
            <a:ext cx="0" cy="35755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1" idx="7"/>
          </p:cNvCxnSpPr>
          <p:nvPr/>
        </p:nvCxnSpPr>
        <p:spPr>
          <a:xfrm flipH="1">
            <a:off x="2180540" y="1714932"/>
            <a:ext cx="501886" cy="157656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853592" y="2211287"/>
            <a:ext cx="0" cy="319464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983663" y="3850339"/>
            <a:ext cx="889001" cy="441966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4861306" y="2864558"/>
            <a:ext cx="891823" cy="396811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cxnSp>
        <p:nvCxnSpPr>
          <p:cNvPr id="41" name="Straight Arrow Connector 40"/>
          <p:cNvCxnSpPr>
            <a:endCxn id="39" idx="0"/>
          </p:cNvCxnSpPr>
          <p:nvPr/>
        </p:nvCxnSpPr>
        <p:spPr>
          <a:xfrm>
            <a:off x="8203380" y="3502156"/>
            <a:ext cx="224784" cy="34818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428164" y="4292305"/>
            <a:ext cx="0" cy="35755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5603315" y="2717224"/>
            <a:ext cx="325552" cy="18966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4"/>
          </p:cNvCxnSpPr>
          <p:nvPr/>
        </p:nvCxnSpPr>
        <p:spPr>
          <a:xfrm>
            <a:off x="5307218" y="3261369"/>
            <a:ext cx="0" cy="34908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5269981" y="4533781"/>
            <a:ext cx="20121" cy="27004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5254247" y="5733208"/>
            <a:ext cx="15734" cy="27811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54001" y="4001561"/>
            <a:ext cx="3271741" cy="646331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marL="0" lvl="1" algn="ctr"/>
            <a:r>
              <a:rPr lang="en-US" dirty="0">
                <a:solidFill>
                  <a:schemeClr val="bg1"/>
                </a:solidFill>
              </a:rPr>
              <a:t>Conclusion: </a:t>
            </a:r>
            <a:r>
              <a:rPr lang="en-US" dirty="0" smtClean="0">
                <a:solidFill>
                  <a:schemeClr val="bg1"/>
                </a:solidFill>
              </a:rPr>
              <a:t>These levels differ significantly at p&lt;0.05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1830406" y="3754214"/>
            <a:ext cx="15734" cy="27811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314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30" grpId="0" animBg="1"/>
      <p:bldP spid="31" grpId="0" animBg="1"/>
      <p:bldP spid="39" grpId="0" animBg="1"/>
      <p:bldP spid="40" grpId="0" animBg="1"/>
      <p:bldP spid="6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Next, a quick pop quiz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16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79462" y="381000"/>
            <a:ext cx="7854577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(1) If the p-value = 0.03 for the Shapiro-</a:t>
            </a:r>
            <a:r>
              <a:rPr lang="en-US" sz="2800" dirty="0" err="1"/>
              <a:t>W</a:t>
            </a:r>
            <a:r>
              <a:rPr lang="en-US" sz="2800" dirty="0" err="1" smtClean="0"/>
              <a:t>ilk</a:t>
            </a:r>
            <a:r>
              <a:rPr lang="en-US" sz="2800" dirty="0" smtClean="0"/>
              <a:t> test, </a:t>
            </a:r>
            <a:r>
              <a:rPr lang="en-US" sz="2800" dirty="0"/>
              <a:t>c</a:t>
            </a:r>
            <a:r>
              <a:rPr lang="en-US" sz="2800" dirty="0" smtClean="0"/>
              <a:t>an we proceed with the ANOVA? </a:t>
            </a:r>
          </a:p>
          <a:p>
            <a:pPr algn="ctr"/>
            <a:r>
              <a:rPr lang="en-US" sz="2800" dirty="0" smtClean="0"/>
              <a:t>Why or why not?</a:t>
            </a:r>
            <a:endParaRPr lang="en-US" sz="2800" dirty="0"/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115363"/>
              </p:ext>
            </p:extLst>
          </p:nvPr>
        </p:nvGraphicFramePr>
        <p:xfrm>
          <a:off x="779463" y="2684027"/>
          <a:ext cx="5890932" cy="3595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426"/>
                <a:gridCol w="832555"/>
                <a:gridCol w="2422951"/>
              </a:tblGrid>
              <a:tr h="481346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chemeClr val="bg1"/>
                          </a:solidFill>
                        </a:rPr>
                        <a:t>Independent variable:</a:t>
                      </a:r>
                    </a:p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fertilizer rate</a:t>
                      </a: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(kg nitrogen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ha</a:t>
                      </a:r>
                      <a:r>
                        <a:rPr lang="en-US" baseline="3000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chemeClr val="bg1"/>
                          </a:solidFill>
                        </a:rPr>
                        <a:t>Dependent variable:</a:t>
                      </a:r>
                    </a:p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Yield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(kg grain ha</a:t>
                      </a:r>
                      <a:r>
                        <a:rPr lang="en-US" baseline="3000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/>
                </a:tc>
              </a:tr>
              <a:tr h="461796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7.1</a:t>
                      </a:r>
                      <a:endParaRPr lang="en-US" dirty="0"/>
                    </a:p>
                  </a:txBody>
                  <a:tcPr/>
                </a:tc>
              </a:tr>
              <a:tr h="461796"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461796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9.5</a:t>
                      </a:r>
                      <a:endParaRPr lang="en-US" dirty="0"/>
                    </a:p>
                  </a:txBody>
                  <a:tcPr/>
                </a:tc>
              </a:tr>
              <a:tr h="461796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6.2</a:t>
                      </a:r>
                      <a:endParaRPr lang="en-US" dirty="0"/>
                    </a:p>
                  </a:txBody>
                  <a:tcPr/>
                </a:tc>
              </a:tr>
              <a:tr h="410486"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8.8</a:t>
                      </a:r>
                      <a:endParaRPr lang="en-US" dirty="0"/>
                    </a:p>
                  </a:txBody>
                  <a:tcPr/>
                </a:tc>
              </a:tr>
              <a:tr h="423314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79462" y="2296696"/>
            <a:ext cx="261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Example dataset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744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5983994"/>
              </p:ext>
            </p:extLst>
          </p:nvPr>
        </p:nvGraphicFramePr>
        <p:xfrm>
          <a:off x="779462" y="2582560"/>
          <a:ext cx="7854576" cy="3905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5470"/>
                <a:gridCol w="864745"/>
                <a:gridCol w="2400717"/>
                <a:gridCol w="1963644"/>
              </a:tblGrid>
              <a:tr h="48134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fertilizer rate</a:t>
                      </a: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(kg nitrogen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ha</a:t>
                      </a:r>
                      <a:r>
                        <a:rPr lang="en-US" baseline="3000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Yield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(kg grain ha</a:t>
                      </a:r>
                      <a:r>
                        <a:rPr lang="en-US" baseline="3000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Power-transformed Yield</a:t>
                      </a:r>
                    </a:p>
                    <a:p>
                      <a:endParaRPr lang="en-US" baseline="30000" dirty="0" smtClean="0">
                        <a:solidFill>
                          <a:schemeClr val="bg1"/>
                        </a:solidFill>
                      </a:endParaRPr>
                    </a:p>
                    <a:p>
                      <a:endParaRPr lang="en-US" baseline="30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61796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61796"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61796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61796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10486"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23314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79462" y="381000"/>
            <a:ext cx="7854577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(2) If the app determines the exponent </a:t>
            </a:r>
            <a:r>
              <a:rPr lang="en-US" sz="2800" i="1" dirty="0" smtClean="0"/>
              <a:t>a </a:t>
            </a:r>
            <a:r>
              <a:rPr lang="en-US" sz="2800" dirty="0" smtClean="0"/>
              <a:t>for power transformation of the dataset below: </a:t>
            </a:r>
          </a:p>
          <a:p>
            <a:r>
              <a:rPr lang="en-US" sz="2800" i="1" dirty="0" smtClean="0"/>
              <a:t>a</a:t>
            </a:r>
            <a:r>
              <a:rPr lang="en-US" sz="2800" dirty="0" smtClean="0"/>
              <a:t> = 0.2. What are the power-transformed values?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42753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2813584"/>
              </p:ext>
            </p:extLst>
          </p:nvPr>
        </p:nvGraphicFramePr>
        <p:xfrm>
          <a:off x="779461" y="2599360"/>
          <a:ext cx="7854579" cy="3905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9099"/>
                <a:gridCol w="774576"/>
                <a:gridCol w="2459620"/>
                <a:gridCol w="2011284"/>
              </a:tblGrid>
              <a:tr h="48134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fertilizer rate</a:t>
                      </a: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(kg nitrogen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ha</a:t>
                      </a:r>
                      <a:r>
                        <a:rPr lang="en-US" baseline="3000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Yield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(kg grain ha</a:t>
                      </a:r>
                      <a:r>
                        <a:rPr lang="en-US" baseline="3000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Power-</a:t>
                      </a:r>
                    </a:p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transformed Yield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: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 (</a:t>
                      </a:r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Y</a:t>
                      </a:r>
                      <a:r>
                        <a:rPr lang="en-US" baseline="-25000" dirty="0" err="1" smtClean="0">
                          <a:solidFill>
                            <a:schemeClr val="bg1"/>
                          </a:solidFill>
                        </a:rPr>
                        <a:t>ij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en-US" baseline="30000" dirty="0" smtClean="0">
                          <a:solidFill>
                            <a:schemeClr val="bg1"/>
                          </a:solidFill>
                        </a:rPr>
                        <a:t>0.2</a:t>
                      </a:r>
                    </a:p>
                    <a:p>
                      <a:endParaRPr lang="en-US" baseline="30000" dirty="0" smtClean="0">
                        <a:solidFill>
                          <a:schemeClr val="bg1"/>
                        </a:solidFill>
                      </a:endParaRPr>
                    </a:p>
                    <a:p>
                      <a:endParaRPr lang="en-US" baseline="30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61796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(7.1)</a:t>
                      </a:r>
                      <a:r>
                        <a:rPr lang="en-US" baseline="30000" dirty="0" smtClean="0"/>
                        <a:t>0.2</a:t>
                      </a:r>
                      <a:r>
                        <a:rPr lang="en-US" dirty="0" smtClean="0"/>
                        <a:t> = </a:t>
                      </a:r>
                      <a:r>
                        <a:rPr lang="en-US" sz="1800" b="0" i="0" u="none" strike="noStrike" dirty="0" smtClean="0">
                          <a:effectLst/>
                          <a:latin typeface="+mn-lt"/>
                        </a:rPr>
                        <a:t>1.48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rgbClr val="FFFF00"/>
                    </a:solidFill>
                  </a:tcPr>
                </a:tc>
              </a:tr>
              <a:tr h="461796"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effectLst/>
                          <a:latin typeface="+mn-lt"/>
                        </a:rPr>
                        <a:t>1.55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rgbClr val="FFFF00"/>
                    </a:solidFill>
                  </a:tcPr>
                </a:tc>
              </a:tr>
              <a:tr h="461796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effectLst/>
                          <a:latin typeface="+mn-lt"/>
                        </a:rPr>
                        <a:t>1.57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rgbClr val="FFFF00"/>
                    </a:solidFill>
                  </a:tcPr>
                </a:tc>
              </a:tr>
              <a:tr h="461796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effectLst/>
                          <a:latin typeface="+mn-lt"/>
                        </a:rPr>
                        <a:t>1.44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rgbClr val="FFFF00"/>
                    </a:solidFill>
                  </a:tcPr>
                </a:tc>
              </a:tr>
              <a:tr h="410486"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effectLst/>
                          <a:latin typeface="+mn-lt"/>
                        </a:rPr>
                        <a:t>1.54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rgbClr val="FFFF00"/>
                    </a:solidFill>
                  </a:tcPr>
                </a:tc>
              </a:tr>
              <a:tr h="423314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effectLst/>
                          <a:latin typeface="+mn-lt"/>
                        </a:rPr>
                        <a:t>1.56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9462" y="381000"/>
            <a:ext cx="7854577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(2) If the app determines the exponent </a:t>
            </a:r>
            <a:r>
              <a:rPr lang="en-US" sz="2800" i="1" dirty="0" smtClean="0"/>
              <a:t>a </a:t>
            </a:r>
            <a:r>
              <a:rPr lang="en-US" sz="2800" dirty="0" smtClean="0"/>
              <a:t>for power transformation of the dataset below: </a:t>
            </a:r>
          </a:p>
          <a:p>
            <a:r>
              <a:rPr lang="en-US" sz="2800" i="1" dirty="0" smtClean="0"/>
              <a:t>a</a:t>
            </a:r>
            <a:r>
              <a:rPr lang="en-US" sz="2800" dirty="0" smtClean="0"/>
              <a:t> = 0.2. What are the power-transformed values?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2935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758165"/>
              </p:ext>
            </p:extLst>
          </p:nvPr>
        </p:nvGraphicFramePr>
        <p:xfrm>
          <a:off x="457918" y="2143475"/>
          <a:ext cx="8164800" cy="4071047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4082400"/>
                <a:gridCol w="4082400"/>
              </a:tblGrid>
              <a:tr h="3025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ANOVA Assumptions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When might I have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a </a:t>
                      </a:r>
                      <a:r>
                        <a:rPr lang="en-US" i="0" baseline="0" dirty="0" smtClean="0">
                          <a:solidFill>
                            <a:srgbClr val="000000"/>
                          </a:solidFill>
                        </a:rPr>
                        <a:t>problem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?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b"/>
                </a:tc>
              </a:tr>
              <a:tr h="11063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1. Errors are statistically independent 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Did I forget</a:t>
                      </a:r>
                      <a:r>
                        <a:rPr lang="en-US" baseline="0" dirty="0" smtClean="0"/>
                        <a:t> to </a:t>
                      </a:r>
                      <a:r>
                        <a:rPr lang="en-US" i="1" baseline="0" dirty="0" smtClean="0"/>
                        <a:t>randomly</a:t>
                      </a:r>
                      <a:r>
                        <a:rPr lang="en-US" baseline="0" dirty="0" smtClean="0"/>
                        <a:t> assign treatments to experimental units?(e.g. fertilizer rate treatments assigned to plots)</a:t>
                      </a:r>
                      <a:endParaRPr lang="en-US" dirty="0"/>
                    </a:p>
                  </a:txBody>
                  <a:tcPr/>
                </a:tc>
              </a:tr>
              <a:tr h="8510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2. Additive effects: the variables are </a:t>
                      </a:r>
                      <a:r>
                        <a:rPr lang="en-US" i="1" dirty="0" smtClean="0"/>
                        <a:t>added</a:t>
                      </a:r>
                      <a:r>
                        <a:rPr lang="en-US" dirty="0" smtClean="0"/>
                        <a:t>, not multiplied</a:t>
                      </a:r>
                      <a:endParaRPr lang="en-US" i="1" dirty="0" smtClean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Does the </a:t>
                      </a:r>
                      <a:r>
                        <a:rPr lang="en-US" i="1" dirty="0" smtClean="0"/>
                        <a:t>effect</a:t>
                      </a:r>
                      <a:r>
                        <a:rPr lang="en-US" dirty="0" smtClean="0"/>
                        <a:t> of the treatments </a:t>
                      </a:r>
                      <a:r>
                        <a:rPr lang="en-US" i="1" dirty="0" smtClean="0"/>
                        <a:t>depend</a:t>
                      </a:r>
                      <a:r>
                        <a:rPr lang="en-US" dirty="0" smtClean="0"/>
                        <a:t> on what block they’re</a:t>
                      </a:r>
                      <a:r>
                        <a:rPr lang="en-US" baseline="0" dirty="0" smtClean="0"/>
                        <a:t> in?</a:t>
                      </a:r>
                      <a:endParaRPr lang="en-US" dirty="0"/>
                    </a:p>
                  </a:txBody>
                  <a:tcPr/>
                </a:tc>
              </a:tr>
              <a:tr h="8010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3. Normal distribution of errors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the data</a:t>
                      </a:r>
                      <a:r>
                        <a:rPr lang="en-US" baseline="0" dirty="0" smtClean="0"/>
                        <a:t> represent a rare event, or are there outliers?</a:t>
                      </a:r>
                      <a:endParaRPr lang="en-US" dirty="0"/>
                    </a:p>
                  </a:txBody>
                  <a:tcPr/>
                </a:tc>
              </a:tr>
              <a:tr h="8010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4. Equal </a:t>
                      </a:r>
                      <a:r>
                        <a:rPr lang="en-US" baseline="0" dirty="0" smtClean="0"/>
                        <a:t>differences </a:t>
                      </a:r>
                      <a:r>
                        <a:rPr lang="en-US" i="0" baseline="0" dirty="0" smtClean="0"/>
                        <a:t>(variance) </a:t>
                      </a:r>
                      <a:r>
                        <a:rPr lang="en-US" i="1" baseline="0" dirty="0" smtClean="0"/>
                        <a:t>within</a:t>
                      </a:r>
                      <a:r>
                        <a:rPr lang="en-US" baseline="0" dirty="0" smtClean="0"/>
                        <a:t> treatments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Is</a:t>
                      </a:r>
                      <a:r>
                        <a:rPr lang="en-US" baseline="0" dirty="0" smtClean="0"/>
                        <a:t> there a very strong treatment effect, or is this a multi-site study?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57918" y="3648140"/>
            <a:ext cx="4151316" cy="961753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ular Callout 3"/>
          <p:cNvSpPr/>
          <p:nvPr/>
        </p:nvSpPr>
        <p:spPr>
          <a:xfrm>
            <a:off x="4718978" y="2231547"/>
            <a:ext cx="3668575" cy="1547311"/>
          </a:xfrm>
          <a:prstGeom prst="wedgeRectCallout">
            <a:avLst>
              <a:gd name="adj1" fmla="val -49956"/>
              <a:gd name="adj2" fmla="val 79675"/>
            </a:avLst>
          </a:prstGeom>
          <a:solidFill>
            <a:srgbClr val="0000FF"/>
          </a:solidFill>
          <a:ln>
            <a:solidFill>
              <a:srgbClr val="FFFF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The app provides test results for this too</a:t>
            </a:r>
            <a:r>
              <a:rPr lang="en-US" sz="2200" dirty="0"/>
              <a:t>! </a:t>
            </a:r>
            <a:r>
              <a:rPr lang="en-US" sz="2200" dirty="0" smtClean="0"/>
              <a:t>*Only </a:t>
            </a:r>
            <a:r>
              <a:rPr lang="en-US" sz="2200" dirty="0"/>
              <a:t>for </a:t>
            </a:r>
            <a:r>
              <a:rPr lang="en-US" sz="2200" dirty="0" smtClean="0"/>
              <a:t>basic RCBD with 1 replication </a:t>
            </a:r>
            <a:r>
              <a:rPr lang="en-US" sz="2200" dirty="0"/>
              <a:t>per block.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41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0965536"/>
              </p:ext>
            </p:extLst>
          </p:nvPr>
        </p:nvGraphicFramePr>
        <p:xfrm>
          <a:off x="779463" y="2599360"/>
          <a:ext cx="7854576" cy="3722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315"/>
                <a:gridCol w="874889"/>
                <a:gridCol w="2394728"/>
                <a:gridCol w="1963644"/>
              </a:tblGrid>
              <a:tr h="48134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fertilizer rate</a:t>
                      </a: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(kg nitrogen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ha</a:t>
                      </a:r>
                      <a:r>
                        <a:rPr lang="en-US" baseline="3000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Yield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(kg grain ha</a:t>
                      </a:r>
                      <a:r>
                        <a:rPr lang="en-US" baseline="3000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Power-transformed Yield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endParaRPr lang="en-US" baseline="30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61796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smtClean="0">
                          <a:effectLst/>
                          <a:latin typeface="+mn-lt"/>
                        </a:rPr>
                        <a:t>1.48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rgbClr val="FFFF00"/>
                    </a:solidFill>
                  </a:tcPr>
                </a:tc>
              </a:tr>
              <a:tr h="461796"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effectLst/>
                          <a:latin typeface="+mn-lt"/>
                        </a:rPr>
                        <a:t>1.55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rgbClr val="FFFF00"/>
                    </a:solidFill>
                  </a:tcPr>
                </a:tc>
              </a:tr>
              <a:tr h="461796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effectLst/>
                          <a:latin typeface="+mn-lt"/>
                        </a:rPr>
                        <a:t>1.57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rgbClr val="FFFF00"/>
                    </a:solidFill>
                  </a:tcPr>
                </a:tc>
              </a:tr>
              <a:tr h="461796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effectLst/>
                          <a:latin typeface="+mn-lt"/>
                        </a:rPr>
                        <a:t>1.44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rgbClr val="FFFF00"/>
                    </a:solidFill>
                  </a:tcPr>
                </a:tc>
              </a:tr>
              <a:tr h="410486"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effectLst/>
                          <a:latin typeface="+mn-lt"/>
                        </a:rPr>
                        <a:t>1.54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rgbClr val="FFFF00"/>
                    </a:solidFill>
                  </a:tcPr>
                </a:tc>
              </a:tr>
              <a:tr h="423314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effectLst/>
                          <a:latin typeface="+mn-lt"/>
                        </a:rPr>
                        <a:t>1.56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9462" y="381000"/>
            <a:ext cx="7854577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(3) What </a:t>
            </a:r>
            <a:r>
              <a:rPr lang="en-US" sz="2800" dirty="0"/>
              <a:t>are the units of the power-transformed data?</a:t>
            </a:r>
          </a:p>
        </p:txBody>
      </p:sp>
    </p:spTree>
    <p:extLst>
      <p:ext uri="{BB962C8B-B14F-4D97-AF65-F5344CB8AC3E}">
        <p14:creationId xmlns:p14="http://schemas.microsoft.com/office/powerpoint/2010/main" val="977314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3602049"/>
              </p:ext>
            </p:extLst>
          </p:nvPr>
        </p:nvGraphicFramePr>
        <p:xfrm>
          <a:off x="779462" y="2599360"/>
          <a:ext cx="7759892" cy="3996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9716"/>
                <a:gridCol w="764984"/>
                <a:gridCol w="2336032"/>
                <a:gridCol w="2069160"/>
              </a:tblGrid>
              <a:tr h="48134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fertilizer rate</a:t>
                      </a: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(kg nitrogen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ha</a:t>
                      </a:r>
                      <a:r>
                        <a:rPr lang="en-US" baseline="3000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Yield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(kg grain ha</a:t>
                      </a:r>
                      <a:r>
                        <a:rPr lang="en-US" baseline="3000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Power-transformed Yield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(kg grain ha</a:t>
                      </a:r>
                      <a:r>
                        <a:rPr lang="en-US" baseline="3000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en-US" baseline="30000" dirty="0" smtClean="0">
                          <a:solidFill>
                            <a:schemeClr val="bg1"/>
                          </a:solidFill>
                        </a:rPr>
                        <a:t>0.2</a:t>
                      </a:r>
                      <a:endParaRPr lang="en-US" baseline="0" dirty="0" smtClean="0">
                        <a:solidFill>
                          <a:schemeClr val="bg1"/>
                        </a:solidFill>
                      </a:endParaRPr>
                    </a:p>
                    <a:p>
                      <a:endParaRPr lang="en-US" baseline="30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61796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smtClean="0">
                          <a:effectLst/>
                          <a:latin typeface="+mn-lt"/>
                        </a:rPr>
                        <a:t>1.48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rgbClr val="FFFF00"/>
                    </a:solidFill>
                  </a:tcPr>
                </a:tc>
              </a:tr>
              <a:tr h="461796"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effectLst/>
                          <a:latin typeface="+mn-lt"/>
                        </a:rPr>
                        <a:t>1.55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rgbClr val="FFFF00"/>
                    </a:solidFill>
                  </a:tcPr>
                </a:tc>
              </a:tr>
              <a:tr h="461796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effectLst/>
                          <a:latin typeface="+mn-lt"/>
                        </a:rPr>
                        <a:t>1.57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rgbClr val="FFFF00"/>
                    </a:solidFill>
                  </a:tcPr>
                </a:tc>
              </a:tr>
              <a:tr h="461796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effectLst/>
                          <a:latin typeface="+mn-lt"/>
                        </a:rPr>
                        <a:t>1.44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rgbClr val="FFFF00"/>
                    </a:solidFill>
                  </a:tcPr>
                </a:tc>
              </a:tr>
              <a:tr h="410486"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effectLst/>
                          <a:latin typeface="+mn-lt"/>
                        </a:rPr>
                        <a:t>1.54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rgbClr val="FFFF00"/>
                    </a:solidFill>
                  </a:tcPr>
                </a:tc>
              </a:tr>
              <a:tr h="423314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effectLst/>
                          <a:latin typeface="+mn-lt"/>
                        </a:rPr>
                        <a:t>1.56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9462" y="381000"/>
            <a:ext cx="7854577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(3) What </a:t>
            </a:r>
            <a:r>
              <a:rPr lang="en-US" sz="2800" dirty="0"/>
              <a:t>are the units of the power-transformed data?</a:t>
            </a:r>
          </a:p>
        </p:txBody>
      </p:sp>
    </p:spTree>
    <p:extLst>
      <p:ext uri="{BB962C8B-B14F-4D97-AF65-F5344CB8AC3E}">
        <p14:creationId xmlns:p14="http://schemas.microsoft.com/office/powerpoint/2010/main" val="1157755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409222"/>
            <a:ext cx="7583487" cy="1185498"/>
          </a:xfrm>
          <a:solidFill>
            <a:srgbClr val="FFFF00"/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Presenting results from analyses of transformed data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758245"/>
            <a:ext cx="7583487" cy="36745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When your data has been transformed, the units change too!</a:t>
            </a:r>
          </a:p>
          <a:p>
            <a:pPr marL="0" indent="0">
              <a:buNone/>
            </a:pPr>
            <a:r>
              <a:rPr lang="en-US" dirty="0" smtClean="0"/>
              <a:t>Ex. Yield (ton/ha) </a:t>
            </a:r>
          </a:p>
          <a:p>
            <a:pPr marL="0" indent="0">
              <a:buNone/>
            </a:pPr>
            <a:r>
              <a:rPr lang="en-US" dirty="0" smtClean="0"/>
              <a:t>Tests of significance (e.g. F tests in ANOVA table) and mean comparison tests are performed on the </a:t>
            </a:r>
            <a:r>
              <a:rPr lang="en-US" i="1" dirty="0" smtClean="0"/>
              <a:t>transformed</a:t>
            </a:r>
            <a:r>
              <a:rPr lang="en-US" dirty="0" smtClean="0"/>
              <a:t> data.</a:t>
            </a:r>
          </a:p>
          <a:p>
            <a:pPr marL="0" indent="0">
              <a:buNone/>
            </a:pPr>
            <a:r>
              <a:rPr lang="en-US" dirty="0" smtClean="0"/>
              <a:t>However, it’s common practice to present results using the </a:t>
            </a:r>
            <a:r>
              <a:rPr lang="en-US" i="1" dirty="0" smtClean="0"/>
              <a:t>original</a:t>
            </a:r>
            <a:r>
              <a:rPr lang="en-US" dirty="0" smtClean="0"/>
              <a:t> units. This can be done in two ways: (1) present original means, or (2) back-transform means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550333" y="5432778"/>
            <a:ext cx="8001000" cy="1142999"/>
          </a:xfrm>
          <a:prstGeom prst="rect">
            <a:avLst/>
          </a:prstGeom>
          <a:solidFill>
            <a:srgbClr val="FFFF00"/>
          </a:solidFill>
          <a:ln w="57150" cmpd="sng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IMPORTANT: When reporting results using original units, make sure to state that </a:t>
            </a:r>
            <a:r>
              <a:rPr lang="en-US" sz="2400" i="1" dirty="0" smtClean="0">
                <a:solidFill>
                  <a:schemeClr val="tx1"/>
                </a:solidFill>
              </a:rPr>
              <a:t>the statistical analyses were performed on (power- or log-) transformed data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60889" y="2310751"/>
            <a:ext cx="2525889" cy="443322"/>
          </a:xfrm>
          <a:prstGeom prst="rect">
            <a:avLst/>
          </a:prstGeom>
          <a:noFill/>
          <a:ln w="5715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Log transformation</a:t>
            </a:r>
            <a:endParaRPr lang="en-US" b="1" dirty="0"/>
          </a:p>
        </p:txBody>
      </p:sp>
      <p:sp>
        <p:nvSpPr>
          <p:cNvPr id="6" name="Right Arrow 5"/>
          <p:cNvSpPr/>
          <p:nvPr/>
        </p:nvSpPr>
        <p:spPr>
          <a:xfrm>
            <a:off x="3527778" y="2683518"/>
            <a:ext cx="1848556" cy="366888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3112" y="2328055"/>
            <a:ext cx="2525889" cy="443322"/>
          </a:xfrm>
          <a:prstGeom prst="rect">
            <a:avLst/>
          </a:prstGeom>
          <a:noFill/>
          <a:ln w="5715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Original units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5530849" y="2299833"/>
            <a:ext cx="2832101" cy="443322"/>
          </a:xfrm>
          <a:prstGeom prst="rect">
            <a:avLst/>
          </a:prstGeom>
          <a:noFill/>
          <a:ln w="5715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Log-transformed units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723464" y="2613564"/>
            <a:ext cx="26818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Yield (log(ton/ha)) </a:t>
            </a:r>
          </a:p>
          <a:p>
            <a:endParaRPr lang="en-US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390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/>
      <p:bldP spid="9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344" y="458669"/>
            <a:ext cx="7854575" cy="2123664"/>
          </a:xfrm>
          <a:solidFill>
            <a:srgbClr val="FFFF00"/>
          </a:solidFill>
        </p:spPr>
        <p:txBody>
          <a:bodyPr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Example: Here’s the app output for the </a:t>
            </a:r>
            <a:r>
              <a:rPr lang="en-US" sz="2800" dirty="0" err="1" smtClean="0">
                <a:solidFill>
                  <a:schemeClr val="tx1"/>
                </a:solidFill>
              </a:rPr>
              <a:t>Tukey</a:t>
            </a:r>
            <a:r>
              <a:rPr lang="en-US" sz="2800" dirty="0" smtClean="0">
                <a:solidFill>
                  <a:schemeClr val="tx1"/>
                </a:solidFill>
              </a:rPr>
              <a:t> test, how would you formally present the results?</a:t>
            </a:r>
            <a:endParaRPr lang="en-US" sz="2800" dirty="0">
              <a:solidFill>
                <a:schemeClr val="tx1"/>
              </a:solidFill>
            </a:endParaRPr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2691428"/>
              </p:ext>
            </p:extLst>
          </p:nvPr>
        </p:nvGraphicFramePr>
        <p:xfrm>
          <a:off x="638344" y="2755091"/>
          <a:ext cx="8049638" cy="2817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518"/>
                <a:gridCol w="2526676"/>
                <a:gridCol w="341844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Fertilizer N Treatment</a:t>
                      </a:r>
                    </a:p>
                    <a:p>
                      <a:pPr algn="ctr"/>
                      <a:r>
                        <a:rPr lang="en-US" sz="2200" dirty="0" smtClean="0"/>
                        <a:t>(kg N ha</a:t>
                      </a:r>
                      <a:r>
                        <a:rPr lang="en-US" sz="2200" baseline="30000" dirty="0" smtClean="0"/>
                        <a:t>-1</a:t>
                      </a:r>
                      <a:r>
                        <a:rPr lang="en-US" sz="2200" dirty="0" smtClean="0"/>
                        <a:t>)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Power-Transformed Mean Yield</a:t>
                      </a:r>
                      <a:endParaRPr lang="en-US" sz="2200" baseline="30000" dirty="0" smtClean="0"/>
                    </a:p>
                    <a:p>
                      <a:pPr algn="ctr"/>
                      <a:r>
                        <a:rPr lang="en-US" sz="2200" baseline="0" dirty="0" smtClean="0"/>
                        <a:t>(kg grain ha</a:t>
                      </a:r>
                      <a:r>
                        <a:rPr lang="en-US" sz="2200" baseline="30000" dirty="0" smtClean="0"/>
                        <a:t>-1</a:t>
                      </a:r>
                      <a:r>
                        <a:rPr lang="en-US" sz="2200" baseline="0" dirty="0" smtClean="0"/>
                        <a:t>)</a:t>
                      </a:r>
                      <a:r>
                        <a:rPr lang="en-US" sz="2200" baseline="30000" dirty="0" smtClean="0"/>
                        <a:t>0.2</a:t>
                      </a:r>
                      <a:endParaRPr lang="en-US" sz="2200" baseline="30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err="1" smtClean="0">
                          <a:solidFill>
                            <a:schemeClr val="bg1"/>
                          </a:solidFill>
                        </a:rPr>
                        <a:t>Tukey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 Groupings</a:t>
                      </a:r>
                    </a:p>
                    <a:p>
                      <a:pPr algn="ctr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of Power-Transformed Means</a:t>
                      </a:r>
                    </a:p>
                  </a:txBody>
                  <a:tcPr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0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1.46</a:t>
                      </a:r>
                      <a:endParaRPr lang="en-US" sz="2200" b="0" i="0" u="none" strike="noStrike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 smtClean="0">
                          <a:effectLst/>
                        </a:rPr>
                        <a:t>a</a:t>
                      </a:r>
                      <a:endParaRPr lang="en-US" sz="22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50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1.55</a:t>
                      </a:r>
                      <a:endParaRPr lang="en-US" sz="22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 smtClean="0">
                          <a:effectLst/>
                        </a:rPr>
                        <a:t>b</a:t>
                      </a:r>
                      <a:endParaRPr lang="en-US" sz="22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100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1.57</a:t>
                      </a:r>
                      <a:endParaRPr lang="en-US" sz="22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 smtClean="0">
                          <a:effectLst/>
                        </a:rPr>
                        <a:t>b</a:t>
                      </a:r>
                      <a:endParaRPr lang="en-US" sz="22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777" y="458669"/>
            <a:ext cx="8041363" cy="1851536"/>
          </a:xfrm>
          <a:noFill/>
        </p:spPr>
        <p:txBody>
          <a:bodyPr anchor="t"/>
          <a:lstStyle/>
          <a:p>
            <a:pPr>
              <a:lnSpc>
                <a:spcPct val="140000"/>
              </a:lnSpc>
            </a:pPr>
            <a:r>
              <a:rPr lang="en-US" sz="2500" dirty="0" smtClean="0">
                <a:solidFill>
                  <a:srgbClr val="FFFFFF"/>
                </a:solidFill>
              </a:rPr>
              <a:t>Two ways to present results in original units:</a:t>
            </a:r>
            <a:br>
              <a:rPr lang="en-US" sz="2500" dirty="0" smtClean="0">
                <a:solidFill>
                  <a:srgbClr val="FFFFFF"/>
                </a:solidFill>
              </a:rPr>
            </a:br>
            <a:endParaRPr lang="en-US" sz="2500" baseline="-25000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5045" y="1035527"/>
            <a:ext cx="7932023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FFFF00"/>
                </a:solidFill>
              </a:rPr>
              <a:t>1. Back-transformation</a:t>
            </a:r>
          </a:p>
          <a:p>
            <a:pPr lvl="1"/>
            <a:r>
              <a:rPr lang="en-US" sz="2000" dirty="0" smtClean="0">
                <a:solidFill>
                  <a:srgbClr val="FFFFFF"/>
                </a:solidFill>
              </a:rPr>
              <a:t>a. </a:t>
            </a:r>
            <a:r>
              <a:rPr lang="en-US" sz="2000" dirty="0">
                <a:solidFill>
                  <a:srgbClr val="FFFFFF"/>
                </a:solidFill>
              </a:rPr>
              <a:t>Convert power-transformed mean yield </a:t>
            </a:r>
            <a:r>
              <a:rPr lang="en-US" sz="2000" dirty="0" smtClean="0">
                <a:solidFill>
                  <a:srgbClr val="FFFFFF"/>
                </a:solidFill>
              </a:rPr>
              <a:t>(</a:t>
            </a:r>
            <a:r>
              <a:rPr lang="en-US" sz="2000" dirty="0" err="1" smtClean="0">
                <a:solidFill>
                  <a:srgbClr val="FFFFFF"/>
                </a:solidFill>
              </a:rPr>
              <a:t>Y</a:t>
            </a:r>
            <a:r>
              <a:rPr lang="en-US" sz="2000" baseline="-25000" dirty="0" err="1" smtClean="0">
                <a:solidFill>
                  <a:srgbClr val="FFFFFF"/>
                </a:solidFill>
              </a:rPr>
              <a:t>trans</a:t>
            </a:r>
            <a:r>
              <a:rPr lang="en-US" sz="2000" dirty="0" smtClean="0">
                <a:solidFill>
                  <a:srgbClr val="FFFFFF"/>
                </a:solidFill>
              </a:rPr>
              <a:t>) back </a:t>
            </a:r>
            <a:r>
              <a:rPr lang="en-US" sz="2000" dirty="0">
                <a:solidFill>
                  <a:srgbClr val="FFFFFF"/>
                </a:solidFill>
              </a:rPr>
              <a:t>to the original units (kg ha</a:t>
            </a:r>
            <a:r>
              <a:rPr lang="en-US" sz="2000" baseline="30000" dirty="0">
                <a:solidFill>
                  <a:srgbClr val="FFFFFF"/>
                </a:solidFill>
              </a:rPr>
              <a:t>-1</a:t>
            </a:r>
            <a:r>
              <a:rPr lang="en-US" sz="2000" dirty="0">
                <a:solidFill>
                  <a:srgbClr val="FFFFFF"/>
                </a:solidFill>
              </a:rPr>
              <a:t>) by: </a:t>
            </a:r>
            <a:r>
              <a:rPr lang="en-US" sz="2200" baseline="-25000" dirty="0"/>
              <a:t/>
            </a:r>
            <a:br>
              <a:rPr lang="en-US" sz="2200" baseline="-25000" dirty="0"/>
            </a:br>
            <a:endParaRPr lang="en-US" sz="2200" dirty="0"/>
          </a:p>
        </p:txBody>
      </p:sp>
      <p:sp>
        <p:nvSpPr>
          <p:cNvPr id="9" name="TextBox 8"/>
          <p:cNvSpPr txBox="1"/>
          <p:nvPr/>
        </p:nvSpPr>
        <p:spPr>
          <a:xfrm>
            <a:off x="665238" y="2511559"/>
            <a:ext cx="7932023" cy="4375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 smtClean="0">
                <a:solidFill>
                  <a:schemeClr val="bg1"/>
                </a:solidFill>
              </a:rPr>
              <a:t>b. Convert log-</a:t>
            </a:r>
            <a:r>
              <a:rPr lang="en-US" sz="2000" dirty="0">
                <a:solidFill>
                  <a:schemeClr val="bg1"/>
                </a:solidFill>
              </a:rPr>
              <a:t>transformed mean yield </a:t>
            </a:r>
            <a:r>
              <a:rPr lang="en-US" sz="2000" dirty="0">
                <a:solidFill>
                  <a:srgbClr val="FFFFFF"/>
                </a:solidFill>
              </a:rPr>
              <a:t>(</a:t>
            </a:r>
            <a:r>
              <a:rPr lang="en-US" sz="2000" dirty="0" err="1">
                <a:solidFill>
                  <a:srgbClr val="FFFFFF"/>
                </a:solidFill>
              </a:rPr>
              <a:t>Y</a:t>
            </a:r>
            <a:r>
              <a:rPr lang="en-US" sz="2000" baseline="-25000" dirty="0" err="1">
                <a:solidFill>
                  <a:srgbClr val="FFFFFF"/>
                </a:solidFill>
              </a:rPr>
              <a:t>trans</a:t>
            </a:r>
            <a:r>
              <a:rPr lang="en-US" sz="2000" dirty="0" smtClean="0">
                <a:solidFill>
                  <a:srgbClr val="FFFFFF"/>
                </a:solidFill>
              </a:rPr>
              <a:t>)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back to the original units (kg ha</a:t>
            </a:r>
            <a:r>
              <a:rPr lang="en-US" sz="2000" baseline="30000" dirty="0">
                <a:solidFill>
                  <a:schemeClr val="bg1"/>
                </a:solidFill>
              </a:rPr>
              <a:t>-1</a:t>
            </a:r>
            <a:r>
              <a:rPr lang="en-US" sz="2000" dirty="0">
                <a:solidFill>
                  <a:schemeClr val="bg1"/>
                </a:solidFill>
              </a:rPr>
              <a:t>) by</a:t>
            </a:r>
            <a:r>
              <a:rPr lang="en-US" sz="2000" dirty="0" smtClean="0">
                <a:solidFill>
                  <a:schemeClr val="bg1"/>
                </a:solidFill>
              </a:rPr>
              <a:t>:</a:t>
            </a:r>
            <a:endParaRPr lang="en-US" sz="2500" baseline="-25000" dirty="0">
              <a:solidFill>
                <a:schemeClr val="bg1"/>
              </a:solidFill>
            </a:endParaRPr>
          </a:p>
          <a:p>
            <a:pPr lvl="1"/>
            <a:endParaRPr lang="en-US" sz="2500" baseline="-25000" dirty="0" smtClean="0">
              <a:solidFill>
                <a:schemeClr val="bg1"/>
              </a:solidFill>
            </a:endParaRPr>
          </a:p>
          <a:p>
            <a:pPr lvl="1"/>
            <a:endParaRPr lang="en-US" sz="2500" baseline="-25000" dirty="0">
              <a:solidFill>
                <a:schemeClr val="bg1"/>
              </a:solidFill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If data were </a:t>
            </a:r>
            <a:r>
              <a:rPr lang="en-US" sz="2000" i="1" dirty="0" smtClean="0">
                <a:solidFill>
                  <a:schemeClr val="bg1"/>
                </a:solidFill>
              </a:rPr>
              <a:t>multiplied</a:t>
            </a:r>
            <a:r>
              <a:rPr lang="en-US" sz="2000" dirty="0" smtClean="0">
                <a:solidFill>
                  <a:schemeClr val="bg1"/>
                </a:solidFill>
              </a:rPr>
              <a:t> by constant ‘</a:t>
            </a:r>
            <a:r>
              <a:rPr lang="en-US" sz="2000" i="1" dirty="0" smtClean="0">
                <a:solidFill>
                  <a:schemeClr val="bg1"/>
                </a:solidFill>
              </a:rPr>
              <a:t>x</a:t>
            </a:r>
            <a:r>
              <a:rPr lang="en-US" sz="2000" dirty="0" smtClean="0">
                <a:solidFill>
                  <a:schemeClr val="bg1"/>
                </a:solidFill>
              </a:rPr>
              <a:t>’ </a:t>
            </a:r>
            <a:r>
              <a:rPr lang="en-US" sz="2000" i="1" dirty="0" smtClean="0">
                <a:solidFill>
                  <a:schemeClr val="bg1"/>
                </a:solidFill>
              </a:rPr>
              <a:t>before</a:t>
            </a:r>
            <a:r>
              <a:rPr lang="en-US" sz="2000" dirty="0" smtClean="0">
                <a:solidFill>
                  <a:schemeClr val="bg1"/>
                </a:solidFill>
              </a:rPr>
              <a:t> doing the log-transformation, first </a:t>
            </a:r>
            <a:r>
              <a:rPr lang="en-US" sz="2000" i="1" dirty="0" smtClean="0">
                <a:solidFill>
                  <a:schemeClr val="bg1"/>
                </a:solidFill>
              </a:rPr>
              <a:t>divide</a:t>
            </a:r>
            <a:r>
              <a:rPr lang="en-US" sz="2000" dirty="0" smtClean="0">
                <a:solidFill>
                  <a:schemeClr val="bg1"/>
                </a:solidFill>
              </a:rPr>
              <a:t> each transformed mean by </a:t>
            </a:r>
            <a:r>
              <a:rPr lang="en-US" sz="2000" i="1" dirty="0" smtClean="0">
                <a:solidFill>
                  <a:schemeClr val="bg1"/>
                </a:solidFill>
              </a:rPr>
              <a:t>x</a:t>
            </a:r>
            <a:r>
              <a:rPr lang="en-US" sz="2000" dirty="0" smtClean="0">
                <a:solidFill>
                  <a:schemeClr val="bg1"/>
                </a:solidFill>
              </a:rPr>
              <a:t>: 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If data </a:t>
            </a:r>
            <a:r>
              <a:rPr lang="en-US" sz="2000" dirty="0">
                <a:solidFill>
                  <a:schemeClr val="bg1"/>
                </a:solidFill>
              </a:rPr>
              <a:t>were </a:t>
            </a:r>
            <a:r>
              <a:rPr lang="en-US" sz="2000" i="1" dirty="0" smtClean="0">
                <a:solidFill>
                  <a:schemeClr val="bg1"/>
                </a:solidFill>
              </a:rPr>
              <a:t>added </a:t>
            </a:r>
            <a:r>
              <a:rPr lang="en-US" sz="2000" dirty="0" smtClean="0">
                <a:solidFill>
                  <a:schemeClr val="bg1"/>
                </a:solidFill>
              </a:rPr>
              <a:t>to a constant </a:t>
            </a:r>
            <a:r>
              <a:rPr lang="en-US" sz="2000" dirty="0">
                <a:solidFill>
                  <a:schemeClr val="bg1"/>
                </a:solidFill>
              </a:rPr>
              <a:t>‘</a:t>
            </a:r>
            <a:r>
              <a:rPr lang="en-US" sz="2000" i="1" dirty="0">
                <a:solidFill>
                  <a:schemeClr val="bg1"/>
                </a:solidFill>
              </a:rPr>
              <a:t>x</a:t>
            </a:r>
            <a:r>
              <a:rPr lang="en-US" sz="2000" dirty="0">
                <a:solidFill>
                  <a:schemeClr val="bg1"/>
                </a:solidFill>
              </a:rPr>
              <a:t>’ </a:t>
            </a:r>
            <a:r>
              <a:rPr lang="en-US" sz="2000" i="1" dirty="0">
                <a:solidFill>
                  <a:schemeClr val="bg1"/>
                </a:solidFill>
              </a:rPr>
              <a:t>before</a:t>
            </a:r>
            <a:r>
              <a:rPr lang="en-US" sz="2000" dirty="0">
                <a:solidFill>
                  <a:schemeClr val="bg1"/>
                </a:solidFill>
              </a:rPr>
              <a:t> doing the log-transformation, </a:t>
            </a:r>
            <a:r>
              <a:rPr lang="en-US" sz="2000" dirty="0" smtClean="0">
                <a:solidFill>
                  <a:schemeClr val="bg1"/>
                </a:solidFill>
              </a:rPr>
              <a:t>first </a:t>
            </a:r>
            <a:r>
              <a:rPr lang="en-US" sz="2000" i="1" dirty="0" smtClean="0">
                <a:solidFill>
                  <a:schemeClr val="bg1"/>
                </a:solidFill>
              </a:rPr>
              <a:t>subtract</a:t>
            </a:r>
            <a:r>
              <a:rPr lang="en-US" sz="2000" dirty="0" smtClean="0">
                <a:solidFill>
                  <a:schemeClr val="bg1"/>
                </a:solidFill>
              </a:rPr>
              <a:t> each </a:t>
            </a:r>
            <a:r>
              <a:rPr lang="en-US" sz="2000" dirty="0">
                <a:solidFill>
                  <a:schemeClr val="bg1"/>
                </a:solidFill>
              </a:rPr>
              <a:t>transformed mean by </a:t>
            </a:r>
            <a:r>
              <a:rPr lang="en-US" sz="2000" i="1" dirty="0" smtClean="0">
                <a:solidFill>
                  <a:schemeClr val="bg1"/>
                </a:solidFill>
              </a:rPr>
              <a:t>x</a:t>
            </a:r>
            <a:r>
              <a:rPr lang="en-US" sz="2000" dirty="0" smtClean="0">
                <a:solidFill>
                  <a:schemeClr val="bg1"/>
                </a:solidFill>
              </a:rPr>
              <a:t>: 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lvl="1"/>
            <a:endParaRPr lang="en-US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en-US" sz="2500" dirty="0" smtClean="0">
                <a:solidFill>
                  <a:srgbClr val="FFFF00"/>
                </a:solidFill>
              </a:rPr>
              <a:t>Or calculate </a:t>
            </a:r>
            <a:r>
              <a:rPr lang="en-US" sz="2500" dirty="0">
                <a:solidFill>
                  <a:srgbClr val="FFFF00"/>
                </a:solidFill>
              </a:rPr>
              <a:t>means of original </a:t>
            </a:r>
            <a:r>
              <a:rPr lang="en-US" sz="2500" dirty="0" smtClean="0">
                <a:solidFill>
                  <a:srgbClr val="FFFF00"/>
                </a:solidFill>
              </a:rPr>
              <a:t>dataset</a:t>
            </a:r>
          </a:p>
          <a:p>
            <a:pPr marL="457200" indent="-457200">
              <a:buFont typeface="+mj-lt"/>
              <a:buAutoNum type="arabicPeriod" startAt="2"/>
            </a:pPr>
            <a:endParaRPr lang="en-US" sz="20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632671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0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7029467"/>
              </p:ext>
            </p:extLst>
          </p:nvPr>
        </p:nvGraphicFramePr>
        <p:xfrm>
          <a:off x="4243122" y="1827252"/>
          <a:ext cx="182403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1" name="Equation" r:id="rId5" imgW="850900" imgH="241300" progId="Equation.3">
                  <p:embed/>
                </p:oleObj>
              </mc:Choice>
              <mc:Fallback>
                <p:oleObj name="Equation" r:id="rId5" imgW="850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43122" y="1827252"/>
                        <a:ext cx="1824037" cy="5175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881228"/>
              </p:ext>
            </p:extLst>
          </p:nvPr>
        </p:nvGraphicFramePr>
        <p:xfrm>
          <a:off x="4243122" y="2955925"/>
          <a:ext cx="1335087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2" name="Equation" r:id="rId7" imgW="622300" imgH="203200" progId="Equation.3">
                  <p:embed/>
                </p:oleObj>
              </mc:Choice>
              <mc:Fallback>
                <p:oleObj name="Equation" r:id="rId7" imgW="622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43122" y="2955925"/>
                        <a:ext cx="1335087" cy="4349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059329"/>
              </p:ext>
            </p:extLst>
          </p:nvPr>
        </p:nvGraphicFramePr>
        <p:xfrm>
          <a:off x="4173272" y="4376207"/>
          <a:ext cx="166052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3" name="Equation" r:id="rId9" imgW="774700" imgH="203200" progId="Equation.3">
                  <p:embed/>
                </p:oleObj>
              </mc:Choice>
              <mc:Fallback>
                <p:oleObj name="Equation" r:id="rId9" imgW="774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73272" y="4376207"/>
                        <a:ext cx="1660525" cy="4349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330288"/>
              </p:ext>
            </p:extLst>
          </p:nvPr>
        </p:nvGraphicFramePr>
        <p:xfrm>
          <a:off x="4146284" y="5597877"/>
          <a:ext cx="1687513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4" name="Equation" r:id="rId11" imgW="787400" imgH="203200" progId="Equation.3">
                  <p:embed/>
                </p:oleObj>
              </mc:Choice>
              <mc:Fallback>
                <p:oleObj name="Equation" r:id="rId11" imgW="787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46284" y="5597877"/>
                        <a:ext cx="1687513" cy="4349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3409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344" y="458669"/>
            <a:ext cx="7854575" cy="2123664"/>
          </a:xfrm>
          <a:solidFill>
            <a:srgbClr val="FFFF00"/>
          </a:solidFill>
        </p:spPr>
        <p:txBody>
          <a:bodyPr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Example: If this were your post-hoc output for the </a:t>
            </a:r>
            <a:r>
              <a:rPr lang="en-US" sz="2800" dirty="0" err="1" smtClean="0">
                <a:solidFill>
                  <a:schemeClr val="tx1"/>
                </a:solidFill>
              </a:rPr>
              <a:t>Tukey</a:t>
            </a:r>
            <a:r>
              <a:rPr lang="en-US" sz="2800" dirty="0" smtClean="0">
                <a:solidFill>
                  <a:schemeClr val="tx1"/>
                </a:solidFill>
              </a:rPr>
              <a:t> test, how would you formally present the results?</a:t>
            </a:r>
            <a:endParaRPr lang="en-US" sz="2800" dirty="0">
              <a:solidFill>
                <a:schemeClr val="tx1"/>
              </a:solidFill>
            </a:endParaRPr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4532548"/>
              </p:ext>
            </p:extLst>
          </p:nvPr>
        </p:nvGraphicFramePr>
        <p:xfrm>
          <a:off x="638344" y="2755091"/>
          <a:ext cx="8049638" cy="2817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518"/>
                <a:gridCol w="2526676"/>
                <a:gridCol w="341844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Fertilizer N Treatment</a:t>
                      </a:r>
                    </a:p>
                    <a:p>
                      <a:pPr algn="ctr"/>
                      <a:r>
                        <a:rPr lang="en-US" sz="2200" dirty="0" smtClean="0"/>
                        <a:t>(kg N ha</a:t>
                      </a:r>
                      <a:r>
                        <a:rPr lang="en-US" sz="2200" baseline="30000" dirty="0" smtClean="0"/>
                        <a:t>-1</a:t>
                      </a:r>
                      <a:r>
                        <a:rPr lang="en-US" sz="2200" dirty="0" smtClean="0"/>
                        <a:t>)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Power-Transformed Mean Yield</a:t>
                      </a:r>
                      <a:endParaRPr lang="en-US" sz="2200" baseline="30000" dirty="0" smtClean="0"/>
                    </a:p>
                    <a:p>
                      <a:pPr algn="ctr"/>
                      <a:r>
                        <a:rPr lang="en-US" sz="2200" baseline="0" dirty="0" smtClean="0"/>
                        <a:t>(kg grain ha</a:t>
                      </a:r>
                      <a:r>
                        <a:rPr lang="en-US" sz="2200" baseline="30000" dirty="0" smtClean="0"/>
                        <a:t>-1</a:t>
                      </a:r>
                      <a:r>
                        <a:rPr lang="en-US" sz="2200" baseline="0" dirty="0" smtClean="0"/>
                        <a:t>)</a:t>
                      </a:r>
                      <a:r>
                        <a:rPr lang="en-US" sz="2200" baseline="30000" dirty="0" smtClean="0"/>
                        <a:t>0.2</a:t>
                      </a:r>
                      <a:endParaRPr lang="en-US" sz="2200" baseline="30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err="1" smtClean="0">
                          <a:solidFill>
                            <a:schemeClr val="bg1"/>
                          </a:solidFill>
                        </a:rPr>
                        <a:t>Tukey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 Groupings</a:t>
                      </a:r>
                    </a:p>
                    <a:p>
                      <a:pPr algn="ctr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of Power-Transformed Means</a:t>
                      </a:r>
                    </a:p>
                  </a:txBody>
                  <a:tcPr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0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1.46</a:t>
                      </a:r>
                      <a:endParaRPr lang="en-US" sz="2200" b="0" i="0" u="none" strike="noStrike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 smtClean="0">
                          <a:effectLst/>
                        </a:rPr>
                        <a:t>a</a:t>
                      </a:r>
                      <a:endParaRPr lang="en-US" sz="22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50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1.55</a:t>
                      </a:r>
                      <a:endParaRPr lang="en-US" sz="22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 smtClean="0">
                          <a:effectLst/>
                        </a:rPr>
                        <a:t>b</a:t>
                      </a:r>
                      <a:endParaRPr lang="en-US" sz="22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100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1.57</a:t>
                      </a:r>
                      <a:endParaRPr lang="en-US" sz="22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 smtClean="0">
                          <a:effectLst/>
                        </a:rPr>
                        <a:t>b</a:t>
                      </a:r>
                      <a:endParaRPr lang="en-US" sz="22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2284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8516743"/>
              </p:ext>
            </p:extLst>
          </p:nvPr>
        </p:nvGraphicFramePr>
        <p:xfrm>
          <a:off x="606778" y="3347758"/>
          <a:ext cx="8041362" cy="2848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760"/>
                <a:gridCol w="2436854"/>
                <a:gridCol w="1749374"/>
                <a:gridCol w="174937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Fertilizer N Treatment</a:t>
                      </a:r>
                    </a:p>
                    <a:p>
                      <a:pPr algn="ctr"/>
                      <a:r>
                        <a:rPr lang="en-US" dirty="0" smtClean="0"/>
                        <a:t>(kg N ha</a:t>
                      </a:r>
                      <a:r>
                        <a:rPr lang="en-US" baseline="30000" dirty="0" smtClean="0"/>
                        <a:t>-1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Power-transformed Mean Yield</a:t>
                      </a:r>
                      <a:endParaRPr lang="en-US" baseline="30000" dirty="0" smtClean="0"/>
                    </a:p>
                    <a:p>
                      <a:pPr algn="ctr"/>
                      <a:r>
                        <a:rPr lang="en-US" baseline="0" dirty="0" smtClean="0"/>
                        <a:t>(kg grain ha</a:t>
                      </a:r>
                      <a:r>
                        <a:rPr lang="en-US" baseline="30000" dirty="0" smtClean="0"/>
                        <a:t>-1</a:t>
                      </a:r>
                      <a:r>
                        <a:rPr lang="en-US" baseline="0" dirty="0" smtClean="0"/>
                        <a:t>)</a:t>
                      </a:r>
                      <a:r>
                        <a:rPr lang="en-US" baseline="30000" dirty="0" smtClean="0"/>
                        <a:t>0.2</a:t>
                      </a:r>
                      <a:endParaRPr lang="en-US" baseline="30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baseline="0" dirty="0" smtClean="0">
                          <a:solidFill>
                            <a:schemeClr val="bg1"/>
                          </a:solidFill>
                        </a:rPr>
                        <a:t>Back-Transformed 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Mean Yield</a:t>
                      </a:r>
                    </a:p>
                    <a:p>
                      <a:pPr algn="ctr"/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(kg ha</a:t>
                      </a:r>
                      <a:r>
                        <a:rPr lang="en-US" baseline="3000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Tukey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Groupings</a:t>
                      </a:r>
                    </a:p>
                    <a:p>
                      <a:pPr algn="ctr"/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of Power-Transformed Means</a:t>
                      </a:r>
                      <a:endParaRPr 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1.46</a:t>
                      </a:r>
                      <a:endParaRPr lang="en-US" sz="1800" b="0" i="0" u="none" strike="noStrike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(1.46)</a:t>
                      </a:r>
                      <a:r>
                        <a:rPr lang="en-US" sz="18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1/a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a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1.55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1.55</a:t>
                      </a:r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)</a:t>
                      </a:r>
                      <a:r>
                        <a:rPr lang="en-US" sz="18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1/a</a:t>
                      </a:r>
                      <a:endParaRPr lang="en-US" sz="1800" b="0" i="0" u="none" strike="noStrike" dirty="0" smtClean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b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1.57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1.57</a:t>
                      </a:r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)</a:t>
                      </a:r>
                      <a:r>
                        <a:rPr lang="en-US" sz="18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1/a</a:t>
                      </a:r>
                      <a:endParaRPr lang="en-US" sz="1800" b="0" i="0" u="none" strike="noStrike" dirty="0" smtClean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b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26326" y="2458815"/>
            <a:ext cx="193216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Note: these are weighted means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6" name="Straight Arrow Connector 5"/>
          <p:cNvCxnSpPr>
            <a:stCxn id="3" idx="2"/>
          </p:cNvCxnSpPr>
          <p:nvPr/>
        </p:nvCxnSpPr>
        <p:spPr>
          <a:xfrm flipH="1">
            <a:off x="5985655" y="3105146"/>
            <a:ext cx="6754" cy="24261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26325" y="2462605"/>
            <a:ext cx="326981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Note: these are weighted means ≠ original means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5045" y="301755"/>
            <a:ext cx="793202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FFFF00"/>
                </a:solidFill>
              </a:rPr>
              <a:t>Option 1:</a:t>
            </a:r>
          </a:p>
          <a:p>
            <a:r>
              <a:rPr lang="en-US" sz="2500" dirty="0" smtClean="0"/>
              <a:t>Convert </a:t>
            </a:r>
            <a:r>
              <a:rPr lang="en-US" sz="2500" dirty="0"/>
              <a:t>power-transformed mean yield (kg ha</a:t>
            </a:r>
            <a:r>
              <a:rPr lang="en-US" sz="2500" baseline="30000" dirty="0"/>
              <a:t>-1</a:t>
            </a:r>
            <a:r>
              <a:rPr lang="en-US" sz="2500" dirty="0"/>
              <a:t>)</a:t>
            </a:r>
            <a:r>
              <a:rPr lang="en-US" sz="2500" b="1" i="1" baseline="30000" dirty="0">
                <a:solidFill>
                  <a:srgbClr val="0000FF"/>
                </a:solidFill>
              </a:rPr>
              <a:t>a</a:t>
            </a:r>
            <a:r>
              <a:rPr lang="en-US" sz="2500" dirty="0"/>
              <a:t> back to the original units (kg ha</a:t>
            </a:r>
            <a:r>
              <a:rPr lang="en-US" sz="2500" baseline="30000" dirty="0"/>
              <a:t>-1</a:t>
            </a:r>
            <a:r>
              <a:rPr lang="en-US" sz="2500" dirty="0"/>
              <a:t>) by: (</a:t>
            </a:r>
            <a:r>
              <a:rPr lang="en-US" sz="2500" dirty="0" err="1"/>
              <a:t>Y</a:t>
            </a:r>
            <a:r>
              <a:rPr lang="en-US" sz="2500" baseline="-25000" dirty="0" err="1"/>
              <a:t>i,trans</a:t>
            </a:r>
            <a:r>
              <a:rPr lang="en-US" sz="2500" dirty="0"/>
              <a:t>)</a:t>
            </a:r>
            <a:r>
              <a:rPr lang="en-US" sz="2500" baseline="30000" dirty="0"/>
              <a:t>(</a:t>
            </a:r>
            <a:r>
              <a:rPr lang="en-US" sz="2500" baseline="30000" dirty="0">
                <a:solidFill>
                  <a:srgbClr val="0000FF"/>
                </a:solidFill>
              </a:rPr>
              <a:t>1/</a:t>
            </a:r>
            <a:r>
              <a:rPr lang="en-US" sz="2500" i="1" baseline="30000" dirty="0">
                <a:solidFill>
                  <a:srgbClr val="0000FF"/>
                </a:solidFill>
              </a:rPr>
              <a:t>a</a:t>
            </a:r>
            <a:r>
              <a:rPr lang="en-US" sz="2500" baseline="30000" dirty="0"/>
              <a:t>)</a:t>
            </a:r>
            <a:r>
              <a:rPr lang="en-US" sz="2500" dirty="0"/>
              <a:t> = </a:t>
            </a:r>
            <a:r>
              <a:rPr lang="en-US" sz="2500" dirty="0" smtClean="0"/>
              <a:t>Y</a:t>
            </a:r>
            <a:r>
              <a:rPr lang="en-US" sz="2500" baseline="-25000" dirty="0" smtClean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064517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7777699"/>
              </p:ext>
            </p:extLst>
          </p:nvPr>
        </p:nvGraphicFramePr>
        <p:xfrm>
          <a:off x="606778" y="3347758"/>
          <a:ext cx="8041362" cy="2848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760"/>
                <a:gridCol w="2436854"/>
                <a:gridCol w="1749374"/>
                <a:gridCol w="174937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Fertilizer N Treatment</a:t>
                      </a:r>
                    </a:p>
                    <a:p>
                      <a:pPr algn="ctr"/>
                      <a:r>
                        <a:rPr lang="en-US" dirty="0" smtClean="0"/>
                        <a:t>(kg N ha</a:t>
                      </a:r>
                      <a:r>
                        <a:rPr lang="en-US" baseline="30000" dirty="0" smtClean="0"/>
                        <a:t>-1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Power-transformed Mean Yield</a:t>
                      </a:r>
                      <a:endParaRPr lang="en-US" baseline="30000" dirty="0" smtClean="0"/>
                    </a:p>
                    <a:p>
                      <a:pPr algn="ctr"/>
                      <a:r>
                        <a:rPr lang="en-US" baseline="0" dirty="0" smtClean="0"/>
                        <a:t>(kg grain ha</a:t>
                      </a:r>
                      <a:r>
                        <a:rPr lang="en-US" baseline="30000" dirty="0" smtClean="0"/>
                        <a:t>-1</a:t>
                      </a:r>
                      <a:r>
                        <a:rPr lang="en-US" baseline="0" dirty="0" smtClean="0"/>
                        <a:t>)</a:t>
                      </a:r>
                      <a:r>
                        <a:rPr lang="en-US" baseline="30000" dirty="0" smtClean="0"/>
                        <a:t>0.2</a:t>
                      </a:r>
                      <a:endParaRPr lang="en-US" baseline="30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baseline="0" dirty="0" smtClean="0">
                          <a:solidFill>
                            <a:schemeClr val="bg1"/>
                          </a:solidFill>
                        </a:rPr>
                        <a:t>Back-Transformed 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Mean Yield</a:t>
                      </a:r>
                    </a:p>
                    <a:p>
                      <a:pPr algn="ctr"/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(kg ha</a:t>
                      </a:r>
                      <a:r>
                        <a:rPr lang="en-US" baseline="3000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Tukey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Groupings</a:t>
                      </a:r>
                    </a:p>
                    <a:p>
                      <a:pPr algn="ctr"/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of Power-Transformed Means</a:t>
                      </a:r>
                      <a:endParaRPr 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1.46</a:t>
                      </a:r>
                      <a:endParaRPr lang="en-US" sz="1800" b="0" i="0" u="none" strike="noStrike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(1.46)</a:t>
                      </a:r>
                      <a:r>
                        <a:rPr lang="en-US" sz="18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1/0.2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a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1.55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1.55</a:t>
                      </a:r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)</a:t>
                      </a:r>
                      <a:r>
                        <a:rPr lang="en-US" sz="18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1/0.2</a:t>
                      </a:r>
                      <a:endParaRPr lang="en-US" sz="1800" b="0" i="0" u="none" strike="noStrike" dirty="0" smtClean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b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1.57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1.57</a:t>
                      </a:r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)</a:t>
                      </a:r>
                      <a:r>
                        <a:rPr lang="en-US" sz="18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1/0.2</a:t>
                      </a:r>
                      <a:endParaRPr lang="en-US" sz="1800" b="0" i="0" u="none" strike="noStrike" dirty="0" smtClean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b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35045" y="301755"/>
            <a:ext cx="793202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FFFF00"/>
                </a:solidFill>
              </a:rPr>
              <a:t>Option 1:</a:t>
            </a:r>
          </a:p>
          <a:p>
            <a:r>
              <a:rPr lang="en-US" sz="2500" dirty="0" smtClean="0"/>
              <a:t>Convert </a:t>
            </a:r>
            <a:r>
              <a:rPr lang="en-US" sz="2500" dirty="0"/>
              <a:t>power-transformed mean yield (kg ha</a:t>
            </a:r>
            <a:r>
              <a:rPr lang="en-US" sz="2500" baseline="30000" dirty="0"/>
              <a:t>-1</a:t>
            </a:r>
            <a:r>
              <a:rPr lang="en-US" sz="2500" dirty="0"/>
              <a:t>)</a:t>
            </a:r>
            <a:r>
              <a:rPr lang="en-US" sz="2500" b="1" i="1" baseline="30000" dirty="0">
                <a:solidFill>
                  <a:srgbClr val="0000FF"/>
                </a:solidFill>
              </a:rPr>
              <a:t>a</a:t>
            </a:r>
            <a:r>
              <a:rPr lang="en-US" sz="2500" dirty="0"/>
              <a:t> back to the original units (kg ha</a:t>
            </a:r>
            <a:r>
              <a:rPr lang="en-US" sz="2500" baseline="30000" dirty="0"/>
              <a:t>-1</a:t>
            </a:r>
            <a:r>
              <a:rPr lang="en-US" sz="2500" dirty="0"/>
              <a:t>) by: (</a:t>
            </a:r>
            <a:r>
              <a:rPr lang="en-US" sz="2500" dirty="0" err="1"/>
              <a:t>Y</a:t>
            </a:r>
            <a:r>
              <a:rPr lang="en-US" sz="2500" baseline="-25000" dirty="0" err="1"/>
              <a:t>i,trans</a:t>
            </a:r>
            <a:r>
              <a:rPr lang="en-US" sz="2500" dirty="0"/>
              <a:t>)</a:t>
            </a:r>
            <a:r>
              <a:rPr lang="en-US" sz="2500" baseline="30000" dirty="0"/>
              <a:t>(</a:t>
            </a:r>
            <a:r>
              <a:rPr lang="en-US" sz="2500" baseline="30000" dirty="0">
                <a:solidFill>
                  <a:srgbClr val="0000FF"/>
                </a:solidFill>
              </a:rPr>
              <a:t>1/</a:t>
            </a:r>
            <a:r>
              <a:rPr lang="en-US" sz="2500" i="1" baseline="30000" dirty="0">
                <a:solidFill>
                  <a:srgbClr val="0000FF"/>
                </a:solidFill>
              </a:rPr>
              <a:t>a</a:t>
            </a:r>
            <a:r>
              <a:rPr lang="en-US" sz="2500" baseline="30000" dirty="0"/>
              <a:t>)</a:t>
            </a:r>
            <a:r>
              <a:rPr lang="en-US" sz="2500" dirty="0"/>
              <a:t> = </a:t>
            </a:r>
            <a:r>
              <a:rPr lang="en-US" sz="2500" dirty="0" smtClean="0"/>
              <a:t>Y</a:t>
            </a:r>
            <a:r>
              <a:rPr lang="en-US" sz="2500" baseline="-25000" dirty="0" smtClean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897739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7632664"/>
              </p:ext>
            </p:extLst>
          </p:nvPr>
        </p:nvGraphicFramePr>
        <p:xfrm>
          <a:off x="621536" y="3347758"/>
          <a:ext cx="8026603" cy="2848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2931"/>
                <a:gridCol w="2359944"/>
                <a:gridCol w="1711864"/>
                <a:gridCol w="171186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Fertilizer N Treatment</a:t>
                      </a:r>
                    </a:p>
                    <a:p>
                      <a:pPr algn="ctr"/>
                      <a:r>
                        <a:rPr lang="en-US" dirty="0" smtClean="0"/>
                        <a:t>(kg N ha</a:t>
                      </a:r>
                      <a:r>
                        <a:rPr lang="en-US" baseline="30000" dirty="0" smtClean="0"/>
                        <a:t>-1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Power-transformed Mean Yield</a:t>
                      </a:r>
                      <a:endParaRPr lang="en-US" baseline="30000" dirty="0" smtClean="0"/>
                    </a:p>
                    <a:p>
                      <a:pPr algn="ctr"/>
                      <a:r>
                        <a:rPr lang="en-US" baseline="0" dirty="0" smtClean="0"/>
                        <a:t>(kg grain ha</a:t>
                      </a:r>
                      <a:r>
                        <a:rPr lang="en-US" baseline="30000" dirty="0" smtClean="0"/>
                        <a:t>-1</a:t>
                      </a:r>
                      <a:r>
                        <a:rPr lang="en-US" baseline="0" dirty="0" smtClean="0"/>
                        <a:t>)</a:t>
                      </a:r>
                      <a:r>
                        <a:rPr lang="en-US" baseline="30000" dirty="0" smtClean="0"/>
                        <a:t>0.2</a:t>
                      </a:r>
                      <a:endParaRPr lang="en-US" baseline="30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baseline="0" dirty="0" smtClean="0">
                          <a:solidFill>
                            <a:schemeClr val="bg1"/>
                          </a:solidFill>
                        </a:rPr>
                        <a:t>Back-Transformed 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Mean Yield</a:t>
                      </a:r>
                    </a:p>
                    <a:p>
                      <a:pPr algn="ctr"/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(kg ha</a:t>
                      </a:r>
                      <a:r>
                        <a:rPr lang="en-US" baseline="3000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Tukey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Groupings</a:t>
                      </a:r>
                    </a:p>
                    <a:p>
                      <a:pPr algn="ctr"/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of Power-Transformed Means</a:t>
                      </a:r>
                      <a:endParaRPr 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1.46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6.63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a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1.55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8.80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b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1.57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9.39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b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35045" y="301755"/>
            <a:ext cx="793202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FFFF00"/>
                </a:solidFill>
              </a:rPr>
              <a:t>Option 1:</a:t>
            </a:r>
          </a:p>
          <a:p>
            <a:r>
              <a:rPr lang="en-US" sz="2500" dirty="0" smtClean="0"/>
              <a:t>Convert </a:t>
            </a:r>
            <a:r>
              <a:rPr lang="en-US" sz="2500" dirty="0"/>
              <a:t>power-transformed mean yield (kg ha</a:t>
            </a:r>
            <a:r>
              <a:rPr lang="en-US" sz="2500" baseline="30000" dirty="0"/>
              <a:t>-1</a:t>
            </a:r>
            <a:r>
              <a:rPr lang="en-US" sz="2500" dirty="0"/>
              <a:t>)</a:t>
            </a:r>
            <a:r>
              <a:rPr lang="en-US" sz="2500" b="1" i="1" baseline="30000" dirty="0">
                <a:solidFill>
                  <a:srgbClr val="0000FF"/>
                </a:solidFill>
              </a:rPr>
              <a:t>a</a:t>
            </a:r>
            <a:r>
              <a:rPr lang="en-US" sz="2500" dirty="0"/>
              <a:t> back to the original units (kg ha</a:t>
            </a:r>
            <a:r>
              <a:rPr lang="en-US" sz="2500" baseline="30000" dirty="0"/>
              <a:t>-1</a:t>
            </a:r>
            <a:r>
              <a:rPr lang="en-US" sz="2500" dirty="0"/>
              <a:t>) by: (</a:t>
            </a:r>
            <a:r>
              <a:rPr lang="en-US" sz="2500" dirty="0" err="1"/>
              <a:t>Y</a:t>
            </a:r>
            <a:r>
              <a:rPr lang="en-US" sz="2500" baseline="-25000" dirty="0" err="1"/>
              <a:t>i,trans</a:t>
            </a:r>
            <a:r>
              <a:rPr lang="en-US" sz="2500" dirty="0"/>
              <a:t>)</a:t>
            </a:r>
            <a:r>
              <a:rPr lang="en-US" sz="2500" baseline="30000" dirty="0"/>
              <a:t>(</a:t>
            </a:r>
            <a:r>
              <a:rPr lang="en-US" sz="2500" baseline="30000" dirty="0">
                <a:solidFill>
                  <a:srgbClr val="0000FF"/>
                </a:solidFill>
              </a:rPr>
              <a:t>1/</a:t>
            </a:r>
            <a:r>
              <a:rPr lang="en-US" sz="2500" i="1" baseline="30000" dirty="0">
                <a:solidFill>
                  <a:srgbClr val="0000FF"/>
                </a:solidFill>
              </a:rPr>
              <a:t>a</a:t>
            </a:r>
            <a:r>
              <a:rPr lang="en-US" sz="2500" baseline="30000" dirty="0"/>
              <a:t>)</a:t>
            </a:r>
            <a:r>
              <a:rPr lang="en-US" sz="2500" dirty="0"/>
              <a:t> = </a:t>
            </a:r>
            <a:r>
              <a:rPr lang="en-US" sz="2500" dirty="0" smtClean="0"/>
              <a:t>Y</a:t>
            </a:r>
            <a:r>
              <a:rPr lang="en-US" sz="2500" baseline="-25000" dirty="0" smtClean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906102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880" y="516560"/>
            <a:ext cx="7854575" cy="726358"/>
          </a:xfrm>
          <a:solidFill>
            <a:srgbClr val="0000FF"/>
          </a:solidFill>
          <a:ln>
            <a:solidFill>
              <a:srgbClr val="0000FF"/>
            </a:solidFill>
          </a:ln>
        </p:spPr>
        <p:txBody>
          <a:bodyPr anchor="ctr"/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A formatted table may look something like this:</a:t>
            </a:r>
            <a:endParaRPr lang="en-US" sz="2800" dirty="0">
              <a:solidFill>
                <a:srgbClr val="FFFFFF"/>
              </a:solidFill>
            </a:endParaRPr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5058268"/>
              </p:ext>
            </p:extLst>
          </p:nvPr>
        </p:nvGraphicFramePr>
        <p:xfrm>
          <a:off x="776149" y="1428162"/>
          <a:ext cx="771677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3890"/>
                <a:gridCol w="3842880"/>
              </a:tblGrid>
              <a:tr h="0">
                <a:tc gridSpan="2">
                  <a:txBody>
                    <a:bodyPr/>
                    <a:lstStyle/>
                    <a:p>
                      <a:pPr algn="l"/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Table 1. Yield response to N fertilizer additions</a:t>
                      </a:r>
                      <a:r>
                        <a:rPr lang="en-US" sz="26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6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Fertilizer N Rate</a:t>
                      </a:r>
                    </a:p>
                    <a:p>
                      <a:pPr algn="ctr"/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(kg N ha</a:t>
                      </a:r>
                      <a:r>
                        <a:rPr lang="en-US" sz="2600" baseline="3000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aseline="0" dirty="0" smtClean="0">
                          <a:solidFill>
                            <a:schemeClr val="tx1"/>
                          </a:solidFill>
                        </a:rPr>
                        <a:t>Mean Yield</a:t>
                      </a:r>
                      <a:r>
                        <a:rPr lang="en-US" sz="2600" i="0" baseline="30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6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600" baseline="0" dirty="0" smtClean="0">
                          <a:solidFill>
                            <a:schemeClr val="tx1"/>
                          </a:solidFill>
                        </a:rPr>
                        <a:t>(kg ha</a:t>
                      </a:r>
                      <a:r>
                        <a:rPr lang="en-US" sz="2600" baseline="3000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r>
                        <a:rPr lang="en-US" sz="26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26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6.63</a:t>
                      </a:r>
                      <a:r>
                        <a:rPr lang="en-US" sz="2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  <a:r>
                        <a:rPr lang="en-US" sz="2600" b="0" i="0" u="none" strike="noStrike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600" b="0" i="0" u="none" strike="noStrike" baseline="300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8.80</a:t>
                      </a:r>
                      <a:r>
                        <a:rPr lang="en-US" sz="2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en-US" sz="2600" b="0" i="0" u="none" strike="noStrike" baseline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9.39</a:t>
                      </a:r>
                      <a:r>
                        <a:rPr lang="en-US" sz="2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en-US" sz="2600" b="0" i="0" u="none" strike="noStrike" baseline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1796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aseline="30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Least square means after transformation back to the original measurement scale.</a:t>
                      </a:r>
                      <a:endParaRPr lang="en-US" sz="2400" baseline="30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2400" baseline="30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ean yields not sharing the same letter are significantly different at p&lt;0.05 based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 on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</a:rPr>
                        <a:t>Tukey’s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 mean comparison applied to power-transformed data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1185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79463" y="3409801"/>
            <a:ext cx="7583487" cy="1362075"/>
          </a:xfrm>
        </p:spPr>
        <p:txBody>
          <a:bodyPr/>
          <a:lstStyle/>
          <a:p>
            <a:pPr algn="ctr"/>
            <a:r>
              <a:rPr lang="en-US" dirty="0" smtClean="0"/>
              <a:t>Inspect </a:t>
            </a:r>
            <a:r>
              <a:rPr lang="en-US" i="1" dirty="0" smtClean="0"/>
              <a:t>all</a:t>
            </a:r>
            <a:r>
              <a:rPr lang="en-US" dirty="0" smtClean="0"/>
              <a:t> assumption tests and corresponding plots from the app output </a:t>
            </a:r>
            <a:r>
              <a:rPr lang="en-US" i="1" dirty="0" smtClean="0"/>
              <a:t>before</a:t>
            </a:r>
            <a:r>
              <a:rPr lang="en-US" dirty="0" smtClean="0"/>
              <a:t> looking at ANOVA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168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3070440"/>
              </p:ext>
            </p:extLst>
          </p:nvPr>
        </p:nvGraphicFramePr>
        <p:xfrm>
          <a:off x="1258429" y="3456501"/>
          <a:ext cx="6024343" cy="2848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771"/>
                <a:gridCol w="1517058"/>
                <a:gridCol w="1641182"/>
                <a:gridCol w="15283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Fertilizer N Treatment</a:t>
                      </a:r>
                    </a:p>
                    <a:p>
                      <a:pPr algn="ctr"/>
                      <a:r>
                        <a:rPr lang="en-US" dirty="0" smtClean="0"/>
                        <a:t>(kg N ha</a:t>
                      </a:r>
                      <a:r>
                        <a:rPr lang="en-US" baseline="30000" dirty="0" smtClean="0"/>
                        <a:t>-1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Power-transformed Mean Yield</a:t>
                      </a:r>
                      <a:endParaRPr lang="en-US" baseline="30000" dirty="0" smtClean="0"/>
                    </a:p>
                    <a:p>
                      <a:pPr algn="ctr"/>
                      <a:r>
                        <a:rPr lang="en-US" baseline="0" dirty="0" smtClean="0"/>
                        <a:t>(kg ha</a:t>
                      </a:r>
                      <a:r>
                        <a:rPr lang="en-US" baseline="30000" dirty="0" smtClean="0"/>
                        <a:t>-1</a:t>
                      </a:r>
                      <a:r>
                        <a:rPr lang="en-US" baseline="0" dirty="0" smtClean="0"/>
                        <a:t>)</a:t>
                      </a:r>
                      <a:r>
                        <a:rPr lang="en-US" baseline="30000" dirty="0" smtClean="0"/>
                        <a:t>0.2</a:t>
                      </a:r>
                      <a:endParaRPr lang="en-US" baseline="30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baseline="0" dirty="0" smtClean="0">
                          <a:solidFill>
                            <a:schemeClr val="tx1"/>
                          </a:solidFill>
                        </a:rPr>
                        <a:t>Back-Transformed 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Mean Yield</a:t>
                      </a:r>
                    </a:p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(kg ha</a:t>
                      </a:r>
                      <a:r>
                        <a:rPr lang="en-US" baseline="3000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Tukey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Groupings</a:t>
                      </a:r>
                    </a:p>
                    <a:p>
                      <a:pPr algn="ctr"/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Of Power-Transformed Means</a:t>
                      </a:r>
                      <a:endParaRPr 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1.46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6.63</a:t>
                      </a:r>
                    </a:p>
                  </a:txBody>
                  <a:tcPr marL="12700" marR="12700" marT="1270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a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1.55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8.80</a:t>
                      </a:r>
                    </a:p>
                  </a:txBody>
                  <a:tcPr marL="12700" marR="12700" marT="1270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b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1.57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9.39</a:t>
                      </a:r>
                    </a:p>
                  </a:txBody>
                  <a:tcPr marL="12700" marR="12700" marT="1270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b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35045" y="301755"/>
            <a:ext cx="793202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FFFF00"/>
                </a:solidFill>
              </a:rPr>
              <a:t>Option 1:</a:t>
            </a:r>
          </a:p>
          <a:p>
            <a:r>
              <a:rPr lang="en-US" sz="2800" dirty="0">
                <a:solidFill>
                  <a:srgbClr val="FFFFFF"/>
                </a:solidFill>
              </a:rPr>
              <a:t>Convert power-transformed mean yield (</a:t>
            </a:r>
            <a:r>
              <a:rPr lang="en-US" sz="2800" dirty="0" err="1">
                <a:solidFill>
                  <a:srgbClr val="FFFFFF"/>
                </a:solidFill>
              </a:rPr>
              <a:t>Y</a:t>
            </a:r>
            <a:r>
              <a:rPr lang="en-US" sz="2800" baseline="-25000" dirty="0" err="1">
                <a:solidFill>
                  <a:srgbClr val="FFFFFF"/>
                </a:solidFill>
              </a:rPr>
              <a:t>trans</a:t>
            </a:r>
            <a:r>
              <a:rPr lang="en-US" sz="2800" dirty="0">
                <a:solidFill>
                  <a:srgbClr val="FFFFFF"/>
                </a:solidFill>
              </a:rPr>
              <a:t>) back to the original units (kg ha</a:t>
            </a:r>
            <a:r>
              <a:rPr lang="en-US" sz="2800" baseline="30000" dirty="0">
                <a:solidFill>
                  <a:srgbClr val="FFFFFF"/>
                </a:solidFill>
              </a:rPr>
              <a:t>-1</a:t>
            </a:r>
            <a:r>
              <a:rPr lang="en-US" sz="2800" dirty="0">
                <a:solidFill>
                  <a:srgbClr val="FFFFFF"/>
                </a:solidFill>
              </a:rPr>
              <a:t>) by</a:t>
            </a:r>
            <a:r>
              <a:rPr lang="en-US" sz="2800" dirty="0" smtClean="0">
                <a:solidFill>
                  <a:srgbClr val="FFFFFF"/>
                </a:solidFill>
              </a:rPr>
              <a:t>:</a:t>
            </a:r>
            <a:endParaRPr lang="en-US" sz="2500" baseline="-25000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1777871"/>
              </p:ext>
            </p:extLst>
          </p:nvPr>
        </p:nvGraphicFramePr>
        <p:xfrm>
          <a:off x="6924233" y="1249699"/>
          <a:ext cx="182403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1" name="Equation" r:id="rId3" imgW="850900" imgH="241300" progId="Equation.3">
                  <p:embed/>
                </p:oleObj>
              </mc:Choice>
              <mc:Fallback>
                <p:oleObj name="Equation" r:id="rId3" imgW="850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24233" y="1249699"/>
                        <a:ext cx="1824037" cy="5175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915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037578"/>
              </p:ext>
            </p:extLst>
          </p:nvPr>
        </p:nvGraphicFramePr>
        <p:xfrm>
          <a:off x="1258429" y="3456501"/>
          <a:ext cx="6024343" cy="2848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771"/>
                <a:gridCol w="1517058"/>
                <a:gridCol w="1641182"/>
                <a:gridCol w="15283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Fertilizer N Treatment</a:t>
                      </a:r>
                    </a:p>
                    <a:p>
                      <a:pPr algn="ctr"/>
                      <a:r>
                        <a:rPr lang="en-US" dirty="0" smtClean="0"/>
                        <a:t>(kg N ha</a:t>
                      </a:r>
                      <a:r>
                        <a:rPr lang="en-US" baseline="30000" dirty="0" smtClean="0"/>
                        <a:t>-1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Power-transformed Mean Yield</a:t>
                      </a:r>
                      <a:endParaRPr lang="en-US" baseline="30000" dirty="0" smtClean="0"/>
                    </a:p>
                    <a:p>
                      <a:pPr algn="ctr"/>
                      <a:r>
                        <a:rPr lang="en-US" baseline="0" dirty="0" smtClean="0"/>
                        <a:t>(kg ha</a:t>
                      </a:r>
                      <a:r>
                        <a:rPr lang="en-US" baseline="30000" dirty="0" smtClean="0"/>
                        <a:t>-1</a:t>
                      </a:r>
                      <a:r>
                        <a:rPr lang="en-US" baseline="0" dirty="0" smtClean="0"/>
                        <a:t>)</a:t>
                      </a:r>
                      <a:r>
                        <a:rPr lang="en-US" baseline="30000" dirty="0" smtClean="0"/>
                        <a:t>0.2</a:t>
                      </a:r>
                      <a:endParaRPr lang="en-US" baseline="30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Back-Transformed Mean Yield</a:t>
                      </a:r>
                    </a:p>
                    <a:p>
                      <a:pPr algn="ctr"/>
                      <a:r>
                        <a:rPr lang="en-US" baseline="0" dirty="0" smtClean="0"/>
                        <a:t>(kg ha</a:t>
                      </a:r>
                      <a:r>
                        <a:rPr lang="en-US" baseline="30000" dirty="0" smtClean="0"/>
                        <a:t>-1</a:t>
                      </a:r>
                      <a:r>
                        <a:rPr lang="en-US" baseline="0" dirty="0" smtClean="0"/>
                        <a:t>)</a:t>
                      </a:r>
                      <a:endParaRPr 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 smtClean="0"/>
                        <a:t>Tukey</a:t>
                      </a:r>
                      <a:r>
                        <a:rPr lang="en-US" baseline="0" dirty="0" smtClean="0"/>
                        <a:t> Groupings</a:t>
                      </a:r>
                    </a:p>
                    <a:p>
                      <a:pPr algn="ctr"/>
                      <a:r>
                        <a:rPr lang="en-US" baseline="0" dirty="0" smtClean="0"/>
                        <a:t>Of Power-Transformed Means</a:t>
                      </a:r>
                      <a:endParaRPr 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1.46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6.63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a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1.55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8.80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b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1.57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9.39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b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35045" y="1726979"/>
            <a:ext cx="793202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FFFF00"/>
                </a:solidFill>
              </a:rPr>
              <a:t>Option 2:</a:t>
            </a:r>
          </a:p>
          <a:p>
            <a:r>
              <a:rPr lang="en-US" sz="2500" dirty="0" smtClean="0">
                <a:solidFill>
                  <a:schemeClr val="bg1"/>
                </a:solidFill>
              </a:rPr>
              <a:t>Calculate means of original dataset.</a:t>
            </a:r>
            <a:r>
              <a:rPr lang="en-US" sz="2500" baseline="-25000" dirty="0" smtClean="0">
                <a:solidFill>
                  <a:srgbClr val="000000"/>
                </a:solidFill>
              </a:rPr>
              <a:t/>
            </a:r>
            <a:br>
              <a:rPr lang="en-US" sz="2500" baseline="-25000" dirty="0" smtClean="0">
                <a:solidFill>
                  <a:srgbClr val="000000"/>
                </a:solidFill>
              </a:rPr>
            </a:br>
            <a:endParaRPr lang="en-US" sz="250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045" y="298367"/>
            <a:ext cx="793202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FFFF00"/>
                </a:solidFill>
              </a:rPr>
              <a:t>Option 1:</a:t>
            </a:r>
          </a:p>
          <a:p>
            <a:r>
              <a:rPr lang="en-US" sz="2800" dirty="0">
                <a:solidFill>
                  <a:srgbClr val="FFFFFF"/>
                </a:solidFill>
              </a:rPr>
              <a:t>Convert power-transformed mean yield (</a:t>
            </a:r>
            <a:r>
              <a:rPr lang="en-US" sz="2800" dirty="0" err="1">
                <a:solidFill>
                  <a:srgbClr val="FFFFFF"/>
                </a:solidFill>
              </a:rPr>
              <a:t>Y</a:t>
            </a:r>
            <a:r>
              <a:rPr lang="en-US" sz="2800" baseline="-25000" dirty="0" err="1">
                <a:solidFill>
                  <a:srgbClr val="FFFFFF"/>
                </a:solidFill>
              </a:rPr>
              <a:t>trans</a:t>
            </a:r>
            <a:r>
              <a:rPr lang="en-US" sz="2800" dirty="0">
                <a:solidFill>
                  <a:srgbClr val="FFFFFF"/>
                </a:solidFill>
              </a:rPr>
              <a:t>) back to the original units (kg ha</a:t>
            </a:r>
            <a:r>
              <a:rPr lang="en-US" sz="2800" baseline="30000" dirty="0">
                <a:solidFill>
                  <a:srgbClr val="FFFFFF"/>
                </a:solidFill>
              </a:rPr>
              <a:t>-1</a:t>
            </a:r>
            <a:r>
              <a:rPr lang="en-US" sz="2800" dirty="0">
                <a:solidFill>
                  <a:srgbClr val="FFFFFF"/>
                </a:solidFill>
              </a:rPr>
              <a:t>) by</a:t>
            </a:r>
            <a:r>
              <a:rPr lang="en-US" sz="2800" dirty="0" smtClean="0">
                <a:solidFill>
                  <a:srgbClr val="FFFFFF"/>
                </a:solidFill>
              </a:rPr>
              <a:t>:</a:t>
            </a:r>
            <a:endParaRPr lang="en-US" sz="2500" baseline="-25000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7236765"/>
              </p:ext>
            </p:extLst>
          </p:nvPr>
        </p:nvGraphicFramePr>
        <p:xfrm>
          <a:off x="6924233" y="1246311"/>
          <a:ext cx="182403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5" name="Equation" r:id="rId3" imgW="850900" imgH="241300" progId="Equation.3">
                  <p:embed/>
                </p:oleObj>
              </mc:Choice>
              <mc:Fallback>
                <p:oleObj name="Equation" r:id="rId3" imgW="850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24233" y="1246311"/>
                        <a:ext cx="1824037" cy="5175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3426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5322935"/>
              </p:ext>
            </p:extLst>
          </p:nvPr>
        </p:nvGraphicFramePr>
        <p:xfrm>
          <a:off x="283648" y="2740471"/>
          <a:ext cx="2932121" cy="3595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725"/>
                <a:gridCol w="756652"/>
                <a:gridCol w="864744"/>
              </a:tblGrid>
              <a:tr h="48134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ertilizer N rate</a:t>
                      </a: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(kg 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ha</a:t>
                      </a:r>
                      <a:r>
                        <a:rPr lang="en-US" baseline="3000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Yield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(kg ha</a:t>
                      </a:r>
                      <a:r>
                        <a:rPr lang="en-US" baseline="3000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7.1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9.5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6.2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104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8.8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2331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9.2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8980555"/>
              </p:ext>
            </p:extLst>
          </p:nvPr>
        </p:nvGraphicFramePr>
        <p:xfrm>
          <a:off x="3284017" y="3470009"/>
          <a:ext cx="5606640" cy="2848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428"/>
                <a:gridCol w="1567350"/>
                <a:gridCol w="1094442"/>
                <a:gridCol w="164842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Fertilizer N Treatment</a:t>
                      </a:r>
                    </a:p>
                    <a:p>
                      <a:pPr algn="ctr"/>
                      <a:r>
                        <a:rPr lang="en-US" dirty="0" smtClean="0"/>
                        <a:t>(kg N ha</a:t>
                      </a:r>
                      <a:r>
                        <a:rPr lang="en-US" baseline="30000" dirty="0" smtClean="0"/>
                        <a:t>-1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baseline="0" dirty="0" smtClean="0">
                          <a:solidFill>
                            <a:schemeClr val="bg1"/>
                          </a:solidFill>
                        </a:rPr>
                        <a:t>Back-Transformed 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Mean Yield</a:t>
                      </a:r>
                    </a:p>
                    <a:p>
                      <a:pPr algn="ctr"/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(kg ha</a:t>
                      </a:r>
                      <a:r>
                        <a:rPr lang="en-US" baseline="3000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Mean Yield </a:t>
                      </a:r>
                    </a:p>
                    <a:p>
                      <a:pPr algn="ctr"/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(kg ha</a:t>
                      </a:r>
                      <a:r>
                        <a:rPr lang="en-US" baseline="3000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Tukey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Groupings</a:t>
                      </a:r>
                    </a:p>
                    <a:p>
                      <a:pPr algn="ctr"/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of Power-Transformed Means</a:t>
                      </a:r>
                      <a:endParaRPr 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effectLst/>
                          <a:latin typeface="+mn-lt"/>
                        </a:rPr>
                        <a:t>6.63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a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effectLst/>
                          <a:latin typeface="+mn-lt"/>
                        </a:rPr>
                        <a:t>8.80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b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effectLst/>
                          <a:latin typeface="+mn-lt"/>
                        </a:rPr>
                        <a:t>9.39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b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>
            <a:off x="2972561" y="3107294"/>
            <a:ext cx="499929" cy="756558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472490" y="2659117"/>
            <a:ext cx="98635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Original dataset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5045" y="1712868"/>
            <a:ext cx="793202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FFFF00"/>
                </a:solidFill>
              </a:rPr>
              <a:t>Option 2:</a:t>
            </a:r>
          </a:p>
          <a:p>
            <a:r>
              <a:rPr lang="en-US" sz="2500" dirty="0" smtClean="0">
                <a:solidFill>
                  <a:schemeClr val="bg1"/>
                </a:solidFill>
              </a:rPr>
              <a:t>Calculate means of original dataset.</a:t>
            </a:r>
            <a:r>
              <a:rPr lang="en-US" sz="2500" baseline="-25000" dirty="0" smtClean="0">
                <a:solidFill>
                  <a:srgbClr val="000000"/>
                </a:solidFill>
              </a:rPr>
              <a:t/>
            </a:r>
            <a:br>
              <a:rPr lang="en-US" sz="2500" baseline="-25000" dirty="0" smtClean="0">
                <a:solidFill>
                  <a:srgbClr val="000000"/>
                </a:solidFill>
              </a:rPr>
            </a:br>
            <a:endParaRPr lang="en-US" sz="25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5045" y="298367"/>
            <a:ext cx="793202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FFFF00"/>
                </a:solidFill>
              </a:rPr>
              <a:t>Option 1:</a:t>
            </a:r>
          </a:p>
          <a:p>
            <a:r>
              <a:rPr lang="en-US" sz="2800" dirty="0">
                <a:solidFill>
                  <a:srgbClr val="FFFFFF"/>
                </a:solidFill>
              </a:rPr>
              <a:t>Convert power-transformed mean yield (</a:t>
            </a:r>
            <a:r>
              <a:rPr lang="en-US" sz="2800" dirty="0" err="1">
                <a:solidFill>
                  <a:srgbClr val="FFFFFF"/>
                </a:solidFill>
              </a:rPr>
              <a:t>Y</a:t>
            </a:r>
            <a:r>
              <a:rPr lang="en-US" sz="2800" baseline="-25000" dirty="0" err="1">
                <a:solidFill>
                  <a:srgbClr val="FFFFFF"/>
                </a:solidFill>
              </a:rPr>
              <a:t>trans</a:t>
            </a:r>
            <a:r>
              <a:rPr lang="en-US" sz="2800" dirty="0">
                <a:solidFill>
                  <a:srgbClr val="FFFFFF"/>
                </a:solidFill>
              </a:rPr>
              <a:t>) back to the original units (kg ha</a:t>
            </a:r>
            <a:r>
              <a:rPr lang="en-US" sz="2800" baseline="30000" dirty="0">
                <a:solidFill>
                  <a:srgbClr val="FFFFFF"/>
                </a:solidFill>
              </a:rPr>
              <a:t>-1</a:t>
            </a:r>
            <a:r>
              <a:rPr lang="en-US" sz="2800" dirty="0">
                <a:solidFill>
                  <a:srgbClr val="FFFFFF"/>
                </a:solidFill>
              </a:rPr>
              <a:t>) by</a:t>
            </a:r>
            <a:r>
              <a:rPr lang="en-US" sz="2800" dirty="0" smtClean="0">
                <a:solidFill>
                  <a:srgbClr val="FFFFFF"/>
                </a:solidFill>
              </a:rPr>
              <a:t>:</a:t>
            </a:r>
            <a:endParaRPr lang="en-US" sz="2500" baseline="-25000" dirty="0" smtClean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385815"/>
              </p:ext>
            </p:extLst>
          </p:nvPr>
        </p:nvGraphicFramePr>
        <p:xfrm>
          <a:off x="6924233" y="1246311"/>
          <a:ext cx="182403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9" name="Equation" r:id="rId3" imgW="850900" imgH="241300" progId="Equation.3">
                  <p:embed/>
                </p:oleObj>
              </mc:Choice>
              <mc:Fallback>
                <p:oleObj name="Equation" r:id="rId3" imgW="850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24233" y="1246311"/>
                        <a:ext cx="1824037" cy="5175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494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2949734"/>
              </p:ext>
            </p:extLst>
          </p:nvPr>
        </p:nvGraphicFramePr>
        <p:xfrm>
          <a:off x="256624" y="2740471"/>
          <a:ext cx="3026704" cy="3595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725"/>
                <a:gridCol w="756652"/>
                <a:gridCol w="959327"/>
              </a:tblGrid>
              <a:tr h="48134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ertilizer N rate</a:t>
                      </a: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(kg 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ha</a:t>
                      </a:r>
                      <a:r>
                        <a:rPr lang="en-US" baseline="3000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Yield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(kg ha</a:t>
                      </a:r>
                      <a:r>
                        <a:rPr lang="en-US" baseline="3000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7.1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9.5</a:t>
                      </a:r>
                      <a:endParaRPr lang="en-US" dirty="0"/>
                    </a:p>
                  </a:txBody>
                  <a:tcPr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6.2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104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8.8</a:t>
                      </a:r>
                      <a:endParaRPr lang="en-US" dirty="0"/>
                    </a:p>
                  </a:txBody>
                  <a:tcPr/>
                </a:tc>
              </a:tr>
              <a:tr h="42331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9277860"/>
              </p:ext>
            </p:extLst>
          </p:nvPr>
        </p:nvGraphicFramePr>
        <p:xfrm>
          <a:off x="3324553" y="3470010"/>
          <a:ext cx="5633662" cy="2848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428"/>
                <a:gridCol w="1567350"/>
                <a:gridCol w="1229557"/>
                <a:gridCol w="1540327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Fertilizer N Treatment</a:t>
                      </a:r>
                    </a:p>
                    <a:p>
                      <a:pPr algn="ctr"/>
                      <a:r>
                        <a:rPr lang="en-US" dirty="0" smtClean="0"/>
                        <a:t>(kg N ha</a:t>
                      </a:r>
                      <a:r>
                        <a:rPr lang="en-US" baseline="30000" dirty="0" smtClean="0"/>
                        <a:t>-1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baseline="0" dirty="0" smtClean="0">
                          <a:solidFill>
                            <a:schemeClr val="bg1"/>
                          </a:solidFill>
                        </a:rPr>
                        <a:t>Back-Transformed 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Mean Yield</a:t>
                      </a:r>
                    </a:p>
                    <a:p>
                      <a:pPr algn="ctr"/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(kg ha</a:t>
                      </a:r>
                      <a:r>
                        <a:rPr lang="en-US" baseline="3000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Mean Yield </a:t>
                      </a:r>
                    </a:p>
                    <a:p>
                      <a:pPr algn="ctr"/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(kg ha</a:t>
                      </a:r>
                      <a:r>
                        <a:rPr lang="en-US" baseline="3000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Tukey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 Groupings</a:t>
                      </a:r>
                    </a:p>
                    <a:p>
                      <a:pPr algn="ctr"/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Of Power-Transformed Means</a:t>
                      </a:r>
                      <a:endParaRPr 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6.63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effectLst/>
                          <a:latin typeface="+mn-lt"/>
                        </a:rPr>
                        <a:t>(7.1+6.2)/2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a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8.80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b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9.39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b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35045" y="1712814"/>
            <a:ext cx="793202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FFFF00"/>
                </a:solidFill>
              </a:rPr>
              <a:t>Option 2:</a:t>
            </a:r>
          </a:p>
          <a:p>
            <a:r>
              <a:rPr lang="en-US" sz="2500" dirty="0" smtClean="0">
                <a:solidFill>
                  <a:schemeClr val="bg1"/>
                </a:solidFill>
              </a:rPr>
              <a:t>Calculate means of original dataset.</a:t>
            </a:r>
            <a:r>
              <a:rPr lang="en-US" sz="2500" baseline="-25000" dirty="0" smtClean="0">
                <a:solidFill>
                  <a:srgbClr val="000000"/>
                </a:solidFill>
              </a:rPr>
              <a:t/>
            </a:r>
            <a:br>
              <a:rPr lang="en-US" sz="2500" baseline="-25000" dirty="0" smtClean="0">
                <a:solidFill>
                  <a:srgbClr val="000000"/>
                </a:solidFill>
              </a:rPr>
            </a:br>
            <a:endParaRPr lang="en-US" sz="25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5045" y="298367"/>
            <a:ext cx="793202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FFFF00"/>
                </a:solidFill>
              </a:rPr>
              <a:t>Option 1:</a:t>
            </a:r>
          </a:p>
          <a:p>
            <a:r>
              <a:rPr lang="en-US" sz="2800" dirty="0">
                <a:solidFill>
                  <a:srgbClr val="FFFFFF"/>
                </a:solidFill>
              </a:rPr>
              <a:t>Convert power-transformed mean yield (</a:t>
            </a:r>
            <a:r>
              <a:rPr lang="en-US" sz="2800" dirty="0" err="1">
                <a:solidFill>
                  <a:srgbClr val="FFFFFF"/>
                </a:solidFill>
              </a:rPr>
              <a:t>Y</a:t>
            </a:r>
            <a:r>
              <a:rPr lang="en-US" sz="2800" baseline="-25000" dirty="0" err="1">
                <a:solidFill>
                  <a:srgbClr val="FFFFFF"/>
                </a:solidFill>
              </a:rPr>
              <a:t>trans</a:t>
            </a:r>
            <a:r>
              <a:rPr lang="en-US" sz="2800" dirty="0">
                <a:solidFill>
                  <a:srgbClr val="FFFFFF"/>
                </a:solidFill>
              </a:rPr>
              <a:t>) back to the original units (kg ha</a:t>
            </a:r>
            <a:r>
              <a:rPr lang="en-US" sz="2800" baseline="30000" dirty="0">
                <a:solidFill>
                  <a:srgbClr val="FFFFFF"/>
                </a:solidFill>
              </a:rPr>
              <a:t>-1</a:t>
            </a:r>
            <a:r>
              <a:rPr lang="en-US" sz="2800" dirty="0">
                <a:solidFill>
                  <a:srgbClr val="FFFFFF"/>
                </a:solidFill>
              </a:rPr>
              <a:t>) by</a:t>
            </a:r>
            <a:r>
              <a:rPr lang="en-US" sz="2800" dirty="0" smtClean="0">
                <a:solidFill>
                  <a:srgbClr val="FFFFFF"/>
                </a:solidFill>
              </a:rPr>
              <a:t>:</a:t>
            </a:r>
            <a:endParaRPr lang="en-US" sz="2500" baseline="-25000" dirty="0" smtClean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385815"/>
              </p:ext>
            </p:extLst>
          </p:nvPr>
        </p:nvGraphicFramePr>
        <p:xfrm>
          <a:off x="6924233" y="1246311"/>
          <a:ext cx="182403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3" name="Equation" r:id="rId3" imgW="850900" imgH="241300" progId="Equation.3">
                  <p:embed/>
                </p:oleObj>
              </mc:Choice>
              <mc:Fallback>
                <p:oleObj name="Equation" r:id="rId3" imgW="850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24233" y="1246311"/>
                        <a:ext cx="1824037" cy="5175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633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968679"/>
              </p:ext>
            </p:extLst>
          </p:nvPr>
        </p:nvGraphicFramePr>
        <p:xfrm>
          <a:off x="283648" y="2740471"/>
          <a:ext cx="3013191" cy="3595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702"/>
                <a:gridCol w="797186"/>
                <a:gridCol w="932303"/>
              </a:tblGrid>
              <a:tr h="48134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r>
                        <a:rPr lang="en-US" baseline="0" dirty="0" smtClean="0"/>
                        <a:t>ertilizer N rate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(kg 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ha</a:t>
                      </a:r>
                      <a:r>
                        <a:rPr lang="en-US" baseline="30000" dirty="0" smtClean="0"/>
                        <a:t>-1</a:t>
                      </a:r>
                      <a:r>
                        <a:rPr lang="en-US" dirty="0" smtClean="0"/>
                        <a:t>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Block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Yield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(kg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ha</a:t>
                      </a:r>
                      <a:r>
                        <a:rPr lang="en-US" baseline="30000" dirty="0" smtClean="0"/>
                        <a:t>-1</a:t>
                      </a:r>
                      <a:r>
                        <a:rPr lang="en-US" dirty="0" smtClean="0"/>
                        <a:t>)</a:t>
                      </a: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7.1</a:t>
                      </a:r>
                      <a:endParaRPr lang="en-US" dirty="0"/>
                    </a:p>
                  </a:txBody>
                  <a:tcPr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9.5</a:t>
                      </a:r>
                      <a:endParaRPr lang="en-US" dirty="0"/>
                    </a:p>
                  </a:txBody>
                  <a:tcPr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6.2</a:t>
                      </a:r>
                      <a:endParaRPr lang="en-US" dirty="0"/>
                    </a:p>
                  </a:txBody>
                  <a:tcPr/>
                </a:tc>
              </a:tr>
              <a:tr h="4104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8.8</a:t>
                      </a:r>
                      <a:endParaRPr lang="en-US" dirty="0"/>
                    </a:p>
                  </a:txBody>
                  <a:tcPr/>
                </a:tc>
              </a:tr>
              <a:tr h="42331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2576353"/>
              </p:ext>
            </p:extLst>
          </p:nvPr>
        </p:nvGraphicFramePr>
        <p:xfrm>
          <a:off x="3364398" y="3470009"/>
          <a:ext cx="5566794" cy="2848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117"/>
                <a:gridCol w="1594373"/>
                <a:gridCol w="1107683"/>
                <a:gridCol w="1567621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Fertilizer N Treatment</a:t>
                      </a:r>
                    </a:p>
                    <a:p>
                      <a:pPr algn="ctr"/>
                      <a:r>
                        <a:rPr lang="en-US" dirty="0" smtClean="0"/>
                        <a:t>(kg N ha</a:t>
                      </a:r>
                      <a:r>
                        <a:rPr lang="en-US" baseline="30000" dirty="0" smtClean="0"/>
                        <a:t>-1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baseline="0" dirty="0" smtClean="0">
                          <a:solidFill>
                            <a:schemeClr val="bg1"/>
                          </a:solidFill>
                        </a:rPr>
                        <a:t>Back-Transformed 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Mean Yield</a:t>
                      </a:r>
                    </a:p>
                    <a:p>
                      <a:pPr algn="ctr"/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(kg ha</a:t>
                      </a:r>
                      <a:r>
                        <a:rPr lang="en-US" baseline="3000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Mean Yield </a:t>
                      </a:r>
                    </a:p>
                    <a:p>
                      <a:pPr algn="ctr"/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(kg ha</a:t>
                      </a:r>
                      <a:r>
                        <a:rPr lang="en-US" baseline="3000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Tukey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Groupings</a:t>
                      </a:r>
                    </a:p>
                    <a:p>
                      <a:pPr algn="ctr"/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of Power-Transformed Means</a:t>
                      </a:r>
                      <a:endParaRPr 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6.63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effectLst/>
                          <a:latin typeface="+mn-lt"/>
                        </a:rPr>
                        <a:t>6.65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a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8.80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effectLst/>
                          <a:latin typeface="+mn-lt"/>
                        </a:rPr>
                        <a:t>8.90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b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9.39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effectLst/>
                          <a:latin typeface="+mn-lt"/>
                        </a:rPr>
                        <a:t>9.35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b</a:t>
                      </a:r>
                      <a:endParaRPr lang="en-US" sz="1800" b="0" i="0" u="none" strike="noStrike" dirty="0"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35045" y="1712814"/>
            <a:ext cx="793202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FFFF00"/>
                </a:solidFill>
              </a:rPr>
              <a:t>Option 2:</a:t>
            </a:r>
          </a:p>
          <a:p>
            <a:r>
              <a:rPr lang="en-US" sz="2500" dirty="0" smtClean="0">
                <a:solidFill>
                  <a:schemeClr val="bg1"/>
                </a:solidFill>
              </a:rPr>
              <a:t>Calculate means of original dataset.</a:t>
            </a:r>
            <a:r>
              <a:rPr lang="en-US" sz="2500" baseline="-25000" dirty="0" smtClean="0">
                <a:solidFill>
                  <a:srgbClr val="000000"/>
                </a:solidFill>
              </a:rPr>
              <a:t/>
            </a:r>
            <a:br>
              <a:rPr lang="en-US" sz="2500" baseline="-25000" dirty="0" smtClean="0">
                <a:solidFill>
                  <a:srgbClr val="000000"/>
                </a:solidFill>
              </a:rPr>
            </a:br>
            <a:endParaRPr lang="en-US" sz="25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5045" y="298367"/>
            <a:ext cx="793202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FFFF00"/>
                </a:solidFill>
              </a:rPr>
              <a:t>Option 1:</a:t>
            </a:r>
          </a:p>
          <a:p>
            <a:r>
              <a:rPr lang="en-US" sz="2800" dirty="0">
                <a:solidFill>
                  <a:srgbClr val="FFFFFF"/>
                </a:solidFill>
              </a:rPr>
              <a:t>Convert power-transformed mean yield (</a:t>
            </a:r>
            <a:r>
              <a:rPr lang="en-US" sz="2800" dirty="0" err="1">
                <a:solidFill>
                  <a:srgbClr val="FFFFFF"/>
                </a:solidFill>
              </a:rPr>
              <a:t>Y</a:t>
            </a:r>
            <a:r>
              <a:rPr lang="en-US" sz="2800" baseline="-25000" dirty="0" err="1">
                <a:solidFill>
                  <a:srgbClr val="FFFFFF"/>
                </a:solidFill>
              </a:rPr>
              <a:t>trans</a:t>
            </a:r>
            <a:r>
              <a:rPr lang="en-US" sz="2800" dirty="0">
                <a:solidFill>
                  <a:srgbClr val="FFFFFF"/>
                </a:solidFill>
              </a:rPr>
              <a:t>) back to the original units (kg ha</a:t>
            </a:r>
            <a:r>
              <a:rPr lang="en-US" sz="2800" baseline="30000" dirty="0">
                <a:solidFill>
                  <a:srgbClr val="FFFFFF"/>
                </a:solidFill>
              </a:rPr>
              <a:t>-1</a:t>
            </a:r>
            <a:r>
              <a:rPr lang="en-US" sz="2800" dirty="0">
                <a:solidFill>
                  <a:srgbClr val="FFFFFF"/>
                </a:solidFill>
              </a:rPr>
              <a:t>) by</a:t>
            </a:r>
            <a:r>
              <a:rPr lang="en-US" sz="2800" dirty="0" smtClean="0">
                <a:solidFill>
                  <a:srgbClr val="FFFFFF"/>
                </a:solidFill>
              </a:rPr>
              <a:t>:</a:t>
            </a:r>
            <a:endParaRPr lang="en-US" sz="2500" baseline="-25000" dirty="0" smtClean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524116"/>
              </p:ext>
            </p:extLst>
          </p:nvPr>
        </p:nvGraphicFramePr>
        <p:xfrm>
          <a:off x="6924233" y="1246311"/>
          <a:ext cx="182403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7" name="Equation" r:id="rId3" imgW="850900" imgH="241300" progId="Equation.3">
                  <p:embed/>
                </p:oleObj>
              </mc:Choice>
              <mc:Fallback>
                <p:oleObj name="Equation" r:id="rId3" imgW="850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24233" y="1246311"/>
                        <a:ext cx="1824037" cy="5175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9191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3217920"/>
              </p:ext>
            </p:extLst>
          </p:nvPr>
        </p:nvGraphicFramePr>
        <p:xfrm>
          <a:off x="776149" y="1549752"/>
          <a:ext cx="771677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3890"/>
                <a:gridCol w="3842880"/>
              </a:tblGrid>
              <a:tr h="0">
                <a:tc gridSpan="2">
                  <a:txBody>
                    <a:bodyPr/>
                    <a:lstStyle/>
                    <a:p>
                      <a:pPr algn="l"/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Table 1. Yield response to N fertilizer additions</a:t>
                      </a:r>
                      <a:r>
                        <a:rPr lang="en-US" sz="26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6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Fertilizer N Rate</a:t>
                      </a:r>
                    </a:p>
                    <a:p>
                      <a:pPr algn="ctr"/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(kg N ha</a:t>
                      </a:r>
                      <a:r>
                        <a:rPr lang="en-US" sz="2600" baseline="3000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aseline="0" dirty="0" smtClean="0">
                          <a:solidFill>
                            <a:schemeClr val="tx1"/>
                          </a:solidFill>
                        </a:rPr>
                        <a:t>Mean Yield</a:t>
                      </a:r>
                    </a:p>
                    <a:p>
                      <a:pPr algn="ctr"/>
                      <a:r>
                        <a:rPr lang="en-US" sz="2600" baseline="0" dirty="0" smtClean="0">
                          <a:solidFill>
                            <a:schemeClr val="tx1"/>
                          </a:solidFill>
                        </a:rPr>
                        <a:t>(kg ha</a:t>
                      </a:r>
                      <a:r>
                        <a:rPr lang="en-US" sz="2600" baseline="3000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r>
                        <a:rPr lang="en-US" sz="26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26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6.7</a:t>
                      </a:r>
                      <a:r>
                        <a:rPr lang="en-US" sz="2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  <a:r>
                        <a:rPr lang="en-US" sz="2600" b="0" i="0" u="none" strike="noStrike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2600" b="0" i="0" u="none" strike="noStrike" baseline="300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8.9</a:t>
                      </a:r>
                      <a:r>
                        <a:rPr lang="en-US" sz="2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en-US" sz="2600" b="0" i="0" u="none" strike="noStrike" baseline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</a:tr>
              <a:tr h="461796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9.4</a:t>
                      </a:r>
                      <a:r>
                        <a:rPr lang="en-US" sz="2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en-US" sz="2600" b="0" i="0" u="none" strike="noStrike" baseline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1796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aseline="30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ean yields not sharing the same letter are significantly different at p&lt;0.05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 based on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</a:rPr>
                        <a:t>Tukey’s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 mean comparison test applied to power transformed data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678880" y="516560"/>
            <a:ext cx="7854575" cy="726358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smtClean="0">
                <a:solidFill>
                  <a:srgbClr val="FFFFFF"/>
                </a:solidFill>
              </a:rPr>
              <a:t>A formatted table may look something like this: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029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92340"/>
            <a:ext cx="7583487" cy="1044388"/>
          </a:xfrm>
        </p:spPr>
        <p:txBody>
          <a:bodyPr/>
          <a:lstStyle/>
          <a:p>
            <a:r>
              <a:rPr lang="en-US" dirty="0" smtClean="0"/>
              <a:t>Section 6 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spcBef>
                <a:spcPts val="2000"/>
              </a:spcBef>
              <a:buNone/>
            </a:pPr>
            <a:r>
              <a:rPr lang="en-US" dirty="0" smtClean="0"/>
              <a:t>Have basic understanding of:</a:t>
            </a:r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r>
              <a:rPr lang="en-US" dirty="0" smtClean="0"/>
              <a:t>Split-plot experimental designs</a:t>
            </a:r>
          </a:p>
          <a:p>
            <a:pPr marL="739775" lvl="2" indent="-457200">
              <a:spcBef>
                <a:spcPts val="2000"/>
              </a:spcBef>
              <a:buFont typeface="Wingdings" charset="2"/>
              <a:buChar char="Ø"/>
            </a:pPr>
            <a:r>
              <a:rPr lang="en-US" dirty="0" smtClean="0"/>
              <a:t>What are they, and why are they used?</a:t>
            </a:r>
          </a:p>
          <a:p>
            <a:pPr marL="0" lvl="1" indent="0">
              <a:spcBef>
                <a:spcPts val="2000"/>
              </a:spcBef>
              <a:buNone/>
            </a:pPr>
            <a:endParaRPr lang="en-US" dirty="0" smtClean="0"/>
          </a:p>
          <a:p>
            <a:pPr marL="0" lvl="1" indent="0">
              <a:spcBef>
                <a:spcPts val="2000"/>
              </a:spcBef>
              <a:buNone/>
            </a:pPr>
            <a:endParaRPr lang="en-US" dirty="0" smtClean="0"/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dirty="0"/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dirty="0" smtClean="0"/>
          </a:p>
          <a:p>
            <a:pPr marL="0" lvl="1" indent="0">
              <a:spcBef>
                <a:spcPts val="2000"/>
              </a:spcBef>
              <a:buNone/>
            </a:pPr>
            <a:endParaRPr lang="en-US" dirty="0" smtClean="0"/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dirty="0"/>
          </a:p>
          <a:p>
            <a:pPr marL="282575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595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92340"/>
            <a:ext cx="7583487" cy="1044388"/>
          </a:xfrm>
        </p:spPr>
        <p:txBody>
          <a:bodyPr/>
          <a:lstStyle/>
          <a:p>
            <a:r>
              <a:rPr lang="en-US" dirty="0" smtClean="0"/>
              <a:t>Section 6 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984021"/>
            <a:ext cx="7583487" cy="4208930"/>
          </a:xfrm>
        </p:spPr>
        <p:txBody>
          <a:bodyPr>
            <a:normAutofit/>
          </a:bodyPr>
          <a:lstStyle/>
          <a:p>
            <a:pPr marL="342900" lvl="1" indent="-342900">
              <a:spcBef>
                <a:spcPts val="2000"/>
              </a:spcBef>
              <a:buFont typeface="Wingdings" charset="2"/>
              <a:buChar char="Ø"/>
            </a:pPr>
            <a:r>
              <a:rPr lang="en-US" dirty="0" smtClean="0"/>
              <a:t>If only </a:t>
            </a:r>
            <a:r>
              <a:rPr lang="en-US" dirty="0"/>
              <a:t>2 irrigation methods could be established </a:t>
            </a:r>
            <a:r>
              <a:rPr lang="en-US" dirty="0" smtClean="0"/>
              <a:t>per field due to practical constraints (e.g. risk of water seepage), how could you design an experiment to investigate these research questions if you had 3 fields?</a:t>
            </a:r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dirty="0" smtClean="0"/>
          </a:p>
          <a:p>
            <a:pPr marL="0" lvl="1" indent="0">
              <a:spcBef>
                <a:spcPts val="2000"/>
              </a:spcBef>
              <a:buNone/>
            </a:pPr>
            <a:endParaRPr lang="en-US" dirty="0" smtClean="0"/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dirty="0"/>
          </a:p>
          <a:p>
            <a:pPr marL="282575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79463" y="218071"/>
            <a:ext cx="7583487" cy="1610729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000000"/>
                </a:solidFill>
              </a:rPr>
              <a:t>Research question: In a rice system, does the type of irrigation method (mid-season drain, no drain) and rate of nitrogen fertilizer application (0, 80, 140 kg N ha</a:t>
            </a:r>
            <a:r>
              <a:rPr lang="en-US" sz="2400" baseline="30000" dirty="0" smtClean="0">
                <a:solidFill>
                  <a:srgbClr val="000000"/>
                </a:solidFill>
              </a:rPr>
              <a:t>-1</a:t>
            </a:r>
            <a:r>
              <a:rPr lang="en-US" sz="2400" dirty="0" smtClean="0">
                <a:solidFill>
                  <a:srgbClr val="000000"/>
                </a:solidFill>
              </a:rPr>
              <a:t>) affect methane emissions? 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" name="Parallelogram 4"/>
          <p:cNvSpPr/>
          <p:nvPr/>
        </p:nvSpPr>
        <p:spPr>
          <a:xfrm>
            <a:off x="282227" y="3781777"/>
            <a:ext cx="2737556" cy="2297379"/>
          </a:xfrm>
          <a:prstGeom prst="parallelogram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/>
          <p:cNvSpPr/>
          <p:nvPr/>
        </p:nvSpPr>
        <p:spPr>
          <a:xfrm>
            <a:off x="3158073" y="3781777"/>
            <a:ext cx="2737556" cy="2297379"/>
          </a:xfrm>
          <a:prstGeom prst="parallelogram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/>
          <p:cNvSpPr/>
          <p:nvPr/>
        </p:nvSpPr>
        <p:spPr>
          <a:xfrm>
            <a:off x="6048027" y="3781777"/>
            <a:ext cx="2737556" cy="2297379"/>
          </a:xfrm>
          <a:prstGeom prst="parallelogram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75797" y="3358447"/>
            <a:ext cx="178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FF00"/>
                </a:solidFill>
              </a:rPr>
              <a:t>Field 1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22196" y="3358447"/>
            <a:ext cx="178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FF00"/>
                </a:solidFill>
              </a:rPr>
              <a:t>Field 2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68594" y="3377286"/>
            <a:ext cx="178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FF00"/>
                </a:solidFill>
              </a:rPr>
              <a:t>Field 3</a:t>
            </a:r>
            <a:endParaRPr lang="en-US" sz="2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673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/>
      <p:bldP spid="13" grpId="0"/>
      <p:bldP spid="14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4666" y="302107"/>
            <a:ext cx="8932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lvl="1"/>
            <a:r>
              <a:rPr lang="en-US" dirty="0" smtClean="0">
                <a:solidFill>
                  <a:schemeClr val="bg1"/>
                </a:solidFill>
              </a:rPr>
              <a:t>I. Factorial experiment in CRD </a:t>
            </a:r>
            <a:r>
              <a:rPr lang="en-US" dirty="0">
                <a:solidFill>
                  <a:schemeClr val="bg1"/>
                </a:solidFill>
              </a:rPr>
              <a:t>= </a:t>
            </a:r>
            <a:r>
              <a:rPr lang="en-US" dirty="0" smtClean="0">
                <a:solidFill>
                  <a:schemeClr val="bg1"/>
                </a:solidFill>
              </a:rPr>
              <a:t>ONE stage randomization. 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193935"/>
              </p:ext>
            </p:extLst>
          </p:nvPr>
        </p:nvGraphicFramePr>
        <p:xfrm>
          <a:off x="754062" y="733323"/>
          <a:ext cx="780454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220"/>
                <a:gridCol w="879220"/>
                <a:gridCol w="879220"/>
                <a:gridCol w="879220"/>
                <a:gridCol w="770788"/>
                <a:gridCol w="879220"/>
                <a:gridCol w="879220"/>
                <a:gridCol w="879220"/>
                <a:gridCol w="8792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A1-B2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A2-B3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A2-B3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A3-B2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A1-B1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A3-B2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A1-B2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A2-B3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A1-B2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A1-B1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A1-B2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A1-B2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A1-B1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A1-B2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412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4666" y="302107"/>
            <a:ext cx="8932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lvl="1"/>
            <a:r>
              <a:rPr lang="en-US" dirty="0" smtClean="0">
                <a:solidFill>
                  <a:schemeClr val="bg1"/>
                </a:solidFill>
              </a:rPr>
              <a:t>I. Factorial experiment in CRD </a:t>
            </a:r>
            <a:r>
              <a:rPr lang="en-US" dirty="0">
                <a:solidFill>
                  <a:schemeClr val="bg1"/>
                </a:solidFill>
              </a:rPr>
              <a:t>= </a:t>
            </a:r>
            <a:r>
              <a:rPr lang="en-US" dirty="0" smtClean="0">
                <a:solidFill>
                  <a:schemeClr val="bg1"/>
                </a:solidFill>
              </a:rPr>
              <a:t>ONE stage randomization. 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1559"/>
              </p:ext>
            </p:extLst>
          </p:nvPr>
        </p:nvGraphicFramePr>
        <p:xfrm>
          <a:off x="754062" y="733323"/>
          <a:ext cx="780454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220"/>
                <a:gridCol w="879220"/>
                <a:gridCol w="879220"/>
                <a:gridCol w="879220"/>
                <a:gridCol w="770788"/>
                <a:gridCol w="879220"/>
                <a:gridCol w="879220"/>
                <a:gridCol w="879220"/>
                <a:gridCol w="8792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b="0" dirty="0" smtClean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0646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79463" y="437444"/>
            <a:ext cx="7864009" cy="2469445"/>
          </a:xfrm>
          <a:solidFill>
            <a:srgbClr val="000000"/>
          </a:solidFill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rgbClr val="FFFF00"/>
                </a:solidFill>
              </a:rPr>
              <a:t>Let’s use the app to check the ANOVA assumptions on the wheat variety dataset (RCBD) from yesterday </a:t>
            </a:r>
            <a:r>
              <a:rPr lang="en-US" sz="3600" dirty="0">
                <a:solidFill>
                  <a:srgbClr val="FFFF00"/>
                </a:solidFill>
              </a:rPr>
              <a:t>(</a:t>
            </a:r>
            <a:r>
              <a:rPr lang="en-US" sz="3600" dirty="0" err="1">
                <a:solidFill>
                  <a:srgbClr val="FFFF00"/>
                </a:solidFill>
              </a:rPr>
              <a:t>wheat_yield_data.csv</a:t>
            </a:r>
            <a:r>
              <a:rPr lang="en-US" sz="36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79463" y="3051920"/>
            <a:ext cx="7583487" cy="298581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Wingdings 2" pitchFamily="18" charset="2"/>
              <a:buNone/>
              <a:defRPr sz="20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Font typeface="Wingdings 2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q"/>
            </a:pPr>
            <a:r>
              <a:rPr lang="en-US" sz="3600" dirty="0" smtClean="0"/>
              <a:t> Normality</a:t>
            </a:r>
          </a:p>
          <a:p>
            <a:pPr>
              <a:buFont typeface="Wingdings" charset="2"/>
              <a:buChar char="q"/>
            </a:pPr>
            <a:r>
              <a:rPr lang="en-US" sz="3600" dirty="0" smtClean="0"/>
              <a:t> Equal variance</a:t>
            </a:r>
          </a:p>
          <a:p>
            <a:pPr>
              <a:buFont typeface="Wingdings" charset="2"/>
              <a:buChar char="q"/>
            </a:pPr>
            <a:r>
              <a:rPr lang="en-US" sz="3600" dirty="0" smtClean="0"/>
              <a:t> </a:t>
            </a:r>
            <a:r>
              <a:rPr lang="en-US" sz="3600" dirty="0" err="1" smtClean="0"/>
              <a:t>Additivity</a:t>
            </a:r>
            <a:r>
              <a:rPr lang="en-US" sz="3600" dirty="0" smtClean="0"/>
              <a:t> (only for RCBD with 1 replication per block)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49003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366887" y="1626790"/>
            <a:ext cx="8286043" cy="828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2575" indent="-282575" algn="l" defTabSz="914400" rtl="0" eaLnBrk="1" latinLnBrk="0" hangingPunct="1">
              <a:spcBef>
                <a:spcPts val="2000"/>
              </a:spcBef>
              <a:buFont typeface="Wingdings 2" pitchFamily="18" charset="2"/>
              <a:buChar char="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7850" indent="-2952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042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43000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2557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1325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0002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90763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717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2000"/>
              </a:spcBef>
              <a:buFont typeface="Wingdings 2" pitchFamily="18" charset="2"/>
              <a:buNone/>
            </a:pPr>
            <a:r>
              <a:rPr lang="en-US" sz="1800" smtClean="0"/>
              <a:t>II. Factorial experiment in RCBD = ONE stage randomization </a:t>
            </a:r>
            <a:r>
              <a:rPr lang="en-US" sz="1800" i="1" smtClean="0"/>
              <a:t>per block.</a:t>
            </a:r>
            <a:endParaRPr lang="en-US" sz="1800" smtClean="0">
              <a:solidFill>
                <a:srgbClr val="FFFFFF"/>
              </a:solidFill>
            </a:endParaRPr>
          </a:p>
          <a:p>
            <a:pPr marL="0" indent="0">
              <a:buFont typeface="Wingdings 2" pitchFamily="18" charset="2"/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532713"/>
              </p:ext>
            </p:extLst>
          </p:nvPr>
        </p:nvGraphicFramePr>
        <p:xfrm>
          <a:off x="614051" y="2034981"/>
          <a:ext cx="807155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91"/>
                <a:gridCol w="859013"/>
                <a:gridCol w="844454"/>
                <a:gridCol w="219202"/>
                <a:gridCol w="847949"/>
                <a:gridCol w="844454"/>
                <a:gridCol w="873574"/>
                <a:gridCol w="219202"/>
                <a:gridCol w="862506"/>
                <a:gridCol w="844454"/>
                <a:gridCol w="8268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A1-B2</a:t>
                      </a:r>
                      <a:endParaRPr lang="en-US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A2-B2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A2-B1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A3-B2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A1-B1</a:t>
                      </a:r>
                      <a:endParaRPr lang="en-US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A2-B2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A2-B1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A1-B1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A3-B1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A1-B2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A1-B1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A2-B1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A2-B2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A1-B2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84666" y="302107"/>
            <a:ext cx="8932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lvl="1"/>
            <a:r>
              <a:rPr lang="en-US" dirty="0" smtClean="0">
                <a:solidFill>
                  <a:schemeClr val="bg1"/>
                </a:solidFill>
              </a:rPr>
              <a:t>I. Factorial experiment in CRD </a:t>
            </a:r>
            <a:r>
              <a:rPr lang="en-US" dirty="0">
                <a:solidFill>
                  <a:schemeClr val="bg1"/>
                </a:solidFill>
              </a:rPr>
              <a:t>= </a:t>
            </a:r>
            <a:r>
              <a:rPr lang="en-US" dirty="0" smtClean="0">
                <a:solidFill>
                  <a:schemeClr val="bg1"/>
                </a:solidFill>
              </a:rPr>
              <a:t>ONE stage randomization. 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449189"/>
              </p:ext>
            </p:extLst>
          </p:nvPr>
        </p:nvGraphicFramePr>
        <p:xfrm>
          <a:off x="754062" y="733323"/>
          <a:ext cx="780454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220"/>
                <a:gridCol w="879220"/>
                <a:gridCol w="879220"/>
                <a:gridCol w="879220"/>
                <a:gridCol w="770788"/>
                <a:gridCol w="879220"/>
                <a:gridCol w="879220"/>
                <a:gridCol w="879220"/>
                <a:gridCol w="8792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b="0" dirty="0" smtClean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515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366887" y="1626790"/>
            <a:ext cx="8286043" cy="828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2575" indent="-282575" algn="l" defTabSz="914400" rtl="0" eaLnBrk="1" latinLnBrk="0" hangingPunct="1">
              <a:spcBef>
                <a:spcPts val="2000"/>
              </a:spcBef>
              <a:buFont typeface="Wingdings 2" pitchFamily="18" charset="2"/>
              <a:buChar char="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7850" indent="-2952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042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43000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2557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1325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0002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90763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717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2000"/>
              </a:spcBef>
              <a:buFont typeface="Wingdings 2" pitchFamily="18" charset="2"/>
              <a:buNone/>
            </a:pPr>
            <a:r>
              <a:rPr lang="en-US" sz="1800" smtClean="0"/>
              <a:t>II. Factorial experiment in RCBD = ONE stage randomization </a:t>
            </a:r>
            <a:r>
              <a:rPr lang="en-US" sz="1800" i="1" smtClean="0"/>
              <a:t>per block.</a:t>
            </a:r>
            <a:endParaRPr lang="en-US" sz="1800" smtClean="0">
              <a:solidFill>
                <a:srgbClr val="FFFFFF"/>
              </a:solidFill>
            </a:endParaRPr>
          </a:p>
          <a:p>
            <a:pPr marL="0" indent="0">
              <a:buFont typeface="Wingdings 2" pitchFamily="18" charset="2"/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074422"/>
              </p:ext>
            </p:extLst>
          </p:nvPr>
        </p:nvGraphicFramePr>
        <p:xfrm>
          <a:off x="614051" y="2034981"/>
          <a:ext cx="807155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91"/>
                <a:gridCol w="859013"/>
                <a:gridCol w="844454"/>
                <a:gridCol w="219202"/>
                <a:gridCol w="847949"/>
                <a:gridCol w="844454"/>
                <a:gridCol w="873574"/>
                <a:gridCol w="219202"/>
                <a:gridCol w="862506"/>
                <a:gridCol w="844454"/>
                <a:gridCol w="8268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A2-B2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A2-B1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A3-B2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A1-B1</a:t>
                      </a:r>
                      <a:endParaRPr lang="en-US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A2-B2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/>
                        <a:t>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A3-B1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A1-B2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A1-B1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A2-B1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A2-B2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A1-B2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84666" y="302107"/>
            <a:ext cx="8932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lvl="1"/>
            <a:r>
              <a:rPr lang="en-US" dirty="0" smtClean="0">
                <a:solidFill>
                  <a:schemeClr val="bg1"/>
                </a:solidFill>
              </a:rPr>
              <a:t>I. Factorial experiment in CRD </a:t>
            </a:r>
            <a:r>
              <a:rPr lang="en-US" dirty="0">
                <a:solidFill>
                  <a:schemeClr val="bg1"/>
                </a:solidFill>
              </a:rPr>
              <a:t>= </a:t>
            </a:r>
            <a:r>
              <a:rPr lang="en-US" dirty="0" smtClean="0">
                <a:solidFill>
                  <a:schemeClr val="bg1"/>
                </a:solidFill>
              </a:rPr>
              <a:t>ONE stage randomization. 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520452"/>
              </p:ext>
            </p:extLst>
          </p:nvPr>
        </p:nvGraphicFramePr>
        <p:xfrm>
          <a:off x="754062" y="733323"/>
          <a:ext cx="780454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220"/>
                <a:gridCol w="879220"/>
                <a:gridCol w="879220"/>
                <a:gridCol w="879220"/>
                <a:gridCol w="770788"/>
                <a:gridCol w="879220"/>
                <a:gridCol w="879220"/>
                <a:gridCol w="879220"/>
                <a:gridCol w="8792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b="0" dirty="0" smtClean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326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366887" y="1626790"/>
            <a:ext cx="8286043" cy="828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2575" indent="-282575" algn="l" defTabSz="914400" rtl="0" eaLnBrk="1" latinLnBrk="0" hangingPunct="1">
              <a:spcBef>
                <a:spcPts val="2000"/>
              </a:spcBef>
              <a:buFont typeface="Wingdings 2" pitchFamily="18" charset="2"/>
              <a:buChar char="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7850" indent="-2952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042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43000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2557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1325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0002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90763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717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2000"/>
              </a:spcBef>
              <a:buFont typeface="Wingdings 2" pitchFamily="18" charset="2"/>
              <a:buNone/>
            </a:pPr>
            <a:r>
              <a:rPr lang="en-US" sz="1800" smtClean="0"/>
              <a:t>II. Factorial experiment in RCBD = ONE stage randomization </a:t>
            </a:r>
            <a:r>
              <a:rPr lang="en-US" sz="1800" i="1" smtClean="0"/>
              <a:t>per block.</a:t>
            </a:r>
            <a:endParaRPr lang="en-US" sz="1800" smtClean="0">
              <a:solidFill>
                <a:srgbClr val="FFFFFF"/>
              </a:solidFill>
            </a:endParaRPr>
          </a:p>
          <a:p>
            <a:pPr marL="0" indent="0">
              <a:buFont typeface="Wingdings 2" pitchFamily="18" charset="2"/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083507"/>
              </p:ext>
            </p:extLst>
          </p:nvPr>
        </p:nvGraphicFramePr>
        <p:xfrm>
          <a:off x="614051" y="2034981"/>
          <a:ext cx="807155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91"/>
                <a:gridCol w="859013"/>
                <a:gridCol w="844454"/>
                <a:gridCol w="219202"/>
                <a:gridCol w="847949"/>
                <a:gridCol w="844454"/>
                <a:gridCol w="873574"/>
                <a:gridCol w="219202"/>
                <a:gridCol w="862506"/>
                <a:gridCol w="844454"/>
                <a:gridCol w="8268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A1-B1</a:t>
                      </a:r>
                      <a:endParaRPr lang="en-US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A2-B2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/>
                        <a:t>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A3-B1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/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A2-B1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A2-B2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A1-B2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84666" y="302107"/>
            <a:ext cx="8932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lvl="1"/>
            <a:r>
              <a:rPr lang="en-US" dirty="0" smtClean="0">
                <a:solidFill>
                  <a:schemeClr val="bg1"/>
                </a:solidFill>
              </a:rPr>
              <a:t>I. Factorial experiment in CRD </a:t>
            </a:r>
            <a:r>
              <a:rPr lang="en-US" dirty="0">
                <a:solidFill>
                  <a:schemeClr val="bg1"/>
                </a:solidFill>
              </a:rPr>
              <a:t>= </a:t>
            </a:r>
            <a:r>
              <a:rPr lang="en-US" dirty="0" smtClean="0">
                <a:solidFill>
                  <a:schemeClr val="bg1"/>
                </a:solidFill>
              </a:rPr>
              <a:t>ONE stage randomization. 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12343"/>
              </p:ext>
            </p:extLst>
          </p:nvPr>
        </p:nvGraphicFramePr>
        <p:xfrm>
          <a:off x="754062" y="733323"/>
          <a:ext cx="780454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220"/>
                <a:gridCol w="879220"/>
                <a:gridCol w="879220"/>
                <a:gridCol w="879220"/>
                <a:gridCol w="770788"/>
                <a:gridCol w="879220"/>
                <a:gridCol w="879220"/>
                <a:gridCol w="879220"/>
                <a:gridCol w="8792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b="0" dirty="0" smtClean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5591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366887" y="1626790"/>
            <a:ext cx="8286043" cy="828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2575" indent="-282575" algn="l" defTabSz="914400" rtl="0" eaLnBrk="1" latinLnBrk="0" hangingPunct="1">
              <a:spcBef>
                <a:spcPts val="2000"/>
              </a:spcBef>
              <a:buFont typeface="Wingdings 2" pitchFamily="18" charset="2"/>
              <a:buChar char="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7850" indent="-2952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042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43000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2557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1325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0002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90763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717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2000"/>
              </a:spcBef>
              <a:buFont typeface="Wingdings 2" pitchFamily="18" charset="2"/>
              <a:buNone/>
            </a:pPr>
            <a:r>
              <a:rPr lang="en-US" sz="1800" smtClean="0"/>
              <a:t>II. Factorial experiment in RCBD = ONE stage randomization </a:t>
            </a:r>
            <a:r>
              <a:rPr lang="en-US" sz="1800" i="1" smtClean="0"/>
              <a:t>per block.</a:t>
            </a:r>
            <a:endParaRPr lang="en-US" sz="1800" smtClean="0">
              <a:solidFill>
                <a:srgbClr val="FFFFFF"/>
              </a:solidFill>
            </a:endParaRPr>
          </a:p>
          <a:p>
            <a:pPr marL="0" indent="0">
              <a:buFont typeface="Wingdings 2" pitchFamily="18" charset="2"/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073539"/>
              </p:ext>
            </p:extLst>
          </p:nvPr>
        </p:nvGraphicFramePr>
        <p:xfrm>
          <a:off x="614051" y="2034981"/>
          <a:ext cx="807155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91"/>
                <a:gridCol w="859013"/>
                <a:gridCol w="844454"/>
                <a:gridCol w="219202"/>
                <a:gridCol w="847949"/>
                <a:gridCol w="844454"/>
                <a:gridCol w="873574"/>
                <a:gridCol w="219202"/>
                <a:gridCol w="862506"/>
                <a:gridCol w="844454"/>
                <a:gridCol w="8268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A2-B2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/>
                        <a:t>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A3-B1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/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A2-B2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84666" y="302107"/>
            <a:ext cx="8932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lvl="1"/>
            <a:r>
              <a:rPr lang="en-US" dirty="0" smtClean="0">
                <a:solidFill>
                  <a:schemeClr val="bg1"/>
                </a:solidFill>
              </a:rPr>
              <a:t>I. Factorial experiment in CRD </a:t>
            </a:r>
            <a:r>
              <a:rPr lang="en-US" dirty="0">
                <a:solidFill>
                  <a:schemeClr val="bg1"/>
                </a:solidFill>
              </a:rPr>
              <a:t>= </a:t>
            </a:r>
            <a:r>
              <a:rPr lang="en-US" dirty="0" smtClean="0">
                <a:solidFill>
                  <a:schemeClr val="bg1"/>
                </a:solidFill>
              </a:rPr>
              <a:t>ONE stage randomization. 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415516"/>
              </p:ext>
            </p:extLst>
          </p:nvPr>
        </p:nvGraphicFramePr>
        <p:xfrm>
          <a:off x="754062" y="733323"/>
          <a:ext cx="780454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220"/>
                <a:gridCol w="879220"/>
                <a:gridCol w="879220"/>
                <a:gridCol w="879220"/>
                <a:gridCol w="770788"/>
                <a:gridCol w="879220"/>
                <a:gridCol w="879220"/>
                <a:gridCol w="879220"/>
                <a:gridCol w="8792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b="0" dirty="0" smtClean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98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366887" y="1626790"/>
            <a:ext cx="8286043" cy="828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2575" indent="-282575" algn="l" defTabSz="914400" rtl="0" eaLnBrk="1" latinLnBrk="0" hangingPunct="1">
              <a:spcBef>
                <a:spcPts val="2000"/>
              </a:spcBef>
              <a:buFont typeface="Wingdings 2" pitchFamily="18" charset="2"/>
              <a:buChar char="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7850" indent="-2952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042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43000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2557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1325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0002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90763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717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2000"/>
              </a:spcBef>
              <a:buFont typeface="Wingdings 2" pitchFamily="18" charset="2"/>
              <a:buNone/>
            </a:pPr>
            <a:r>
              <a:rPr lang="en-US" sz="1800" smtClean="0"/>
              <a:t>II. Factorial experiment in RCBD = ONE stage randomization </a:t>
            </a:r>
            <a:r>
              <a:rPr lang="en-US" sz="1800" i="1" smtClean="0"/>
              <a:t>per block.</a:t>
            </a:r>
            <a:endParaRPr lang="en-US" sz="1800" smtClean="0">
              <a:solidFill>
                <a:srgbClr val="FFFFFF"/>
              </a:solidFill>
            </a:endParaRPr>
          </a:p>
          <a:p>
            <a:pPr marL="0" indent="0">
              <a:buFont typeface="Wingdings 2" pitchFamily="18" charset="2"/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696541"/>
              </p:ext>
            </p:extLst>
          </p:nvPr>
        </p:nvGraphicFramePr>
        <p:xfrm>
          <a:off x="614051" y="2034981"/>
          <a:ext cx="807155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91"/>
                <a:gridCol w="859013"/>
                <a:gridCol w="844454"/>
                <a:gridCol w="219202"/>
                <a:gridCol w="847949"/>
                <a:gridCol w="844454"/>
                <a:gridCol w="873574"/>
                <a:gridCol w="219202"/>
                <a:gridCol w="862506"/>
                <a:gridCol w="844454"/>
                <a:gridCol w="8268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A2-B2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/>
                        <a:t>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A3-B1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/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A2-B2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84666" y="302107"/>
            <a:ext cx="8932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lvl="1"/>
            <a:r>
              <a:rPr lang="en-US" dirty="0" smtClean="0">
                <a:solidFill>
                  <a:schemeClr val="bg1"/>
                </a:solidFill>
              </a:rPr>
              <a:t>I. Factorial experiment in CRD </a:t>
            </a:r>
            <a:r>
              <a:rPr lang="en-US" dirty="0">
                <a:solidFill>
                  <a:schemeClr val="bg1"/>
                </a:solidFill>
              </a:rPr>
              <a:t>= </a:t>
            </a:r>
            <a:r>
              <a:rPr lang="en-US" dirty="0" smtClean="0">
                <a:solidFill>
                  <a:schemeClr val="bg1"/>
                </a:solidFill>
              </a:rPr>
              <a:t>ONE stage randomization. 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458083"/>
              </p:ext>
            </p:extLst>
          </p:nvPr>
        </p:nvGraphicFramePr>
        <p:xfrm>
          <a:off x="754062" y="733323"/>
          <a:ext cx="780454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220"/>
                <a:gridCol w="879220"/>
                <a:gridCol w="879220"/>
                <a:gridCol w="879220"/>
                <a:gridCol w="770788"/>
                <a:gridCol w="879220"/>
                <a:gridCol w="879220"/>
                <a:gridCol w="879220"/>
                <a:gridCol w="8792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b="0" dirty="0" smtClean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9219" y="2907023"/>
            <a:ext cx="8636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III. Factorial experiment in </a:t>
            </a:r>
            <a:r>
              <a:rPr lang="en-US" dirty="0" smtClean="0">
                <a:solidFill>
                  <a:srgbClr val="FFFF00"/>
                </a:solidFill>
              </a:rPr>
              <a:t>split-plot CRD</a:t>
            </a:r>
            <a:r>
              <a:rPr lang="en-US" dirty="0" smtClean="0">
                <a:solidFill>
                  <a:schemeClr val="bg1"/>
                </a:solidFill>
              </a:rPr>
              <a:t> = TWO stage randomization.</a:t>
            </a: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Factor </a:t>
            </a:r>
            <a:r>
              <a:rPr lang="en-US" dirty="0">
                <a:solidFill>
                  <a:schemeClr val="bg1"/>
                </a:solidFill>
              </a:rPr>
              <a:t>A randomly assigned to </a:t>
            </a:r>
            <a:r>
              <a:rPr lang="en-US" dirty="0" smtClean="0">
                <a:solidFill>
                  <a:schemeClr val="bg1"/>
                </a:solidFill>
              </a:rPr>
              <a:t>Main-Plots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882799"/>
              </p:ext>
            </p:extLst>
          </p:nvPr>
        </p:nvGraphicFramePr>
        <p:xfrm>
          <a:off x="789116" y="3890870"/>
          <a:ext cx="780454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220"/>
                <a:gridCol w="879220"/>
                <a:gridCol w="879220"/>
                <a:gridCol w="879220"/>
                <a:gridCol w="770788"/>
                <a:gridCol w="879220"/>
                <a:gridCol w="879220"/>
                <a:gridCol w="879220"/>
                <a:gridCol w="879220"/>
              </a:tblGrid>
              <a:tr h="74168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A2</a:t>
                      </a:r>
                      <a:endParaRPr lang="en-US" b="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A3</a:t>
                      </a:r>
                      <a:endParaRPr lang="en-US" b="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A3</a:t>
                      </a:r>
                      <a:endParaRPr lang="en-US" b="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A3</a:t>
                      </a:r>
                      <a:endParaRPr lang="en-US" b="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A2</a:t>
                      </a:r>
                      <a:endParaRPr lang="en-US" b="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A1</a:t>
                      </a:r>
                      <a:endParaRPr lang="en-US" b="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652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366887" y="1626790"/>
            <a:ext cx="8286043" cy="828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2575" indent="-282575" algn="l" defTabSz="914400" rtl="0" eaLnBrk="1" latinLnBrk="0" hangingPunct="1">
              <a:spcBef>
                <a:spcPts val="2000"/>
              </a:spcBef>
              <a:buFont typeface="Wingdings 2" pitchFamily="18" charset="2"/>
              <a:buChar char="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7850" indent="-2952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042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43000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2557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1325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0002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90763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717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2000"/>
              </a:spcBef>
              <a:buFont typeface="Wingdings 2" pitchFamily="18" charset="2"/>
              <a:buNone/>
            </a:pPr>
            <a:r>
              <a:rPr lang="en-US" sz="1800" smtClean="0"/>
              <a:t>II. Factorial experiment in RCBD = ONE stage randomization </a:t>
            </a:r>
            <a:r>
              <a:rPr lang="en-US" sz="1800" i="1" smtClean="0"/>
              <a:t>per block.</a:t>
            </a:r>
            <a:endParaRPr lang="en-US" sz="1800" smtClean="0">
              <a:solidFill>
                <a:srgbClr val="FFFFFF"/>
              </a:solidFill>
            </a:endParaRPr>
          </a:p>
          <a:p>
            <a:pPr marL="0" indent="0">
              <a:buFont typeface="Wingdings 2" pitchFamily="18" charset="2"/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047782"/>
              </p:ext>
            </p:extLst>
          </p:nvPr>
        </p:nvGraphicFramePr>
        <p:xfrm>
          <a:off x="614051" y="2034981"/>
          <a:ext cx="807155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91"/>
                <a:gridCol w="859013"/>
                <a:gridCol w="844454"/>
                <a:gridCol w="219202"/>
                <a:gridCol w="847949"/>
                <a:gridCol w="844454"/>
                <a:gridCol w="873574"/>
                <a:gridCol w="219202"/>
                <a:gridCol w="862506"/>
                <a:gridCol w="844454"/>
                <a:gridCol w="8268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A2-B2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/>
                        <a:t>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A3-B1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/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A2-B2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84666" y="302107"/>
            <a:ext cx="8932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lvl="1"/>
            <a:r>
              <a:rPr lang="en-US" dirty="0" smtClean="0">
                <a:solidFill>
                  <a:schemeClr val="bg1"/>
                </a:solidFill>
              </a:rPr>
              <a:t>I. Factorial experiment in CRD </a:t>
            </a:r>
            <a:r>
              <a:rPr lang="en-US" dirty="0">
                <a:solidFill>
                  <a:schemeClr val="bg1"/>
                </a:solidFill>
              </a:rPr>
              <a:t>= </a:t>
            </a:r>
            <a:r>
              <a:rPr lang="en-US" dirty="0" smtClean="0">
                <a:solidFill>
                  <a:schemeClr val="bg1"/>
                </a:solidFill>
              </a:rPr>
              <a:t>ONE stage randomization. 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250217"/>
              </p:ext>
            </p:extLst>
          </p:nvPr>
        </p:nvGraphicFramePr>
        <p:xfrm>
          <a:off x="754062" y="733323"/>
          <a:ext cx="780454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220"/>
                <a:gridCol w="879220"/>
                <a:gridCol w="879220"/>
                <a:gridCol w="879220"/>
                <a:gridCol w="770788"/>
                <a:gridCol w="879220"/>
                <a:gridCol w="879220"/>
                <a:gridCol w="879220"/>
                <a:gridCol w="8792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b="0" dirty="0" smtClean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9219" y="2907023"/>
            <a:ext cx="8636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III. Factorial experiment in </a:t>
            </a:r>
            <a:r>
              <a:rPr lang="en-US" dirty="0" smtClean="0">
                <a:solidFill>
                  <a:srgbClr val="FFFF00"/>
                </a:solidFill>
              </a:rPr>
              <a:t>split-plot CRD</a:t>
            </a:r>
            <a:r>
              <a:rPr lang="en-US" dirty="0" smtClean="0">
                <a:solidFill>
                  <a:schemeClr val="bg1"/>
                </a:solidFill>
              </a:rPr>
              <a:t> = TWO stage randomization.</a:t>
            </a: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Factor </a:t>
            </a:r>
            <a:r>
              <a:rPr lang="en-US" dirty="0">
                <a:solidFill>
                  <a:schemeClr val="bg1"/>
                </a:solidFill>
              </a:rPr>
              <a:t>A randomly assigned to </a:t>
            </a:r>
            <a:r>
              <a:rPr lang="en-US" dirty="0" smtClean="0">
                <a:solidFill>
                  <a:schemeClr val="bg1"/>
                </a:solidFill>
              </a:rPr>
              <a:t>Main-Plots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Factor B randomly assigned to Sub-Plots </a:t>
            </a:r>
            <a:r>
              <a:rPr lang="en-US" i="1" dirty="0">
                <a:solidFill>
                  <a:schemeClr val="bg1"/>
                </a:solidFill>
              </a:rPr>
              <a:t>within</a:t>
            </a:r>
            <a:r>
              <a:rPr lang="en-US" dirty="0">
                <a:solidFill>
                  <a:schemeClr val="bg1"/>
                </a:solidFill>
              </a:rPr>
              <a:t> Main </a:t>
            </a:r>
            <a:r>
              <a:rPr lang="en-US" dirty="0" smtClean="0">
                <a:solidFill>
                  <a:schemeClr val="bg1"/>
                </a:solidFill>
              </a:rPr>
              <a:t>Plots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981931"/>
              </p:ext>
            </p:extLst>
          </p:nvPr>
        </p:nvGraphicFramePr>
        <p:xfrm>
          <a:off x="789116" y="3890870"/>
          <a:ext cx="780454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220"/>
                <a:gridCol w="879220"/>
                <a:gridCol w="879220"/>
                <a:gridCol w="879220"/>
                <a:gridCol w="770788"/>
                <a:gridCol w="879220"/>
                <a:gridCol w="879220"/>
                <a:gridCol w="879220"/>
                <a:gridCol w="879220"/>
              </a:tblGrid>
              <a:tr h="74168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9478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366887" y="1626790"/>
            <a:ext cx="8286043" cy="828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2575" indent="-282575" algn="l" defTabSz="914400" rtl="0" eaLnBrk="1" latinLnBrk="0" hangingPunct="1">
              <a:spcBef>
                <a:spcPts val="2000"/>
              </a:spcBef>
              <a:buFont typeface="Wingdings 2" pitchFamily="18" charset="2"/>
              <a:buChar char="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7850" indent="-2952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042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43000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2557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1325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0002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90763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717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2000"/>
              </a:spcBef>
              <a:buFont typeface="Wingdings 2" pitchFamily="18" charset="2"/>
              <a:buNone/>
            </a:pPr>
            <a:r>
              <a:rPr lang="en-US" sz="1800" smtClean="0"/>
              <a:t>II. Factorial experiment in RCBD = ONE stage randomization </a:t>
            </a:r>
            <a:r>
              <a:rPr lang="en-US" sz="1800" i="1" smtClean="0"/>
              <a:t>per block.</a:t>
            </a:r>
            <a:endParaRPr lang="en-US" sz="1800" smtClean="0">
              <a:solidFill>
                <a:srgbClr val="FFFFFF"/>
              </a:solidFill>
            </a:endParaRPr>
          </a:p>
          <a:p>
            <a:pPr marL="0" indent="0">
              <a:buFont typeface="Wingdings 2" pitchFamily="18" charset="2"/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25464"/>
              </p:ext>
            </p:extLst>
          </p:nvPr>
        </p:nvGraphicFramePr>
        <p:xfrm>
          <a:off x="614051" y="2034981"/>
          <a:ext cx="807155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91"/>
                <a:gridCol w="859013"/>
                <a:gridCol w="844454"/>
                <a:gridCol w="219202"/>
                <a:gridCol w="847949"/>
                <a:gridCol w="844454"/>
                <a:gridCol w="873574"/>
                <a:gridCol w="219202"/>
                <a:gridCol w="862506"/>
                <a:gridCol w="844454"/>
                <a:gridCol w="8268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A2-B2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/>
                        <a:t>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A3-B1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/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A2-B2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84666" y="302107"/>
            <a:ext cx="8932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lvl="1"/>
            <a:r>
              <a:rPr lang="en-US" dirty="0" smtClean="0">
                <a:solidFill>
                  <a:schemeClr val="bg1"/>
                </a:solidFill>
              </a:rPr>
              <a:t>I. Factorial experiment in CRD </a:t>
            </a:r>
            <a:r>
              <a:rPr lang="en-US" dirty="0">
                <a:solidFill>
                  <a:schemeClr val="bg1"/>
                </a:solidFill>
              </a:rPr>
              <a:t>= </a:t>
            </a:r>
            <a:r>
              <a:rPr lang="en-US" dirty="0" smtClean="0">
                <a:solidFill>
                  <a:schemeClr val="bg1"/>
                </a:solidFill>
              </a:rPr>
              <a:t>ONE stage randomization. 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057806"/>
              </p:ext>
            </p:extLst>
          </p:nvPr>
        </p:nvGraphicFramePr>
        <p:xfrm>
          <a:off x="754062" y="733323"/>
          <a:ext cx="780454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220"/>
                <a:gridCol w="879220"/>
                <a:gridCol w="879220"/>
                <a:gridCol w="879220"/>
                <a:gridCol w="770788"/>
                <a:gridCol w="879220"/>
                <a:gridCol w="879220"/>
                <a:gridCol w="879220"/>
                <a:gridCol w="8792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b="0" dirty="0" smtClean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9219" y="2907023"/>
            <a:ext cx="8636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III. Factorial experiment in </a:t>
            </a:r>
            <a:r>
              <a:rPr lang="en-US" dirty="0" smtClean="0">
                <a:solidFill>
                  <a:srgbClr val="FFFF00"/>
                </a:solidFill>
              </a:rPr>
              <a:t>split-plot CRD</a:t>
            </a:r>
            <a:r>
              <a:rPr lang="en-US" dirty="0" smtClean="0">
                <a:solidFill>
                  <a:schemeClr val="bg1"/>
                </a:solidFill>
              </a:rPr>
              <a:t> = TWO stage randomization.</a:t>
            </a: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Factor </a:t>
            </a:r>
            <a:r>
              <a:rPr lang="en-US" dirty="0">
                <a:solidFill>
                  <a:schemeClr val="bg1"/>
                </a:solidFill>
              </a:rPr>
              <a:t>A randomly assigned to </a:t>
            </a:r>
            <a:r>
              <a:rPr lang="en-US" dirty="0" smtClean="0">
                <a:solidFill>
                  <a:schemeClr val="bg1"/>
                </a:solidFill>
              </a:rPr>
              <a:t>Main-Plots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Factor </a:t>
            </a:r>
            <a:r>
              <a:rPr lang="en-US" dirty="0">
                <a:solidFill>
                  <a:schemeClr val="bg1"/>
                </a:solidFill>
              </a:rPr>
              <a:t>B randomly assigned to Sub-Plots </a:t>
            </a:r>
            <a:r>
              <a:rPr lang="en-US" i="1" dirty="0">
                <a:solidFill>
                  <a:schemeClr val="bg1"/>
                </a:solidFill>
              </a:rPr>
              <a:t>within</a:t>
            </a:r>
            <a:r>
              <a:rPr lang="en-US" dirty="0">
                <a:solidFill>
                  <a:schemeClr val="bg1"/>
                </a:solidFill>
              </a:rPr>
              <a:t> Main </a:t>
            </a:r>
            <a:r>
              <a:rPr lang="en-US" dirty="0" smtClean="0">
                <a:solidFill>
                  <a:schemeClr val="bg1"/>
                </a:solidFill>
              </a:rPr>
              <a:t>Plots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269978"/>
              </p:ext>
            </p:extLst>
          </p:nvPr>
        </p:nvGraphicFramePr>
        <p:xfrm>
          <a:off x="789116" y="3890870"/>
          <a:ext cx="780454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220"/>
                <a:gridCol w="879220"/>
                <a:gridCol w="879220"/>
                <a:gridCol w="879220"/>
                <a:gridCol w="770788"/>
                <a:gridCol w="879220"/>
                <a:gridCol w="879220"/>
                <a:gridCol w="879220"/>
                <a:gridCol w="8792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6150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366887" y="1626790"/>
            <a:ext cx="8286043" cy="828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2575" indent="-282575" algn="l" defTabSz="914400" rtl="0" eaLnBrk="1" latinLnBrk="0" hangingPunct="1">
              <a:spcBef>
                <a:spcPts val="2000"/>
              </a:spcBef>
              <a:buFont typeface="Wingdings 2" pitchFamily="18" charset="2"/>
              <a:buChar char="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7850" indent="-2952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042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43000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2557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1325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0002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90763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717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2000"/>
              </a:spcBef>
              <a:buFont typeface="Wingdings 2" pitchFamily="18" charset="2"/>
              <a:buNone/>
            </a:pPr>
            <a:r>
              <a:rPr lang="en-US" sz="1800" smtClean="0"/>
              <a:t>II. Factorial experiment in RCBD = ONE stage randomization </a:t>
            </a:r>
            <a:r>
              <a:rPr lang="en-US" sz="1800" i="1" smtClean="0"/>
              <a:t>per block.</a:t>
            </a:r>
            <a:endParaRPr lang="en-US" sz="1800" smtClean="0">
              <a:solidFill>
                <a:srgbClr val="FFFFFF"/>
              </a:solidFill>
            </a:endParaRPr>
          </a:p>
          <a:p>
            <a:pPr marL="0" indent="0">
              <a:buFont typeface="Wingdings 2" pitchFamily="18" charset="2"/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06623"/>
              </p:ext>
            </p:extLst>
          </p:nvPr>
        </p:nvGraphicFramePr>
        <p:xfrm>
          <a:off x="614051" y="2034981"/>
          <a:ext cx="807155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91"/>
                <a:gridCol w="859013"/>
                <a:gridCol w="844454"/>
                <a:gridCol w="219202"/>
                <a:gridCol w="847949"/>
                <a:gridCol w="844454"/>
                <a:gridCol w="873574"/>
                <a:gridCol w="219202"/>
                <a:gridCol w="862506"/>
                <a:gridCol w="844454"/>
                <a:gridCol w="8268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A2-B2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/>
                        <a:t>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A3-B1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/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A2-B2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84666" y="302107"/>
            <a:ext cx="8932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lvl="1"/>
            <a:r>
              <a:rPr lang="en-US" dirty="0" smtClean="0">
                <a:solidFill>
                  <a:schemeClr val="bg1"/>
                </a:solidFill>
              </a:rPr>
              <a:t>I. Factorial experiment in CRD </a:t>
            </a:r>
            <a:r>
              <a:rPr lang="en-US" dirty="0">
                <a:solidFill>
                  <a:schemeClr val="bg1"/>
                </a:solidFill>
              </a:rPr>
              <a:t>= </a:t>
            </a:r>
            <a:r>
              <a:rPr lang="en-US" dirty="0" smtClean="0">
                <a:solidFill>
                  <a:schemeClr val="bg1"/>
                </a:solidFill>
              </a:rPr>
              <a:t>ONE stage randomization. 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926707"/>
              </p:ext>
            </p:extLst>
          </p:nvPr>
        </p:nvGraphicFramePr>
        <p:xfrm>
          <a:off x="754062" y="733323"/>
          <a:ext cx="780454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220"/>
                <a:gridCol w="879220"/>
                <a:gridCol w="879220"/>
                <a:gridCol w="879220"/>
                <a:gridCol w="770788"/>
                <a:gridCol w="879220"/>
                <a:gridCol w="879220"/>
                <a:gridCol w="879220"/>
                <a:gridCol w="8792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b="0" dirty="0" smtClean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9219" y="2907023"/>
            <a:ext cx="8636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III. Factorial experiment in </a:t>
            </a:r>
            <a:r>
              <a:rPr lang="en-US" dirty="0" smtClean="0">
                <a:solidFill>
                  <a:srgbClr val="FFFF00"/>
                </a:solidFill>
              </a:rPr>
              <a:t>split-plot CRD</a:t>
            </a:r>
            <a:r>
              <a:rPr lang="en-US" dirty="0" smtClean="0">
                <a:solidFill>
                  <a:schemeClr val="bg1"/>
                </a:solidFill>
              </a:rPr>
              <a:t> = TWO stage randomization.</a:t>
            </a: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Factor </a:t>
            </a:r>
            <a:r>
              <a:rPr lang="en-US" dirty="0">
                <a:solidFill>
                  <a:schemeClr val="bg1"/>
                </a:solidFill>
              </a:rPr>
              <a:t>A randomly assigned to </a:t>
            </a:r>
            <a:r>
              <a:rPr lang="en-US" dirty="0" smtClean="0">
                <a:solidFill>
                  <a:schemeClr val="bg1"/>
                </a:solidFill>
              </a:rPr>
              <a:t>Main-Plots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Factor </a:t>
            </a:r>
            <a:r>
              <a:rPr lang="en-US" dirty="0">
                <a:solidFill>
                  <a:schemeClr val="bg1"/>
                </a:solidFill>
              </a:rPr>
              <a:t>B randomly assigned to Sub-Plots </a:t>
            </a:r>
            <a:r>
              <a:rPr lang="en-US" i="1" dirty="0">
                <a:solidFill>
                  <a:schemeClr val="bg1"/>
                </a:solidFill>
              </a:rPr>
              <a:t>within</a:t>
            </a:r>
            <a:r>
              <a:rPr lang="en-US" dirty="0">
                <a:solidFill>
                  <a:schemeClr val="bg1"/>
                </a:solidFill>
              </a:rPr>
              <a:t> Main </a:t>
            </a:r>
            <a:r>
              <a:rPr lang="en-US" dirty="0" smtClean="0">
                <a:solidFill>
                  <a:schemeClr val="bg1"/>
                </a:solidFill>
              </a:rPr>
              <a:t>Plots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22074"/>
              </p:ext>
            </p:extLst>
          </p:nvPr>
        </p:nvGraphicFramePr>
        <p:xfrm>
          <a:off x="789116" y="3890870"/>
          <a:ext cx="780454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220"/>
                <a:gridCol w="879220"/>
                <a:gridCol w="879220"/>
                <a:gridCol w="879220"/>
                <a:gridCol w="770788"/>
                <a:gridCol w="879220"/>
                <a:gridCol w="879220"/>
                <a:gridCol w="879220"/>
                <a:gridCol w="8792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30609" y="4816580"/>
            <a:ext cx="8636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IV. Factorial experiment in </a:t>
            </a:r>
            <a:r>
              <a:rPr lang="en-US" dirty="0" smtClean="0">
                <a:solidFill>
                  <a:srgbClr val="FFFF00"/>
                </a:solidFill>
              </a:rPr>
              <a:t>split-plot RCBD</a:t>
            </a:r>
            <a:r>
              <a:rPr lang="en-US" dirty="0" smtClean="0">
                <a:solidFill>
                  <a:schemeClr val="bg1"/>
                </a:solidFill>
              </a:rPr>
              <a:t> = TWO stage randomization </a:t>
            </a:r>
            <a:r>
              <a:rPr lang="en-US" i="1" dirty="0" smtClean="0">
                <a:solidFill>
                  <a:schemeClr val="bg1"/>
                </a:solidFill>
              </a:rPr>
              <a:t>per block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Factor </a:t>
            </a:r>
            <a:r>
              <a:rPr lang="en-US" dirty="0">
                <a:solidFill>
                  <a:schemeClr val="bg1"/>
                </a:solidFill>
              </a:rPr>
              <a:t>A randomly assigned to </a:t>
            </a:r>
            <a:r>
              <a:rPr lang="en-US" dirty="0" smtClean="0">
                <a:solidFill>
                  <a:schemeClr val="bg1"/>
                </a:solidFill>
              </a:rPr>
              <a:t>Main-Plots </a:t>
            </a:r>
            <a:r>
              <a:rPr lang="en-US" i="1" dirty="0" smtClean="0">
                <a:solidFill>
                  <a:schemeClr val="bg1"/>
                </a:solidFill>
              </a:rPr>
              <a:t>within </a:t>
            </a:r>
            <a:r>
              <a:rPr lang="en-US" dirty="0" smtClean="0">
                <a:solidFill>
                  <a:schemeClr val="bg1"/>
                </a:solidFill>
              </a:rPr>
              <a:t>blocks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370334"/>
              </p:ext>
            </p:extLst>
          </p:nvPr>
        </p:nvGraphicFramePr>
        <p:xfrm>
          <a:off x="614051" y="5772238"/>
          <a:ext cx="807155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92"/>
                <a:gridCol w="859014"/>
                <a:gridCol w="844453"/>
                <a:gridCol w="219202"/>
                <a:gridCol w="847949"/>
                <a:gridCol w="844453"/>
                <a:gridCol w="873573"/>
                <a:gridCol w="219202"/>
                <a:gridCol w="862507"/>
                <a:gridCol w="844453"/>
                <a:gridCol w="826860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A1-B2</a:t>
                      </a:r>
                      <a:endParaRPr lang="en-US" b="0" dirty="0">
                        <a:solidFill>
                          <a:srgbClr val="FFFFFF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A1-B1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rgbClr val="FFFFFF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A3-B1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rgbClr val="FFFFFF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A2-B2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A2-B2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A2-B1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A1-B1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A1-B2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A3-B2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A3-B1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FFFFFF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A2-B1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rgbClr val="FFFFFF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A3-B2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A1-B1</a:t>
                      </a:r>
                      <a:endParaRPr lang="en-US" b="0" dirty="0">
                        <a:solidFill>
                          <a:srgbClr val="FFFFFF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A1-B2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695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366887" y="1626790"/>
            <a:ext cx="8286043" cy="828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2575" indent="-282575" algn="l" defTabSz="914400" rtl="0" eaLnBrk="1" latinLnBrk="0" hangingPunct="1">
              <a:spcBef>
                <a:spcPts val="2000"/>
              </a:spcBef>
              <a:buFont typeface="Wingdings 2" pitchFamily="18" charset="2"/>
              <a:buChar char="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7850" indent="-2952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042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43000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2557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1325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0002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90763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717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2000"/>
              </a:spcBef>
              <a:buFont typeface="Wingdings 2" pitchFamily="18" charset="2"/>
              <a:buNone/>
            </a:pPr>
            <a:r>
              <a:rPr lang="en-US" sz="1800" smtClean="0"/>
              <a:t>II. Factorial experiment in RCBD = ONE stage randomization </a:t>
            </a:r>
            <a:r>
              <a:rPr lang="en-US" sz="1800" i="1" smtClean="0"/>
              <a:t>per block.</a:t>
            </a:r>
            <a:endParaRPr lang="en-US" sz="1800" smtClean="0">
              <a:solidFill>
                <a:srgbClr val="FFFFFF"/>
              </a:solidFill>
            </a:endParaRPr>
          </a:p>
          <a:p>
            <a:pPr marL="0" indent="0">
              <a:buFont typeface="Wingdings 2" pitchFamily="18" charset="2"/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547860"/>
              </p:ext>
            </p:extLst>
          </p:nvPr>
        </p:nvGraphicFramePr>
        <p:xfrm>
          <a:off x="614051" y="2034981"/>
          <a:ext cx="807155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91"/>
                <a:gridCol w="859013"/>
                <a:gridCol w="844454"/>
                <a:gridCol w="219202"/>
                <a:gridCol w="847949"/>
                <a:gridCol w="844454"/>
                <a:gridCol w="873574"/>
                <a:gridCol w="219202"/>
                <a:gridCol w="862506"/>
                <a:gridCol w="844454"/>
                <a:gridCol w="8268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A2-B2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/>
                        <a:t>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A3-B1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/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A2-B2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84666" y="302107"/>
            <a:ext cx="8932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lvl="1"/>
            <a:r>
              <a:rPr lang="en-US" dirty="0" smtClean="0">
                <a:solidFill>
                  <a:schemeClr val="bg1"/>
                </a:solidFill>
              </a:rPr>
              <a:t>I. Factorial experiment in CRD </a:t>
            </a:r>
            <a:r>
              <a:rPr lang="en-US" dirty="0">
                <a:solidFill>
                  <a:schemeClr val="bg1"/>
                </a:solidFill>
              </a:rPr>
              <a:t>= </a:t>
            </a:r>
            <a:r>
              <a:rPr lang="en-US" dirty="0" smtClean="0">
                <a:solidFill>
                  <a:schemeClr val="bg1"/>
                </a:solidFill>
              </a:rPr>
              <a:t>ONE stage randomization. 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901800"/>
              </p:ext>
            </p:extLst>
          </p:nvPr>
        </p:nvGraphicFramePr>
        <p:xfrm>
          <a:off x="754062" y="733323"/>
          <a:ext cx="780454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220"/>
                <a:gridCol w="879220"/>
                <a:gridCol w="879220"/>
                <a:gridCol w="879220"/>
                <a:gridCol w="770788"/>
                <a:gridCol w="879220"/>
                <a:gridCol w="879220"/>
                <a:gridCol w="879220"/>
                <a:gridCol w="8792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b="0" dirty="0" smtClean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9219" y="2907023"/>
            <a:ext cx="8636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III. Factorial experiment in </a:t>
            </a:r>
            <a:r>
              <a:rPr lang="en-US" dirty="0" smtClean="0">
                <a:solidFill>
                  <a:srgbClr val="FFFF00"/>
                </a:solidFill>
              </a:rPr>
              <a:t>split-plot CRD</a:t>
            </a:r>
            <a:r>
              <a:rPr lang="en-US" dirty="0" smtClean="0">
                <a:solidFill>
                  <a:schemeClr val="bg1"/>
                </a:solidFill>
              </a:rPr>
              <a:t> = TWO stage randomization.</a:t>
            </a: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Factor </a:t>
            </a:r>
            <a:r>
              <a:rPr lang="en-US" dirty="0">
                <a:solidFill>
                  <a:schemeClr val="bg1"/>
                </a:solidFill>
              </a:rPr>
              <a:t>A randomly assigned to </a:t>
            </a:r>
            <a:r>
              <a:rPr lang="en-US" dirty="0" smtClean="0">
                <a:solidFill>
                  <a:schemeClr val="bg1"/>
                </a:solidFill>
              </a:rPr>
              <a:t>Main-Plots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Factor </a:t>
            </a:r>
            <a:r>
              <a:rPr lang="en-US" dirty="0">
                <a:solidFill>
                  <a:schemeClr val="bg1"/>
                </a:solidFill>
              </a:rPr>
              <a:t>B randomly assigned to Sub-Plots </a:t>
            </a:r>
            <a:r>
              <a:rPr lang="en-US" i="1" dirty="0">
                <a:solidFill>
                  <a:schemeClr val="bg1"/>
                </a:solidFill>
              </a:rPr>
              <a:t>within</a:t>
            </a:r>
            <a:r>
              <a:rPr lang="en-US" dirty="0">
                <a:solidFill>
                  <a:schemeClr val="bg1"/>
                </a:solidFill>
              </a:rPr>
              <a:t> Main </a:t>
            </a:r>
            <a:r>
              <a:rPr lang="en-US" dirty="0" smtClean="0">
                <a:solidFill>
                  <a:schemeClr val="bg1"/>
                </a:solidFill>
              </a:rPr>
              <a:t>Plots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361446"/>
              </p:ext>
            </p:extLst>
          </p:nvPr>
        </p:nvGraphicFramePr>
        <p:xfrm>
          <a:off x="789116" y="3890870"/>
          <a:ext cx="780454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220"/>
                <a:gridCol w="879220"/>
                <a:gridCol w="879220"/>
                <a:gridCol w="879220"/>
                <a:gridCol w="770788"/>
                <a:gridCol w="879220"/>
                <a:gridCol w="879220"/>
                <a:gridCol w="879220"/>
                <a:gridCol w="8792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30609" y="4816580"/>
            <a:ext cx="8636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IV. Factorial experiment in </a:t>
            </a:r>
            <a:r>
              <a:rPr lang="en-US" dirty="0" smtClean="0">
                <a:solidFill>
                  <a:srgbClr val="FFFF00"/>
                </a:solidFill>
              </a:rPr>
              <a:t>split-plot RCBD</a:t>
            </a:r>
            <a:r>
              <a:rPr lang="en-US" dirty="0" smtClean="0">
                <a:solidFill>
                  <a:schemeClr val="bg1"/>
                </a:solidFill>
              </a:rPr>
              <a:t> = TWO stage randomization </a:t>
            </a:r>
            <a:r>
              <a:rPr lang="en-US" i="1" dirty="0" smtClean="0">
                <a:solidFill>
                  <a:schemeClr val="bg1"/>
                </a:solidFill>
              </a:rPr>
              <a:t>per block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Factor </a:t>
            </a:r>
            <a:r>
              <a:rPr lang="en-US" dirty="0">
                <a:solidFill>
                  <a:schemeClr val="bg1"/>
                </a:solidFill>
              </a:rPr>
              <a:t>A randomly assigned to </a:t>
            </a:r>
            <a:r>
              <a:rPr lang="en-US" dirty="0" smtClean="0">
                <a:solidFill>
                  <a:schemeClr val="bg1"/>
                </a:solidFill>
              </a:rPr>
              <a:t>Main-Plots </a:t>
            </a:r>
            <a:r>
              <a:rPr lang="en-US" i="1" dirty="0" smtClean="0">
                <a:solidFill>
                  <a:schemeClr val="bg1"/>
                </a:solidFill>
              </a:rPr>
              <a:t>within </a:t>
            </a:r>
            <a:r>
              <a:rPr lang="en-US" dirty="0" smtClean="0">
                <a:solidFill>
                  <a:schemeClr val="bg1"/>
                </a:solidFill>
              </a:rPr>
              <a:t>blocks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271805"/>
              </p:ext>
            </p:extLst>
          </p:nvPr>
        </p:nvGraphicFramePr>
        <p:xfrm>
          <a:off x="614051" y="5772238"/>
          <a:ext cx="807155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92"/>
                <a:gridCol w="859014"/>
                <a:gridCol w="844453"/>
                <a:gridCol w="219202"/>
                <a:gridCol w="847949"/>
                <a:gridCol w="844453"/>
                <a:gridCol w="873573"/>
                <a:gridCol w="219202"/>
                <a:gridCol w="862507"/>
                <a:gridCol w="844453"/>
                <a:gridCol w="826860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A2</a:t>
                      </a: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A1</a:t>
                      </a: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A3</a:t>
                      </a: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A2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A3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A1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928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366887" y="1626790"/>
            <a:ext cx="8286043" cy="828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2575" indent="-282575" algn="l" defTabSz="914400" rtl="0" eaLnBrk="1" latinLnBrk="0" hangingPunct="1">
              <a:spcBef>
                <a:spcPts val="2000"/>
              </a:spcBef>
              <a:buFont typeface="Wingdings 2" pitchFamily="18" charset="2"/>
              <a:buChar char="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7850" indent="-2952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042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43000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2557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1325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0002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90763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717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2000"/>
              </a:spcBef>
              <a:buFont typeface="Wingdings 2" pitchFamily="18" charset="2"/>
              <a:buNone/>
            </a:pPr>
            <a:r>
              <a:rPr lang="en-US" sz="1800" smtClean="0"/>
              <a:t>II. Factorial experiment in RCBD = ONE stage randomization </a:t>
            </a:r>
            <a:r>
              <a:rPr lang="en-US" sz="1800" i="1" smtClean="0"/>
              <a:t>per block.</a:t>
            </a:r>
            <a:endParaRPr lang="en-US" sz="1800" smtClean="0">
              <a:solidFill>
                <a:srgbClr val="FFFFFF"/>
              </a:solidFill>
            </a:endParaRPr>
          </a:p>
          <a:p>
            <a:pPr marL="0" indent="0">
              <a:buFont typeface="Wingdings 2" pitchFamily="18" charset="2"/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59458"/>
              </p:ext>
            </p:extLst>
          </p:nvPr>
        </p:nvGraphicFramePr>
        <p:xfrm>
          <a:off x="614051" y="2034981"/>
          <a:ext cx="807155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91"/>
                <a:gridCol w="859013"/>
                <a:gridCol w="844454"/>
                <a:gridCol w="219202"/>
                <a:gridCol w="847949"/>
                <a:gridCol w="844454"/>
                <a:gridCol w="873574"/>
                <a:gridCol w="219202"/>
                <a:gridCol w="862506"/>
                <a:gridCol w="844454"/>
                <a:gridCol w="8268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A2-B2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/>
                        <a:t>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A3-B1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/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A2-B2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84666" y="302107"/>
            <a:ext cx="8932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lvl="1"/>
            <a:r>
              <a:rPr lang="en-US" dirty="0" smtClean="0">
                <a:solidFill>
                  <a:schemeClr val="bg1"/>
                </a:solidFill>
              </a:rPr>
              <a:t>I. Factorial experiment in CRD </a:t>
            </a:r>
            <a:r>
              <a:rPr lang="en-US" dirty="0">
                <a:solidFill>
                  <a:schemeClr val="bg1"/>
                </a:solidFill>
              </a:rPr>
              <a:t>= </a:t>
            </a:r>
            <a:r>
              <a:rPr lang="en-US" dirty="0" smtClean="0">
                <a:solidFill>
                  <a:schemeClr val="bg1"/>
                </a:solidFill>
              </a:rPr>
              <a:t>ONE stage randomization. 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288659"/>
              </p:ext>
            </p:extLst>
          </p:nvPr>
        </p:nvGraphicFramePr>
        <p:xfrm>
          <a:off x="754062" y="733323"/>
          <a:ext cx="780454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220"/>
                <a:gridCol w="879220"/>
                <a:gridCol w="879220"/>
                <a:gridCol w="879220"/>
                <a:gridCol w="770788"/>
                <a:gridCol w="879220"/>
                <a:gridCol w="879220"/>
                <a:gridCol w="879220"/>
                <a:gridCol w="8792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b="0" dirty="0" smtClean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9219" y="2907023"/>
            <a:ext cx="8636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III. Factorial experiment in </a:t>
            </a:r>
            <a:r>
              <a:rPr lang="en-US" dirty="0" smtClean="0">
                <a:solidFill>
                  <a:srgbClr val="FFFF00"/>
                </a:solidFill>
              </a:rPr>
              <a:t>split-plot CRD</a:t>
            </a:r>
            <a:r>
              <a:rPr lang="en-US" dirty="0" smtClean="0">
                <a:solidFill>
                  <a:schemeClr val="bg1"/>
                </a:solidFill>
              </a:rPr>
              <a:t> = TWO stage randomization.</a:t>
            </a: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Factor </a:t>
            </a:r>
            <a:r>
              <a:rPr lang="en-US" dirty="0">
                <a:solidFill>
                  <a:schemeClr val="bg1"/>
                </a:solidFill>
              </a:rPr>
              <a:t>A randomly assigned to </a:t>
            </a:r>
            <a:r>
              <a:rPr lang="en-US" dirty="0" smtClean="0">
                <a:solidFill>
                  <a:schemeClr val="bg1"/>
                </a:solidFill>
              </a:rPr>
              <a:t>Main-Plots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Factor </a:t>
            </a:r>
            <a:r>
              <a:rPr lang="en-US" dirty="0">
                <a:solidFill>
                  <a:schemeClr val="bg1"/>
                </a:solidFill>
              </a:rPr>
              <a:t>B randomly assigned to Sub-Plots </a:t>
            </a:r>
            <a:r>
              <a:rPr lang="en-US" i="1" dirty="0">
                <a:solidFill>
                  <a:schemeClr val="bg1"/>
                </a:solidFill>
              </a:rPr>
              <a:t>within</a:t>
            </a:r>
            <a:r>
              <a:rPr lang="en-US" dirty="0">
                <a:solidFill>
                  <a:schemeClr val="bg1"/>
                </a:solidFill>
              </a:rPr>
              <a:t> Main </a:t>
            </a:r>
            <a:r>
              <a:rPr lang="en-US" dirty="0" smtClean="0">
                <a:solidFill>
                  <a:schemeClr val="bg1"/>
                </a:solidFill>
              </a:rPr>
              <a:t>Plots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779634"/>
              </p:ext>
            </p:extLst>
          </p:nvPr>
        </p:nvGraphicFramePr>
        <p:xfrm>
          <a:off x="789116" y="3890870"/>
          <a:ext cx="780454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220"/>
                <a:gridCol w="879220"/>
                <a:gridCol w="879220"/>
                <a:gridCol w="879220"/>
                <a:gridCol w="770788"/>
                <a:gridCol w="879220"/>
                <a:gridCol w="879220"/>
                <a:gridCol w="879220"/>
                <a:gridCol w="8792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30609" y="4816580"/>
            <a:ext cx="8636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IV. Factorial experiment in </a:t>
            </a:r>
            <a:r>
              <a:rPr lang="en-US" dirty="0" smtClean="0">
                <a:solidFill>
                  <a:srgbClr val="FFFF00"/>
                </a:solidFill>
              </a:rPr>
              <a:t>split-plot RCBD</a:t>
            </a:r>
            <a:r>
              <a:rPr lang="en-US" dirty="0" smtClean="0">
                <a:solidFill>
                  <a:schemeClr val="bg1"/>
                </a:solidFill>
              </a:rPr>
              <a:t> = TWO stage randomization </a:t>
            </a:r>
            <a:r>
              <a:rPr lang="en-US" i="1" dirty="0" smtClean="0">
                <a:solidFill>
                  <a:schemeClr val="bg1"/>
                </a:solidFill>
              </a:rPr>
              <a:t>per block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Factor </a:t>
            </a:r>
            <a:r>
              <a:rPr lang="en-US" dirty="0">
                <a:solidFill>
                  <a:schemeClr val="bg1"/>
                </a:solidFill>
              </a:rPr>
              <a:t>A randomly assigned to </a:t>
            </a:r>
            <a:r>
              <a:rPr lang="en-US" dirty="0" smtClean="0">
                <a:solidFill>
                  <a:schemeClr val="bg1"/>
                </a:solidFill>
              </a:rPr>
              <a:t>Main-Plots </a:t>
            </a:r>
            <a:r>
              <a:rPr lang="en-US" i="1" dirty="0" smtClean="0">
                <a:solidFill>
                  <a:schemeClr val="bg1"/>
                </a:solidFill>
              </a:rPr>
              <a:t>within </a:t>
            </a:r>
            <a:r>
              <a:rPr lang="en-US" dirty="0" smtClean="0">
                <a:solidFill>
                  <a:schemeClr val="bg1"/>
                </a:solidFill>
              </a:rPr>
              <a:t>blocks</a:t>
            </a:r>
            <a:r>
              <a:rPr lang="en-US" i="1" dirty="0" smtClean="0">
                <a:solidFill>
                  <a:schemeClr val="bg1"/>
                </a:solidFill>
              </a:rPr>
              <a:t>.</a:t>
            </a:r>
            <a:endParaRPr lang="en-US" dirty="0" smtClean="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300046"/>
              </p:ext>
            </p:extLst>
          </p:nvPr>
        </p:nvGraphicFramePr>
        <p:xfrm>
          <a:off x="614051" y="5772238"/>
          <a:ext cx="807155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92"/>
                <a:gridCol w="859014"/>
                <a:gridCol w="844453"/>
                <a:gridCol w="219202"/>
                <a:gridCol w="847949"/>
                <a:gridCol w="844453"/>
                <a:gridCol w="873573"/>
                <a:gridCol w="219202"/>
                <a:gridCol w="862507"/>
                <a:gridCol w="844453"/>
                <a:gridCol w="826860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</a:t>
                      </a:r>
                      <a:endParaRPr lang="en-US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endParaRPr lang="en-US" dirty="0" smtClean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</a:t>
                      </a:r>
                      <a:endParaRPr lang="en-US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A2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A3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FFFF"/>
                          </a:solidFill>
                        </a:rPr>
                        <a:t>A1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808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79463" y="420732"/>
            <a:ext cx="7864009" cy="2497667"/>
          </a:xfrm>
          <a:solidFill>
            <a:srgbClr val="000000"/>
          </a:solidFill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rgbClr val="FFFF00"/>
                </a:solidFill>
              </a:rPr>
              <a:t>Let’s use the app to check the ANOVA assumptions on the wheat variety dataset (RCBD) from yesterday (</a:t>
            </a:r>
            <a:r>
              <a:rPr lang="en-US" sz="3600" dirty="0" err="1" smtClean="0">
                <a:solidFill>
                  <a:srgbClr val="FFFF00"/>
                </a:solidFill>
              </a:rPr>
              <a:t>wheat_yield_data.csv</a:t>
            </a:r>
            <a:r>
              <a:rPr lang="en-US" sz="3600" dirty="0" smtClean="0">
                <a:solidFill>
                  <a:srgbClr val="FFFF00"/>
                </a:solidFill>
              </a:rPr>
              <a:t>)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79463" y="3051920"/>
            <a:ext cx="7583487" cy="298581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Wingdings 2" pitchFamily="18" charset="2"/>
              <a:buNone/>
              <a:defRPr sz="20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Font typeface="Wingdings 2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q"/>
            </a:pPr>
            <a:r>
              <a:rPr lang="en-US" sz="3600" dirty="0" smtClean="0"/>
              <a:t> </a:t>
            </a:r>
            <a:r>
              <a:rPr lang="en-US" sz="3600" dirty="0" smtClean="0">
                <a:solidFill>
                  <a:srgbClr val="FFFF00"/>
                </a:solidFill>
              </a:rPr>
              <a:t>Normality</a:t>
            </a:r>
          </a:p>
          <a:p>
            <a:pPr>
              <a:buFont typeface="Wingdings" charset="2"/>
              <a:buChar char="q"/>
            </a:pPr>
            <a:r>
              <a:rPr lang="en-US" sz="3600" dirty="0" smtClean="0"/>
              <a:t> Equal </a:t>
            </a:r>
            <a:r>
              <a:rPr lang="en-US" sz="3600" dirty="0" err="1" smtClean="0"/>
              <a:t>varience</a:t>
            </a:r>
            <a:endParaRPr lang="en-US" sz="3600" dirty="0" smtClean="0"/>
          </a:p>
          <a:p>
            <a:pPr>
              <a:buFont typeface="Wingdings" charset="2"/>
              <a:buChar char="q"/>
            </a:pPr>
            <a:r>
              <a:rPr lang="en-US" sz="3600" dirty="0" smtClean="0"/>
              <a:t> </a:t>
            </a:r>
            <a:r>
              <a:rPr lang="en-US" sz="3600" dirty="0" err="1" smtClean="0"/>
              <a:t>Additivity</a:t>
            </a:r>
            <a:r>
              <a:rPr lang="en-US" sz="3600" dirty="0" smtClean="0"/>
              <a:t> </a:t>
            </a:r>
            <a:r>
              <a:rPr lang="en-US" sz="3600" dirty="0"/>
              <a:t>(only for RCBD with 1 replication per block)</a:t>
            </a:r>
          </a:p>
        </p:txBody>
      </p:sp>
    </p:spTree>
    <p:extLst>
      <p:ext uri="{BB962C8B-B14F-4D97-AF65-F5344CB8AC3E}">
        <p14:creationId xmlns:p14="http://schemas.microsoft.com/office/powerpoint/2010/main" val="2905155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366887" y="1626790"/>
            <a:ext cx="8286043" cy="828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2575" indent="-282575" algn="l" defTabSz="914400" rtl="0" eaLnBrk="1" latinLnBrk="0" hangingPunct="1">
              <a:spcBef>
                <a:spcPts val="2000"/>
              </a:spcBef>
              <a:buFont typeface="Wingdings 2" pitchFamily="18" charset="2"/>
              <a:buChar char="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7850" indent="-2952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042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43000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2557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1325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0002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90763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717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2000"/>
              </a:spcBef>
              <a:buFont typeface="Wingdings 2" pitchFamily="18" charset="2"/>
              <a:buNone/>
            </a:pPr>
            <a:r>
              <a:rPr lang="en-US" sz="1800" smtClean="0"/>
              <a:t>II. Factorial experiment in RCBD = ONE stage randomization </a:t>
            </a:r>
            <a:r>
              <a:rPr lang="en-US" sz="1800" i="1" smtClean="0"/>
              <a:t>per block.</a:t>
            </a:r>
            <a:endParaRPr lang="en-US" sz="1800" smtClean="0">
              <a:solidFill>
                <a:srgbClr val="FFFFFF"/>
              </a:solidFill>
            </a:endParaRPr>
          </a:p>
          <a:p>
            <a:pPr marL="0" indent="0">
              <a:buFont typeface="Wingdings 2" pitchFamily="18" charset="2"/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177189"/>
              </p:ext>
            </p:extLst>
          </p:nvPr>
        </p:nvGraphicFramePr>
        <p:xfrm>
          <a:off x="614051" y="2034981"/>
          <a:ext cx="807155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91"/>
                <a:gridCol w="859013"/>
                <a:gridCol w="844454"/>
                <a:gridCol w="219202"/>
                <a:gridCol w="847949"/>
                <a:gridCol w="844454"/>
                <a:gridCol w="873574"/>
                <a:gridCol w="219202"/>
                <a:gridCol w="862506"/>
                <a:gridCol w="844454"/>
                <a:gridCol w="8268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A2-B2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/>
                        <a:t>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A3-B1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/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A2-B2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84666" y="302107"/>
            <a:ext cx="8932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lvl="1"/>
            <a:r>
              <a:rPr lang="en-US" dirty="0" smtClean="0">
                <a:solidFill>
                  <a:schemeClr val="bg1"/>
                </a:solidFill>
              </a:rPr>
              <a:t>I. Factorial experiment in CRD </a:t>
            </a:r>
            <a:r>
              <a:rPr lang="en-US" dirty="0">
                <a:solidFill>
                  <a:schemeClr val="bg1"/>
                </a:solidFill>
              </a:rPr>
              <a:t>= </a:t>
            </a:r>
            <a:r>
              <a:rPr lang="en-US" dirty="0" smtClean="0">
                <a:solidFill>
                  <a:schemeClr val="bg1"/>
                </a:solidFill>
              </a:rPr>
              <a:t>ONE stage randomization. 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142063"/>
              </p:ext>
            </p:extLst>
          </p:nvPr>
        </p:nvGraphicFramePr>
        <p:xfrm>
          <a:off x="754062" y="733323"/>
          <a:ext cx="780454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220"/>
                <a:gridCol w="879220"/>
                <a:gridCol w="879220"/>
                <a:gridCol w="879220"/>
                <a:gridCol w="770788"/>
                <a:gridCol w="879220"/>
                <a:gridCol w="879220"/>
                <a:gridCol w="879220"/>
                <a:gridCol w="8792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b="0" dirty="0" smtClean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9219" y="2907023"/>
            <a:ext cx="8636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III. Factorial experiment in </a:t>
            </a:r>
            <a:r>
              <a:rPr lang="en-US" dirty="0" smtClean="0">
                <a:solidFill>
                  <a:srgbClr val="FFFF00"/>
                </a:solidFill>
              </a:rPr>
              <a:t>split-plot CRD</a:t>
            </a:r>
            <a:r>
              <a:rPr lang="en-US" dirty="0" smtClean="0">
                <a:solidFill>
                  <a:schemeClr val="bg1"/>
                </a:solidFill>
              </a:rPr>
              <a:t> = TWO stage randomization.</a:t>
            </a: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Factor </a:t>
            </a:r>
            <a:r>
              <a:rPr lang="en-US" dirty="0">
                <a:solidFill>
                  <a:schemeClr val="bg1"/>
                </a:solidFill>
              </a:rPr>
              <a:t>A randomly assigned to </a:t>
            </a:r>
            <a:r>
              <a:rPr lang="en-US" dirty="0" smtClean="0">
                <a:solidFill>
                  <a:schemeClr val="bg1"/>
                </a:solidFill>
              </a:rPr>
              <a:t>Main-Plots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Factor </a:t>
            </a:r>
            <a:r>
              <a:rPr lang="en-US" dirty="0">
                <a:solidFill>
                  <a:schemeClr val="bg1"/>
                </a:solidFill>
              </a:rPr>
              <a:t>B randomly assigned to Sub-Plots </a:t>
            </a:r>
            <a:r>
              <a:rPr lang="en-US" i="1" dirty="0">
                <a:solidFill>
                  <a:schemeClr val="bg1"/>
                </a:solidFill>
              </a:rPr>
              <a:t>within</a:t>
            </a:r>
            <a:r>
              <a:rPr lang="en-US" dirty="0">
                <a:solidFill>
                  <a:schemeClr val="bg1"/>
                </a:solidFill>
              </a:rPr>
              <a:t> Main </a:t>
            </a:r>
            <a:r>
              <a:rPr lang="en-US" dirty="0" smtClean="0">
                <a:solidFill>
                  <a:schemeClr val="bg1"/>
                </a:solidFill>
              </a:rPr>
              <a:t>Plots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520937"/>
              </p:ext>
            </p:extLst>
          </p:nvPr>
        </p:nvGraphicFramePr>
        <p:xfrm>
          <a:off x="789116" y="3890870"/>
          <a:ext cx="780454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220"/>
                <a:gridCol w="879220"/>
                <a:gridCol w="879220"/>
                <a:gridCol w="879220"/>
                <a:gridCol w="770788"/>
                <a:gridCol w="879220"/>
                <a:gridCol w="879220"/>
                <a:gridCol w="879220"/>
                <a:gridCol w="8792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30609" y="4816580"/>
            <a:ext cx="8636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IV. Factorial experiment in </a:t>
            </a:r>
            <a:r>
              <a:rPr lang="en-US" dirty="0" smtClean="0">
                <a:solidFill>
                  <a:srgbClr val="FFFF00"/>
                </a:solidFill>
              </a:rPr>
              <a:t>split-plot RCBD</a:t>
            </a:r>
            <a:r>
              <a:rPr lang="en-US" dirty="0" smtClean="0">
                <a:solidFill>
                  <a:schemeClr val="bg1"/>
                </a:solidFill>
              </a:rPr>
              <a:t> = TWO stage randomization </a:t>
            </a:r>
            <a:r>
              <a:rPr lang="en-US" i="1" dirty="0" smtClean="0">
                <a:solidFill>
                  <a:schemeClr val="bg1"/>
                </a:solidFill>
              </a:rPr>
              <a:t>per block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Factor </a:t>
            </a:r>
            <a:r>
              <a:rPr lang="en-US" dirty="0">
                <a:solidFill>
                  <a:schemeClr val="bg1"/>
                </a:solidFill>
              </a:rPr>
              <a:t>A randomly assigned to </a:t>
            </a:r>
            <a:r>
              <a:rPr lang="en-US" dirty="0" smtClean="0">
                <a:solidFill>
                  <a:schemeClr val="bg1"/>
                </a:solidFill>
              </a:rPr>
              <a:t>Main-Plots </a:t>
            </a:r>
            <a:r>
              <a:rPr lang="en-US" i="1" dirty="0" smtClean="0">
                <a:solidFill>
                  <a:schemeClr val="bg1"/>
                </a:solidFill>
              </a:rPr>
              <a:t>within </a:t>
            </a:r>
            <a:r>
              <a:rPr lang="en-US" dirty="0" smtClean="0">
                <a:solidFill>
                  <a:schemeClr val="bg1"/>
                </a:solidFill>
              </a:rPr>
              <a:t>blocks</a:t>
            </a:r>
            <a:r>
              <a:rPr lang="en-US" i="1" dirty="0" smtClean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Factor B randomly assigned to Sub-Plots </a:t>
            </a:r>
            <a:r>
              <a:rPr lang="en-US" i="1" dirty="0">
                <a:solidFill>
                  <a:schemeClr val="bg1"/>
                </a:solidFill>
              </a:rPr>
              <a:t>within</a:t>
            </a:r>
            <a:r>
              <a:rPr lang="en-US" dirty="0">
                <a:solidFill>
                  <a:schemeClr val="bg1"/>
                </a:solidFill>
              </a:rPr>
              <a:t> Main </a:t>
            </a:r>
            <a:r>
              <a:rPr lang="en-US" dirty="0" smtClean="0">
                <a:solidFill>
                  <a:schemeClr val="bg1"/>
                </a:solidFill>
              </a:rPr>
              <a:t>Plots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198015"/>
              </p:ext>
            </p:extLst>
          </p:nvPr>
        </p:nvGraphicFramePr>
        <p:xfrm>
          <a:off x="614051" y="5772238"/>
          <a:ext cx="807155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92"/>
                <a:gridCol w="859014"/>
                <a:gridCol w="844453"/>
                <a:gridCol w="219202"/>
                <a:gridCol w="847949"/>
                <a:gridCol w="844453"/>
                <a:gridCol w="873573"/>
                <a:gridCol w="219202"/>
                <a:gridCol w="862507"/>
                <a:gridCol w="844453"/>
                <a:gridCol w="826860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</a:t>
                      </a:r>
                      <a:endParaRPr lang="en-US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endParaRPr lang="en-US" dirty="0" smtClean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</a:t>
                      </a:r>
                      <a:endParaRPr lang="en-US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2421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887" y="1626790"/>
            <a:ext cx="8286043" cy="828545"/>
          </a:xfrm>
        </p:spPr>
        <p:txBody>
          <a:bodyPr>
            <a:normAutofit/>
          </a:bodyPr>
          <a:lstStyle/>
          <a:p>
            <a:pPr marL="0" lvl="1" indent="0">
              <a:spcBef>
                <a:spcPts val="2000"/>
              </a:spcBef>
              <a:buNone/>
            </a:pPr>
            <a:r>
              <a:rPr lang="en-US" sz="1800" dirty="0" smtClean="0"/>
              <a:t>II. Factorial experiment in RCBD = ONE stage randomization </a:t>
            </a:r>
            <a:r>
              <a:rPr lang="en-US" sz="1800" i="1" dirty="0" smtClean="0"/>
              <a:t>per block.</a:t>
            </a:r>
            <a:endParaRPr lang="en-US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9219" y="2907023"/>
            <a:ext cx="8636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III. Factorial experiment in </a:t>
            </a:r>
            <a:r>
              <a:rPr lang="en-US" dirty="0" smtClean="0">
                <a:solidFill>
                  <a:srgbClr val="FFFF00"/>
                </a:solidFill>
              </a:rPr>
              <a:t>split-plot CRD</a:t>
            </a:r>
            <a:r>
              <a:rPr lang="en-US" dirty="0" smtClean="0">
                <a:solidFill>
                  <a:schemeClr val="bg1"/>
                </a:solidFill>
              </a:rPr>
              <a:t> = TWO stage randomization.</a:t>
            </a: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Factor </a:t>
            </a:r>
            <a:r>
              <a:rPr lang="en-US" dirty="0">
                <a:solidFill>
                  <a:schemeClr val="bg1"/>
                </a:solidFill>
              </a:rPr>
              <a:t>A randomly assigned to </a:t>
            </a:r>
            <a:r>
              <a:rPr lang="en-US" dirty="0" smtClean="0">
                <a:solidFill>
                  <a:schemeClr val="bg1"/>
                </a:solidFill>
              </a:rPr>
              <a:t>Main-Plots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Factor </a:t>
            </a:r>
            <a:r>
              <a:rPr lang="en-US" dirty="0">
                <a:solidFill>
                  <a:schemeClr val="bg1"/>
                </a:solidFill>
              </a:rPr>
              <a:t>B randomly assigned to Sub-Plots </a:t>
            </a:r>
            <a:r>
              <a:rPr lang="en-US" i="1" dirty="0">
                <a:solidFill>
                  <a:schemeClr val="bg1"/>
                </a:solidFill>
              </a:rPr>
              <a:t>within</a:t>
            </a:r>
            <a:r>
              <a:rPr lang="en-US" dirty="0">
                <a:solidFill>
                  <a:schemeClr val="bg1"/>
                </a:solidFill>
              </a:rPr>
              <a:t> Main </a:t>
            </a:r>
            <a:r>
              <a:rPr lang="en-US" dirty="0" smtClean="0">
                <a:solidFill>
                  <a:schemeClr val="bg1"/>
                </a:solidFill>
              </a:rPr>
              <a:t>Plots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739946"/>
              </p:ext>
            </p:extLst>
          </p:nvPr>
        </p:nvGraphicFramePr>
        <p:xfrm>
          <a:off x="614051" y="2034981"/>
          <a:ext cx="807155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91"/>
                <a:gridCol w="859013"/>
                <a:gridCol w="844454"/>
                <a:gridCol w="219202"/>
                <a:gridCol w="847949"/>
                <a:gridCol w="844454"/>
                <a:gridCol w="873574"/>
                <a:gridCol w="219202"/>
                <a:gridCol w="862506"/>
                <a:gridCol w="844454"/>
                <a:gridCol w="8268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A2-B2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/>
                        <a:t>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A3-B1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/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A2-B2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84666" y="302107"/>
            <a:ext cx="8932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lvl="1"/>
            <a:r>
              <a:rPr lang="en-US" dirty="0" smtClean="0">
                <a:solidFill>
                  <a:schemeClr val="bg1"/>
                </a:solidFill>
              </a:rPr>
              <a:t>I. Factorial experiment in CRD </a:t>
            </a:r>
            <a:r>
              <a:rPr lang="en-US" dirty="0">
                <a:solidFill>
                  <a:schemeClr val="bg1"/>
                </a:solidFill>
              </a:rPr>
              <a:t>= </a:t>
            </a:r>
            <a:r>
              <a:rPr lang="en-US" dirty="0" smtClean="0">
                <a:solidFill>
                  <a:schemeClr val="bg1"/>
                </a:solidFill>
              </a:rPr>
              <a:t>ONE stage randomization. 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750103"/>
              </p:ext>
            </p:extLst>
          </p:nvPr>
        </p:nvGraphicFramePr>
        <p:xfrm>
          <a:off x="754062" y="733323"/>
          <a:ext cx="780454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220"/>
                <a:gridCol w="879220"/>
                <a:gridCol w="879220"/>
                <a:gridCol w="879220"/>
                <a:gridCol w="780836"/>
                <a:gridCol w="869172"/>
                <a:gridCol w="879220"/>
                <a:gridCol w="879220"/>
                <a:gridCol w="8792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b="0" dirty="0" smtClean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832136"/>
              </p:ext>
            </p:extLst>
          </p:nvPr>
        </p:nvGraphicFramePr>
        <p:xfrm>
          <a:off x="789116" y="3890870"/>
          <a:ext cx="780454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220"/>
                <a:gridCol w="879220"/>
                <a:gridCol w="879220"/>
                <a:gridCol w="879220"/>
                <a:gridCol w="770788"/>
                <a:gridCol w="879220"/>
                <a:gridCol w="879220"/>
                <a:gridCol w="879220"/>
                <a:gridCol w="8792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430609" y="4816580"/>
            <a:ext cx="8636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IV. Factorial experiment in </a:t>
            </a:r>
            <a:r>
              <a:rPr lang="en-US" dirty="0" smtClean="0">
                <a:solidFill>
                  <a:srgbClr val="FFFF00"/>
                </a:solidFill>
              </a:rPr>
              <a:t>split-plot RCBD</a:t>
            </a:r>
            <a:r>
              <a:rPr lang="en-US" dirty="0" smtClean="0">
                <a:solidFill>
                  <a:schemeClr val="bg1"/>
                </a:solidFill>
              </a:rPr>
              <a:t> = TWO stage randomization </a:t>
            </a:r>
            <a:r>
              <a:rPr lang="en-US" i="1" dirty="0" smtClean="0">
                <a:solidFill>
                  <a:schemeClr val="bg1"/>
                </a:solidFill>
              </a:rPr>
              <a:t>per block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Factor </a:t>
            </a:r>
            <a:r>
              <a:rPr lang="en-US" dirty="0">
                <a:solidFill>
                  <a:schemeClr val="bg1"/>
                </a:solidFill>
              </a:rPr>
              <a:t>A randomly assigned to </a:t>
            </a:r>
            <a:r>
              <a:rPr lang="en-US" dirty="0" smtClean="0">
                <a:solidFill>
                  <a:schemeClr val="bg1"/>
                </a:solidFill>
              </a:rPr>
              <a:t>Main-Plots </a:t>
            </a:r>
            <a:r>
              <a:rPr lang="en-US" i="1" dirty="0" smtClean="0">
                <a:solidFill>
                  <a:schemeClr val="bg1"/>
                </a:solidFill>
              </a:rPr>
              <a:t>within </a:t>
            </a:r>
            <a:r>
              <a:rPr lang="en-US" dirty="0" smtClean="0">
                <a:solidFill>
                  <a:schemeClr val="bg1"/>
                </a:solidFill>
              </a:rPr>
              <a:t>blocks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Factor </a:t>
            </a:r>
            <a:r>
              <a:rPr lang="en-US" dirty="0">
                <a:solidFill>
                  <a:schemeClr val="bg1"/>
                </a:solidFill>
              </a:rPr>
              <a:t>B randomly assigned to Sub-Plots </a:t>
            </a:r>
            <a:r>
              <a:rPr lang="en-US" i="1" dirty="0">
                <a:solidFill>
                  <a:schemeClr val="bg1"/>
                </a:solidFill>
              </a:rPr>
              <a:t>within</a:t>
            </a:r>
            <a:r>
              <a:rPr lang="en-US" dirty="0">
                <a:solidFill>
                  <a:schemeClr val="bg1"/>
                </a:solidFill>
              </a:rPr>
              <a:t> Main </a:t>
            </a:r>
            <a:r>
              <a:rPr lang="en-US" dirty="0" smtClean="0">
                <a:solidFill>
                  <a:schemeClr val="bg1"/>
                </a:solidFill>
              </a:rPr>
              <a:t>Plots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482861"/>
              </p:ext>
            </p:extLst>
          </p:nvPr>
        </p:nvGraphicFramePr>
        <p:xfrm>
          <a:off x="614051" y="5772238"/>
          <a:ext cx="807155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92"/>
                <a:gridCol w="859014"/>
                <a:gridCol w="844453"/>
                <a:gridCol w="219202"/>
                <a:gridCol w="847949"/>
                <a:gridCol w="844453"/>
                <a:gridCol w="873573"/>
                <a:gridCol w="219202"/>
                <a:gridCol w="862507"/>
                <a:gridCol w="844453"/>
                <a:gridCol w="8268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A2-B2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A3-B1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-B1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/>
                        <a:t>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A3-B1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A2-B2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A2-B1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A3-B1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A2-B1</a:t>
                      </a:r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A3-B2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A1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-B2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539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6 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spcBef>
                <a:spcPts val="2000"/>
              </a:spcBef>
              <a:buFont typeface="Wingdings" charset="2"/>
              <a:buChar char="Ø"/>
            </a:pPr>
            <a:r>
              <a:rPr lang="en-US" dirty="0" smtClean="0"/>
              <a:t>If only </a:t>
            </a:r>
            <a:r>
              <a:rPr lang="en-US" dirty="0"/>
              <a:t>2 irrigation methods could be established </a:t>
            </a:r>
            <a:r>
              <a:rPr lang="en-US" dirty="0" smtClean="0"/>
              <a:t>per field due to practical constraints (e.g. risk of seepage), how could you design an experiment to investigate these research questions if you had 3 fields?</a:t>
            </a:r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dirty="0" smtClean="0"/>
          </a:p>
          <a:p>
            <a:pPr marL="0" lvl="1" indent="0">
              <a:spcBef>
                <a:spcPts val="2000"/>
              </a:spcBef>
              <a:buNone/>
            </a:pPr>
            <a:endParaRPr lang="en-US" dirty="0" smtClean="0"/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dirty="0"/>
          </a:p>
          <a:p>
            <a:pPr marL="282575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79463" y="218071"/>
            <a:ext cx="7583487" cy="1610729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000000"/>
                </a:solidFill>
              </a:rPr>
              <a:t>Research question: In a rice system, does the type of irrigation method (mid-season drain, no drain) and rate of nitrogen fertilizer application (0, 80, 140 kg N ha</a:t>
            </a:r>
            <a:r>
              <a:rPr lang="en-US" sz="2400" baseline="30000" dirty="0" smtClean="0">
                <a:solidFill>
                  <a:srgbClr val="000000"/>
                </a:solidFill>
              </a:rPr>
              <a:t>-1</a:t>
            </a:r>
            <a:r>
              <a:rPr lang="en-US" sz="2400" dirty="0" smtClean="0">
                <a:solidFill>
                  <a:srgbClr val="000000"/>
                </a:solidFill>
              </a:rPr>
              <a:t>) affect methane emissions? 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" name="Parallelogram 4"/>
          <p:cNvSpPr/>
          <p:nvPr/>
        </p:nvSpPr>
        <p:spPr>
          <a:xfrm>
            <a:off x="282227" y="3697111"/>
            <a:ext cx="2737556" cy="2297379"/>
          </a:xfrm>
          <a:prstGeom prst="parallelogram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/>
          <p:cNvSpPr/>
          <p:nvPr/>
        </p:nvSpPr>
        <p:spPr>
          <a:xfrm>
            <a:off x="3158073" y="3697111"/>
            <a:ext cx="2737556" cy="2297379"/>
          </a:xfrm>
          <a:prstGeom prst="parallelogram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/>
          <p:cNvSpPr/>
          <p:nvPr/>
        </p:nvSpPr>
        <p:spPr>
          <a:xfrm>
            <a:off x="6048027" y="3697111"/>
            <a:ext cx="2737556" cy="2297379"/>
          </a:xfrm>
          <a:prstGeom prst="parallelogram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09752" y="3297174"/>
            <a:ext cx="8155692" cy="498887"/>
          </a:xfrm>
          <a:prstGeom prst="rect">
            <a:avLst/>
          </a:prstGeom>
          <a:solidFill>
            <a:srgbClr val="BCE3F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82575" indent="-282575" algn="l" defTabSz="914400" rtl="0" eaLnBrk="1" latinLnBrk="0" hangingPunct="1">
              <a:spcBef>
                <a:spcPts val="2000"/>
              </a:spcBef>
              <a:buFont typeface="Wingdings 2" pitchFamily="18" charset="2"/>
              <a:buChar char="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7850" indent="-2952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042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43000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2557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1325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0002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90763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717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400" spc="-80" dirty="0" smtClean="0">
                <a:solidFill>
                  <a:srgbClr val="000000"/>
                </a:solidFill>
              </a:rPr>
              <a:t>Experimental design?</a:t>
            </a:r>
          </a:p>
          <a:p>
            <a:pPr marL="457200" indent="-45720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endParaRPr lang="en-US" sz="2400" spc="-80" dirty="0" smtClean="0">
              <a:solidFill>
                <a:srgbClr val="000000"/>
              </a:solidFill>
            </a:endParaRPr>
          </a:p>
          <a:p>
            <a:pPr marL="457200" indent="-45720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endParaRPr lang="en-US" sz="2400" spc="-8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9444" y="3391397"/>
            <a:ext cx="482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660066"/>
                </a:solidFill>
              </a:rPr>
              <a:t>Split-plot design with RCBD main-plots</a:t>
            </a:r>
            <a:endParaRPr lang="en-US" sz="2000" b="1" dirty="0">
              <a:solidFill>
                <a:srgbClr val="660066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60463" y="6036829"/>
            <a:ext cx="178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FF00"/>
                </a:solidFill>
              </a:rPr>
              <a:t>Field 1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22194" y="6065054"/>
            <a:ext cx="178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FF00"/>
                </a:solidFill>
              </a:rPr>
              <a:t>Field 2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98037" y="6027449"/>
            <a:ext cx="178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FF00"/>
                </a:solidFill>
              </a:rPr>
              <a:t>Field 3</a:t>
            </a:r>
            <a:endParaRPr lang="en-US" sz="2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492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6 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spcBef>
                <a:spcPts val="2000"/>
              </a:spcBef>
              <a:buFont typeface="Wingdings" charset="2"/>
              <a:buChar char="Ø"/>
            </a:pPr>
            <a:r>
              <a:rPr lang="en-US" dirty="0" smtClean="0"/>
              <a:t>If only </a:t>
            </a:r>
            <a:r>
              <a:rPr lang="en-US" dirty="0"/>
              <a:t>2 irrigation methods could be established </a:t>
            </a:r>
            <a:r>
              <a:rPr lang="en-US" dirty="0" smtClean="0"/>
              <a:t>per field due to practical constraints (e.g. risk of seepage), how could you design an experiment to investigate these research questions if you had 3 fields?</a:t>
            </a:r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dirty="0" smtClean="0"/>
          </a:p>
          <a:p>
            <a:pPr marL="0" lvl="1" indent="0">
              <a:spcBef>
                <a:spcPts val="2000"/>
              </a:spcBef>
              <a:buNone/>
            </a:pPr>
            <a:endParaRPr lang="en-US" dirty="0" smtClean="0"/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dirty="0"/>
          </a:p>
          <a:p>
            <a:pPr marL="282575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79463" y="218071"/>
            <a:ext cx="7583487" cy="1610729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000000"/>
                </a:solidFill>
              </a:rPr>
              <a:t>Research question: In a rice system, does the type of irrigation method (mid-season drain, no drain) and rate of nitrogen fertilizer application (0, 80, 140 kg N ha</a:t>
            </a:r>
            <a:r>
              <a:rPr lang="en-US" sz="2400" baseline="30000" dirty="0" smtClean="0">
                <a:solidFill>
                  <a:srgbClr val="000000"/>
                </a:solidFill>
              </a:rPr>
              <a:t>-1</a:t>
            </a:r>
            <a:r>
              <a:rPr lang="en-US" sz="2400" dirty="0" smtClean="0">
                <a:solidFill>
                  <a:srgbClr val="000000"/>
                </a:solidFill>
              </a:rPr>
              <a:t>) affect methane emissions? 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" name="Parallelogram 4"/>
          <p:cNvSpPr/>
          <p:nvPr/>
        </p:nvSpPr>
        <p:spPr>
          <a:xfrm>
            <a:off x="282227" y="3697111"/>
            <a:ext cx="2737556" cy="2297379"/>
          </a:xfrm>
          <a:prstGeom prst="parallelogram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/>
          <p:cNvSpPr/>
          <p:nvPr/>
        </p:nvSpPr>
        <p:spPr>
          <a:xfrm>
            <a:off x="3158073" y="3697111"/>
            <a:ext cx="2737556" cy="2297379"/>
          </a:xfrm>
          <a:prstGeom prst="parallelogram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/>
          <p:cNvSpPr/>
          <p:nvPr/>
        </p:nvSpPr>
        <p:spPr>
          <a:xfrm>
            <a:off x="6048027" y="3697111"/>
            <a:ext cx="2737556" cy="2297379"/>
          </a:xfrm>
          <a:prstGeom prst="parallelogram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75797" y="3273781"/>
            <a:ext cx="178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FF00"/>
                </a:solidFill>
              </a:rPr>
              <a:t>Field 1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22196" y="3273781"/>
            <a:ext cx="178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FF00"/>
                </a:solidFill>
              </a:rPr>
              <a:t>Field 2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68594" y="3292620"/>
            <a:ext cx="178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FF00"/>
                </a:solidFill>
              </a:rPr>
              <a:t>Field 3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09752" y="3292620"/>
            <a:ext cx="8155692" cy="3076223"/>
          </a:xfrm>
          <a:prstGeom prst="rect">
            <a:avLst/>
          </a:prstGeom>
          <a:solidFill>
            <a:srgbClr val="BCE3F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82575" indent="-282575" algn="l" defTabSz="914400" rtl="0" eaLnBrk="1" latinLnBrk="0" hangingPunct="1">
              <a:spcBef>
                <a:spcPts val="2000"/>
              </a:spcBef>
              <a:buFont typeface="Wingdings 2" pitchFamily="18" charset="2"/>
              <a:buChar char="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7850" indent="-2952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042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43000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2557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1325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0002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90763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717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400" spc="-80" dirty="0" smtClean="0">
                <a:solidFill>
                  <a:srgbClr val="000000"/>
                </a:solidFill>
              </a:rPr>
              <a:t>Experimental design?</a:t>
            </a:r>
          </a:p>
          <a:p>
            <a:pPr marL="457200" lvl="1" indent="-45720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400" spc="-80" dirty="0" smtClean="0">
                <a:solidFill>
                  <a:srgbClr val="000000"/>
                </a:solidFill>
              </a:rPr>
              <a:t>Dependent variable(s)?</a:t>
            </a:r>
          </a:p>
          <a:p>
            <a:pPr marL="457200" lvl="1" indent="-45720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400" spc="-80" dirty="0" smtClean="0">
                <a:solidFill>
                  <a:srgbClr val="000000"/>
                </a:solidFill>
              </a:rPr>
              <a:t>Independent variable(s)?</a:t>
            </a:r>
          </a:p>
          <a:p>
            <a:pPr marL="457200" lvl="1" indent="-45720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400" spc="-80" dirty="0" smtClean="0">
                <a:solidFill>
                  <a:srgbClr val="000000"/>
                </a:solidFill>
              </a:rPr>
              <a:t>Main-plot?</a:t>
            </a:r>
          </a:p>
          <a:p>
            <a:pPr marL="457200" lvl="1" indent="-45720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400" spc="-80" dirty="0" smtClean="0">
                <a:solidFill>
                  <a:srgbClr val="000000"/>
                </a:solidFill>
              </a:rPr>
              <a:t>Sub-plot?</a:t>
            </a:r>
          </a:p>
          <a:p>
            <a:pPr marL="457200" lvl="1" indent="-45720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400" spc="-80" dirty="0" smtClean="0">
                <a:solidFill>
                  <a:srgbClr val="000000"/>
                </a:solidFill>
              </a:rPr>
              <a:t>Blocking variable?</a:t>
            </a:r>
          </a:p>
          <a:p>
            <a:pPr marL="0" lvl="1" indent="0">
              <a:lnSpc>
                <a:spcPct val="120000"/>
              </a:lnSpc>
              <a:spcBef>
                <a:spcPts val="400"/>
              </a:spcBef>
              <a:buFont typeface="Wingdings 2" pitchFamily="18" charset="2"/>
              <a:buNone/>
            </a:pPr>
            <a:endParaRPr lang="en-US" sz="2400" spc="-80" dirty="0" smtClean="0">
              <a:solidFill>
                <a:srgbClr val="000000"/>
              </a:solidFill>
            </a:endParaRPr>
          </a:p>
          <a:p>
            <a:pPr marL="457200" lvl="1" indent="-45720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endParaRPr lang="en-US" sz="2400" spc="-80" dirty="0" smtClean="0">
              <a:solidFill>
                <a:srgbClr val="000000"/>
              </a:solidFill>
            </a:endParaRPr>
          </a:p>
          <a:p>
            <a:pPr marL="282575" lvl="1" indent="0">
              <a:lnSpc>
                <a:spcPct val="120000"/>
              </a:lnSpc>
              <a:spcBef>
                <a:spcPts val="400"/>
              </a:spcBef>
              <a:buFont typeface="Wingdings 2" pitchFamily="18" charset="2"/>
              <a:buNone/>
            </a:pPr>
            <a:endParaRPr lang="en-US" sz="2400" spc="-80" dirty="0" smtClean="0">
              <a:solidFill>
                <a:srgbClr val="00000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400"/>
              </a:spcBef>
              <a:buFont typeface="Wingdings 2" pitchFamily="18" charset="2"/>
              <a:buNone/>
            </a:pPr>
            <a:endParaRPr lang="en-US" sz="2400" spc="-80" dirty="0" smtClean="0">
              <a:solidFill>
                <a:srgbClr val="000000"/>
              </a:solidFill>
            </a:endParaRPr>
          </a:p>
          <a:p>
            <a:pPr marL="457200" indent="-45720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endParaRPr lang="en-US" sz="2400" spc="-80" dirty="0" smtClean="0">
              <a:solidFill>
                <a:srgbClr val="000000"/>
              </a:solidFill>
            </a:endParaRPr>
          </a:p>
          <a:p>
            <a:pPr marL="457200" indent="-45720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endParaRPr lang="en-US" sz="2400" spc="-8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9444" y="3391397"/>
            <a:ext cx="482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660066"/>
                </a:solidFill>
              </a:rPr>
              <a:t>Split-plot design with RCBD main-plots</a:t>
            </a:r>
            <a:endParaRPr lang="en-US" sz="2000" b="1" dirty="0">
              <a:solidFill>
                <a:srgbClr val="66006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90621" y="3868350"/>
            <a:ext cx="482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660066"/>
                </a:solidFill>
              </a:rPr>
              <a:t>Methane emissions</a:t>
            </a:r>
            <a:endParaRPr lang="en-US" sz="2000" b="1" dirty="0">
              <a:solidFill>
                <a:srgbClr val="66006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71243" y="4359414"/>
            <a:ext cx="482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660066"/>
                </a:solidFill>
              </a:rPr>
              <a:t>Irrigation method and N rate</a:t>
            </a:r>
            <a:endParaRPr lang="en-US" sz="2000" b="1" dirty="0">
              <a:solidFill>
                <a:srgbClr val="66006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36799" y="4830079"/>
            <a:ext cx="482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660066"/>
                </a:solidFill>
              </a:rPr>
              <a:t>Irrigation method</a:t>
            </a:r>
            <a:endParaRPr lang="en-US" sz="2000" b="1" dirty="0">
              <a:solidFill>
                <a:srgbClr val="66006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23910" y="5333083"/>
            <a:ext cx="482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660066"/>
                </a:solidFill>
              </a:rPr>
              <a:t>N rate</a:t>
            </a:r>
            <a:endParaRPr lang="en-US" sz="2000" b="1" dirty="0">
              <a:solidFill>
                <a:srgbClr val="66006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83852" y="5823564"/>
            <a:ext cx="482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660066"/>
                </a:solidFill>
              </a:rPr>
              <a:t>Field</a:t>
            </a:r>
            <a:endParaRPr lang="en-US" sz="2000" b="1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919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92340"/>
            <a:ext cx="7583487" cy="1044388"/>
          </a:xfrm>
        </p:spPr>
        <p:txBody>
          <a:bodyPr/>
          <a:lstStyle/>
          <a:p>
            <a:r>
              <a:rPr lang="en-US" dirty="0" smtClean="0"/>
              <a:t>Section 6 Learning Objectives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79463" y="218071"/>
            <a:ext cx="7583487" cy="1610729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000000"/>
                </a:solidFill>
              </a:rPr>
              <a:t>Research question: In a rice system, does the type of irrigation method (mid-season drain, no drain) and rate of nitrogen fertilizer application (0, 80, 140 kg N ha</a:t>
            </a:r>
            <a:r>
              <a:rPr lang="en-US" sz="2400" baseline="30000" dirty="0" smtClean="0">
                <a:solidFill>
                  <a:srgbClr val="000000"/>
                </a:solidFill>
              </a:rPr>
              <a:t>-1</a:t>
            </a:r>
            <a:r>
              <a:rPr lang="en-US" sz="2400" dirty="0" smtClean="0">
                <a:solidFill>
                  <a:srgbClr val="000000"/>
                </a:solidFill>
              </a:rPr>
              <a:t>) affect methane emissions? 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" name="Parallelogram 4"/>
          <p:cNvSpPr/>
          <p:nvPr/>
        </p:nvSpPr>
        <p:spPr>
          <a:xfrm>
            <a:off x="282227" y="3781777"/>
            <a:ext cx="2737556" cy="2297379"/>
          </a:xfrm>
          <a:prstGeom prst="parallelogram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/>
          <p:cNvSpPr/>
          <p:nvPr/>
        </p:nvSpPr>
        <p:spPr>
          <a:xfrm>
            <a:off x="3158073" y="3781777"/>
            <a:ext cx="2737556" cy="2297379"/>
          </a:xfrm>
          <a:prstGeom prst="parallelogram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/>
          <p:cNvSpPr/>
          <p:nvPr/>
        </p:nvSpPr>
        <p:spPr>
          <a:xfrm>
            <a:off x="6048027" y="3781777"/>
            <a:ext cx="2737556" cy="2297379"/>
          </a:xfrm>
          <a:prstGeom prst="parallelogram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937768"/>
              </p:ext>
            </p:extLst>
          </p:nvPr>
        </p:nvGraphicFramePr>
        <p:xfrm>
          <a:off x="352781" y="3908777"/>
          <a:ext cx="2582330" cy="2017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165"/>
                <a:gridCol w="1291165"/>
              </a:tblGrid>
              <a:tr h="201788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761080"/>
              </p:ext>
            </p:extLst>
          </p:nvPr>
        </p:nvGraphicFramePr>
        <p:xfrm>
          <a:off x="6132690" y="3908777"/>
          <a:ext cx="2582330" cy="2017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165"/>
                <a:gridCol w="1291165"/>
              </a:tblGrid>
              <a:tr h="201788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703240"/>
              </p:ext>
            </p:extLst>
          </p:nvPr>
        </p:nvGraphicFramePr>
        <p:xfrm>
          <a:off x="3228628" y="3908777"/>
          <a:ext cx="2582330" cy="2017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165"/>
                <a:gridCol w="1291165"/>
              </a:tblGrid>
              <a:tr h="201788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160463" y="6036829"/>
            <a:ext cx="178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FF00"/>
                </a:solidFill>
              </a:rPr>
              <a:t>Field 1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22194" y="6065054"/>
            <a:ext cx="178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FF00"/>
                </a:solidFill>
              </a:rPr>
              <a:t>Field 2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98037" y="6027449"/>
            <a:ext cx="178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FF00"/>
                </a:solidFill>
              </a:rPr>
              <a:t>Field 3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24001" y="1945506"/>
            <a:ext cx="6166555" cy="4308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bg1"/>
                </a:solidFill>
              </a:rPr>
              <a:t>Step 1: Randomize main-plots </a:t>
            </a:r>
            <a:r>
              <a:rPr lang="en-US" sz="2200" i="1" dirty="0" smtClean="0">
                <a:solidFill>
                  <a:schemeClr val="bg1"/>
                </a:solidFill>
              </a:rPr>
              <a:t>within</a:t>
            </a:r>
            <a:r>
              <a:rPr lang="en-US" sz="2200" dirty="0" smtClean="0">
                <a:solidFill>
                  <a:schemeClr val="bg1"/>
                </a:solidFill>
              </a:rPr>
              <a:t> blocks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510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92340"/>
            <a:ext cx="7583487" cy="1044388"/>
          </a:xfrm>
        </p:spPr>
        <p:txBody>
          <a:bodyPr/>
          <a:lstStyle/>
          <a:p>
            <a:r>
              <a:rPr lang="en-US" dirty="0" smtClean="0"/>
              <a:t>Section 6 Learning Objectives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79463" y="218071"/>
            <a:ext cx="7583487" cy="1610729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000000"/>
                </a:solidFill>
              </a:rPr>
              <a:t>Research question: In a rice system, does the type of irrigation method (mid-season drain, no drain) and rate of nitrogen fertilizer application (0, 80, 140 kg N ha</a:t>
            </a:r>
            <a:r>
              <a:rPr lang="en-US" sz="2400" baseline="30000" dirty="0" smtClean="0">
                <a:solidFill>
                  <a:srgbClr val="000000"/>
                </a:solidFill>
              </a:rPr>
              <a:t>-1</a:t>
            </a:r>
            <a:r>
              <a:rPr lang="en-US" sz="2400" dirty="0" smtClean="0">
                <a:solidFill>
                  <a:srgbClr val="000000"/>
                </a:solidFill>
              </a:rPr>
              <a:t>) affect methane emissions? 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" name="Parallelogram 4"/>
          <p:cNvSpPr/>
          <p:nvPr/>
        </p:nvSpPr>
        <p:spPr>
          <a:xfrm>
            <a:off x="282227" y="3781777"/>
            <a:ext cx="2737556" cy="2297379"/>
          </a:xfrm>
          <a:prstGeom prst="parallelogram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/>
          <p:cNvSpPr/>
          <p:nvPr/>
        </p:nvSpPr>
        <p:spPr>
          <a:xfrm>
            <a:off x="3158073" y="3781777"/>
            <a:ext cx="2737556" cy="2297379"/>
          </a:xfrm>
          <a:prstGeom prst="parallelogram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/>
          <p:cNvSpPr/>
          <p:nvPr/>
        </p:nvSpPr>
        <p:spPr>
          <a:xfrm>
            <a:off x="6048027" y="3781777"/>
            <a:ext cx="2737556" cy="2297379"/>
          </a:xfrm>
          <a:prstGeom prst="parallelogram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60463" y="6036829"/>
            <a:ext cx="178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FF00"/>
                </a:solidFill>
              </a:rPr>
              <a:t>Field 1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22194" y="6065054"/>
            <a:ext cx="178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FF00"/>
                </a:solidFill>
              </a:rPr>
              <a:t>Field 2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98037" y="6027449"/>
            <a:ext cx="178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FF00"/>
                </a:solidFill>
              </a:rPr>
              <a:t>Field 3</a:t>
            </a:r>
            <a:endParaRPr lang="en-US" sz="2200" dirty="0">
              <a:solidFill>
                <a:srgbClr val="FFFF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908385"/>
              </p:ext>
            </p:extLst>
          </p:nvPr>
        </p:nvGraphicFramePr>
        <p:xfrm>
          <a:off x="352781" y="3499558"/>
          <a:ext cx="2582330" cy="2413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165"/>
                <a:gridCol w="1291165"/>
              </a:tblGrid>
              <a:tr h="3951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Mid-drain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No-drain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1788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24001" y="1945506"/>
            <a:ext cx="6166555" cy="4308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bg1"/>
                </a:solidFill>
              </a:rPr>
              <a:t>Step 1: Randomize main-plots </a:t>
            </a:r>
            <a:r>
              <a:rPr lang="en-US" sz="2200" i="1" dirty="0" smtClean="0">
                <a:solidFill>
                  <a:schemeClr val="bg1"/>
                </a:solidFill>
              </a:rPr>
              <a:t>within</a:t>
            </a:r>
            <a:r>
              <a:rPr lang="en-US" sz="2200" dirty="0" smtClean="0">
                <a:solidFill>
                  <a:schemeClr val="bg1"/>
                </a:solidFill>
              </a:rPr>
              <a:t> blocks</a:t>
            </a:r>
            <a:endParaRPr lang="en-US" sz="2200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522408"/>
              </p:ext>
            </p:extLst>
          </p:nvPr>
        </p:nvGraphicFramePr>
        <p:xfrm>
          <a:off x="3242744" y="3496739"/>
          <a:ext cx="2582330" cy="2413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165"/>
                <a:gridCol w="1291165"/>
              </a:tblGrid>
              <a:tr h="3951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No-drain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Mid-drain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1788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023535"/>
              </p:ext>
            </p:extLst>
          </p:nvPr>
        </p:nvGraphicFramePr>
        <p:xfrm>
          <a:off x="6118582" y="3482628"/>
          <a:ext cx="2582330" cy="2413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165"/>
                <a:gridCol w="1291165"/>
              </a:tblGrid>
              <a:tr h="3951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No-drain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Mid-drain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1788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034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92340"/>
            <a:ext cx="7583487" cy="1044388"/>
          </a:xfrm>
        </p:spPr>
        <p:txBody>
          <a:bodyPr/>
          <a:lstStyle/>
          <a:p>
            <a:r>
              <a:rPr lang="en-US" dirty="0" smtClean="0"/>
              <a:t>Section 6 Learning Objectives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79463" y="218071"/>
            <a:ext cx="7583487" cy="1610729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000000"/>
                </a:solidFill>
              </a:rPr>
              <a:t>Research question: In a rice system, does the type of irrigation method (mid-season drain, no drain) and rate of nitrogen fertilizer application (0, 80, 140 kg N ha</a:t>
            </a:r>
            <a:r>
              <a:rPr lang="en-US" sz="2400" baseline="30000" dirty="0" smtClean="0">
                <a:solidFill>
                  <a:srgbClr val="000000"/>
                </a:solidFill>
              </a:rPr>
              <a:t>-1</a:t>
            </a:r>
            <a:r>
              <a:rPr lang="en-US" sz="2400" dirty="0" smtClean="0">
                <a:solidFill>
                  <a:srgbClr val="000000"/>
                </a:solidFill>
              </a:rPr>
              <a:t>) affect methane emissions? 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" name="Parallelogram 4"/>
          <p:cNvSpPr/>
          <p:nvPr/>
        </p:nvSpPr>
        <p:spPr>
          <a:xfrm>
            <a:off x="282227" y="3781777"/>
            <a:ext cx="2737556" cy="2297379"/>
          </a:xfrm>
          <a:prstGeom prst="parallelogram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/>
          <p:cNvSpPr/>
          <p:nvPr/>
        </p:nvSpPr>
        <p:spPr>
          <a:xfrm>
            <a:off x="3158073" y="3781777"/>
            <a:ext cx="2737556" cy="2297379"/>
          </a:xfrm>
          <a:prstGeom prst="parallelogram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/>
          <p:cNvSpPr/>
          <p:nvPr/>
        </p:nvSpPr>
        <p:spPr>
          <a:xfrm>
            <a:off x="6048027" y="3781777"/>
            <a:ext cx="2737556" cy="2297379"/>
          </a:xfrm>
          <a:prstGeom prst="parallelogram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60463" y="6036829"/>
            <a:ext cx="178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FF00"/>
                </a:solidFill>
              </a:rPr>
              <a:t>Field 1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22194" y="6065054"/>
            <a:ext cx="178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FF00"/>
                </a:solidFill>
              </a:rPr>
              <a:t>Field 2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98037" y="6027449"/>
            <a:ext cx="178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FF00"/>
                </a:solidFill>
              </a:rPr>
              <a:t>Field 3</a:t>
            </a:r>
            <a:endParaRPr lang="en-US" sz="2200" dirty="0">
              <a:solidFill>
                <a:srgbClr val="FFFF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0663"/>
              </p:ext>
            </p:extLst>
          </p:nvPr>
        </p:nvGraphicFramePr>
        <p:xfrm>
          <a:off x="352781" y="3499558"/>
          <a:ext cx="2582330" cy="2413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165"/>
                <a:gridCol w="1291165"/>
              </a:tblGrid>
              <a:tr h="3951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Mid-drain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No-drain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1788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577276"/>
              </p:ext>
            </p:extLst>
          </p:nvPr>
        </p:nvGraphicFramePr>
        <p:xfrm>
          <a:off x="3242744" y="3496739"/>
          <a:ext cx="2582330" cy="2413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165"/>
                <a:gridCol w="1291165"/>
              </a:tblGrid>
              <a:tr h="3951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No-drain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Mid-drain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1788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456641"/>
              </p:ext>
            </p:extLst>
          </p:nvPr>
        </p:nvGraphicFramePr>
        <p:xfrm>
          <a:off x="6118582" y="3482628"/>
          <a:ext cx="2582330" cy="2413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165"/>
                <a:gridCol w="1291165"/>
              </a:tblGrid>
              <a:tr h="3951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No-drain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Mid-drain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1788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425224" y="1945507"/>
            <a:ext cx="6321778" cy="4308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bg1"/>
                </a:solidFill>
              </a:rPr>
              <a:t>Step 2: Randomize sub-plots </a:t>
            </a:r>
            <a:r>
              <a:rPr lang="en-US" sz="2200" i="1" dirty="0" smtClean="0">
                <a:solidFill>
                  <a:schemeClr val="bg1"/>
                </a:solidFill>
              </a:rPr>
              <a:t>within</a:t>
            </a:r>
            <a:r>
              <a:rPr lang="en-US" sz="2200" dirty="0" smtClean="0">
                <a:solidFill>
                  <a:schemeClr val="bg1"/>
                </a:solidFill>
              </a:rPr>
              <a:t> main-plots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869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92340"/>
            <a:ext cx="7583487" cy="1044388"/>
          </a:xfrm>
        </p:spPr>
        <p:txBody>
          <a:bodyPr/>
          <a:lstStyle/>
          <a:p>
            <a:r>
              <a:rPr lang="en-US" dirty="0" smtClean="0"/>
              <a:t>Section 6 Learning Objectives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79463" y="218071"/>
            <a:ext cx="7583487" cy="1610729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000000"/>
                </a:solidFill>
              </a:rPr>
              <a:t>Research question: In a rice system, does the type of irrigation method (mid-season drain, no drain) and rate of nitrogen fertilizer application (0, 80, 140 kg N ha</a:t>
            </a:r>
            <a:r>
              <a:rPr lang="en-US" sz="2400" baseline="30000" dirty="0" smtClean="0">
                <a:solidFill>
                  <a:srgbClr val="000000"/>
                </a:solidFill>
              </a:rPr>
              <a:t>-1</a:t>
            </a:r>
            <a:r>
              <a:rPr lang="en-US" sz="2400" dirty="0" smtClean="0">
                <a:solidFill>
                  <a:srgbClr val="000000"/>
                </a:solidFill>
              </a:rPr>
              <a:t>) affect methane emissions? 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" name="Parallelogram 4"/>
          <p:cNvSpPr/>
          <p:nvPr/>
        </p:nvSpPr>
        <p:spPr>
          <a:xfrm>
            <a:off x="282227" y="3781777"/>
            <a:ext cx="2737556" cy="2297379"/>
          </a:xfrm>
          <a:prstGeom prst="parallelogram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/>
          <p:cNvSpPr/>
          <p:nvPr/>
        </p:nvSpPr>
        <p:spPr>
          <a:xfrm>
            <a:off x="3158073" y="3781777"/>
            <a:ext cx="2737556" cy="2297379"/>
          </a:xfrm>
          <a:prstGeom prst="parallelogram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/>
          <p:cNvSpPr/>
          <p:nvPr/>
        </p:nvSpPr>
        <p:spPr>
          <a:xfrm>
            <a:off x="6048027" y="3781777"/>
            <a:ext cx="2737556" cy="2297379"/>
          </a:xfrm>
          <a:prstGeom prst="parallelogram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60463" y="6036829"/>
            <a:ext cx="178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FF00"/>
                </a:solidFill>
              </a:rPr>
              <a:t>Field 1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22194" y="6065054"/>
            <a:ext cx="178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FF00"/>
                </a:solidFill>
              </a:rPr>
              <a:t>Field 2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98037" y="6027449"/>
            <a:ext cx="178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FF00"/>
                </a:solidFill>
              </a:rPr>
              <a:t>Field 3</a:t>
            </a:r>
            <a:endParaRPr lang="en-US" sz="2200" dirty="0">
              <a:solidFill>
                <a:srgbClr val="FFFF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639115"/>
              </p:ext>
            </p:extLst>
          </p:nvPr>
        </p:nvGraphicFramePr>
        <p:xfrm>
          <a:off x="352781" y="3499558"/>
          <a:ext cx="2582330" cy="2413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165"/>
                <a:gridCol w="1291165"/>
              </a:tblGrid>
              <a:tr h="3951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Mid-drain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No-drain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263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262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263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955858"/>
              </p:ext>
            </p:extLst>
          </p:nvPr>
        </p:nvGraphicFramePr>
        <p:xfrm>
          <a:off x="3242744" y="3496739"/>
          <a:ext cx="2582330" cy="2413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165"/>
                <a:gridCol w="1291165"/>
              </a:tblGrid>
              <a:tr h="3951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No-drain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Mid-drain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263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262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263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151980"/>
              </p:ext>
            </p:extLst>
          </p:nvPr>
        </p:nvGraphicFramePr>
        <p:xfrm>
          <a:off x="6118582" y="3482628"/>
          <a:ext cx="2582330" cy="2413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165"/>
                <a:gridCol w="1291165"/>
              </a:tblGrid>
              <a:tr h="3951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No-drain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Mid-drain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263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262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263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425224" y="1945507"/>
            <a:ext cx="6321778" cy="4308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bg1"/>
                </a:solidFill>
              </a:rPr>
              <a:t>Step 2: Randomize sub-plots </a:t>
            </a:r>
            <a:r>
              <a:rPr lang="en-US" sz="2200" i="1" dirty="0" smtClean="0">
                <a:solidFill>
                  <a:schemeClr val="bg1"/>
                </a:solidFill>
              </a:rPr>
              <a:t>within</a:t>
            </a:r>
            <a:r>
              <a:rPr lang="en-US" sz="2200" dirty="0" smtClean="0">
                <a:solidFill>
                  <a:schemeClr val="bg1"/>
                </a:solidFill>
              </a:rPr>
              <a:t> main-plots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524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92340"/>
            <a:ext cx="7583487" cy="1044388"/>
          </a:xfrm>
        </p:spPr>
        <p:txBody>
          <a:bodyPr/>
          <a:lstStyle/>
          <a:p>
            <a:r>
              <a:rPr lang="en-US" dirty="0" smtClean="0"/>
              <a:t>Section 6 Learning Objectives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79463" y="218071"/>
            <a:ext cx="7583487" cy="1610729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000000"/>
                </a:solidFill>
              </a:rPr>
              <a:t>Research question: In a rice system, does the type of irrigation method (mid-season drain, no drain) and rate of nitrogen fertilizer application (0, 80, 140 kg N ha</a:t>
            </a:r>
            <a:r>
              <a:rPr lang="en-US" sz="2400" baseline="30000" dirty="0" smtClean="0">
                <a:solidFill>
                  <a:srgbClr val="000000"/>
                </a:solidFill>
              </a:rPr>
              <a:t>-1</a:t>
            </a:r>
            <a:r>
              <a:rPr lang="en-US" sz="2400" dirty="0" smtClean="0">
                <a:solidFill>
                  <a:srgbClr val="000000"/>
                </a:solidFill>
              </a:rPr>
              <a:t>) affect methane emissions? 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" name="Parallelogram 4"/>
          <p:cNvSpPr/>
          <p:nvPr/>
        </p:nvSpPr>
        <p:spPr>
          <a:xfrm>
            <a:off x="282227" y="3781777"/>
            <a:ext cx="2737556" cy="2297379"/>
          </a:xfrm>
          <a:prstGeom prst="parallelogram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/>
          <p:cNvSpPr/>
          <p:nvPr/>
        </p:nvSpPr>
        <p:spPr>
          <a:xfrm>
            <a:off x="3158073" y="3781777"/>
            <a:ext cx="2737556" cy="2297379"/>
          </a:xfrm>
          <a:prstGeom prst="parallelogram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/>
          <p:cNvSpPr/>
          <p:nvPr/>
        </p:nvSpPr>
        <p:spPr>
          <a:xfrm>
            <a:off x="6048027" y="3781777"/>
            <a:ext cx="2737556" cy="2297379"/>
          </a:xfrm>
          <a:prstGeom prst="parallelogram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60463" y="6036829"/>
            <a:ext cx="178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FF00"/>
                </a:solidFill>
              </a:rPr>
              <a:t>Field 1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22194" y="6065054"/>
            <a:ext cx="178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FF00"/>
                </a:solidFill>
              </a:rPr>
              <a:t>Field 2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98037" y="6027449"/>
            <a:ext cx="178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FF00"/>
                </a:solidFill>
              </a:rPr>
              <a:t>Field 3</a:t>
            </a:r>
            <a:endParaRPr lang="en-US" sz="2200" dirty="0">
              <a:solidFill>
                <a:srgbClr val="FFFF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226378"/>
              </p:ext>
            </p:extLst>
          </p:nvPr>
        </p:nvGraphicFramePr>
        <p:xfrm>
          <a:off x="352781" y="3499558"/>
          <a:ext cx="2582330" cy="2413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165"/>
                <a:gridCol w="1291165"/>
              </a:tblGrid>
              <a:tr h="3951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Mid-drain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No-drain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263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80N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26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263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140N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995700"/>
              </p:ext>
            </p:extLst>
          </p:nvPr>
        </p:nvGraphicFramePr>
        <p:xfrm>
          <a:off x="3242744" y="3496739"/>
          <a:ext cx="2582330" cy="2413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165"/>
                <a:gridCol w="1291165"/>
              </a:tblGrid>
              <a:tr h="3951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No-drain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Mid-drain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263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262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263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059573"/>
              </p:ext>
            </p:extLst>
          </p:nvPr>
        </p:nvGraphicFramePr>
        <p:xfrm>
          <a:off x="6118582" y="3482628"/>
          <a:ext cx="2582330" cy="2413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165"/>
                <a:gridCol w="1291165"/>
              </a:tblGrid>
              <a:tr h="3951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No-drain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Mid-drain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263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262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263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425224" y="1945507"/>
            <a:ext cx="6321778" cy="4308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bg1"/>
                </a:solidFill>
              </a:rPr>
              <a:t>Step 2: Randomize sub-plots </a:t>
            </a:r>
            <a:r>
              <a:rPr lang="en-US" sz="2200" i="1" dirty="0" smtClean="0">
                <a:solidFill>
                  <a:schemeClr val="bg1"/>
                </a:solidFill>
              </a:rPr>
              <a:t>within</a:t>
            </a:r>
            <a:r>
              <a:rPr lang="en-US" sz="2200" dirty="0" smtClean="0">
                <a:solidFill>
                  <a:schemeClr val="bg1"/>
                </a:solidFill>
              </a:rPr>
              <a:t> main-plots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009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92340"/>
            <a:ext cx="7583487" cy="1044388"/>
          </a:xfrm>
        </p:spPr>
        <p:txBody>
          <a:bodyPr/>
          <a:lstStyle/>
          <a:p>
            <a:r>
              <a:rPr lang="en-US" dirty="0" smtClean="0"/>
              <a:t>Section 6 Learning Objectives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79463" y="218071"/>
            <a:ext cx="7583487" cy="1610729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000000"/>
                </a:solidFill>
              </a:rPr>
              <a:t>Research question: In a rice system, does the type of irrigation method (mid-season drain, no drain) and rate of nitrogen fertilizer application (0, 80, 140 kg N ha</a:t>
            </a:r>
            <a:r>
              <a:rPr lang="en-US" sz="2400" baseline="30000" dirty="0" smtClean="0">
                <a:solidFill>
                  <a:srgbClr val="000000"/>
                </a:solidFill>
              </a:rPr>
              <a:t>-1</a:t>
            </a:r>
            <a:r>
              <a:rPr lang="en-US" sz="2400" dirty="0" smtClean="0">
                <a:solidFill>
                  <a:srgbClr val="000000"/>
                </a:solidFill>
              </a:rPr>
              <a:t>) affect methane emissions? 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" name="Parallelogram 4"/>
          <p:cNvSpPr/>
          <p:nvPr/>
        </p:nvSpPr>
        <p:spPr>
          <a:xfrm>
            <a:off x="282227" y="3781777"/>
            <a:ext cx="2737556" cy="2297379"/>
          </a:xfrm>
          <a:prstGeom prst="parallelogram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/>
          <p:cNvSpPr/>
          <p:nvPr/>
        </p:nvSpPr>
        <p:spPr>
          <a:xfrm>
            <a:off x="3158073" y="3781777"/>
            <a:ext cx="2737556" cy="2297379"/>
          </a:xfrm>
          <a:prstGeom prst="parallelogram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/>
          <p:cNvSpPr/>
          <p:nvPr/>
        </p:nvSpPr>
        <p:spPr>
          <a:xfrm>
            <a:off x="6048027" y="3781777"/>
            <a:ext cx="2737556" cy="2297379"/>
          </a:xfrm>
          <a:prstGeom prst="parallelogram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60463" y="6036829"/>
            <a:ext cx="178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FF00"/>
                </a:solidFill>
              </a:rPr>
              <a:t>Field 1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22194" y="6065054"/>
            <a:ext cx="178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FF00"/>
                </a:solidFill>
              </a:rPr>
              <a:t>Field 2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98037" y="6027449"/>
            <a:ext cx="178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FF00"/>
                </a:solidFill>
              </a:rPr>
              <a:t>Field 3</a:t>
            </a:r>
            <a:endParaRPr lang="en-US" sz="2200" dirty="0">
              <a:solidFill>
                <a:srgbClr val="FFFF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394197"/>
              </p:ext>
            </p:extLst>
          </p:nvPr>
        </p:nvGraphicFramePr>
        <p:xfrm>
          <a:off x="352781" y="3499558"/>
          <a:ext cx="2582330" cy="2413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165"/>
                <a:gridCol w="1291165"/>
              </a:tblGrid>
              <a:tr h="3951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Mid-drain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No-drain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263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80N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0N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26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80N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263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140N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140N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573013"/>
              </p:ext>
            </p:extLst>
          </p:nvPr>
        </p:nvGraphicFramePr>
        <p:xfrm>
          <a:off x="3242744" y="3496739"/>
          <a:ext cx="2582330" cy="2413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165"/>
                <a:gridCol w="1291165"/>
              </a:tblGrid>
              <a:tr h="3951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No-drain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Mid-drain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263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0N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80N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26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140N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140N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263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80N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0N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781053"/>
              </p:ext>
            </p:extLst>
          </p:nvPr>
        </p:nvGraphicFramePr>
        <p:xfrm>
          <a:off x="6118582" y="3482628"/>
          <a:ext cx="2582330" cy="2413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165"/>
                <a:gridCol w="1291165"/>
              </a:tblGrid>
              <a:tr h="3951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No-drain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Mid-drain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263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140N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80N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26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80N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140N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263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0N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0N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425224" y="1945507"/>
            <a:ext cx="6321778" cy="4308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bg1"/>
                </a:solidFill>
              </a:rPr>
              <a:t>Step 2: Randomize sub-plots </a:t>
            </a:r>
            <a:r>
              <a:rPr lang="en-US" sz="2200" i="1" dirty="0" smtClean="0">
                <a:solidFill>
                  <a:schemeClr val="bg1"/>
                </a:solidFill>
              </a:rPr>
              <a:t>within</a:t>
            </a:r>
            <a:r>
              <a:rPr lang="en-US" sz="2200" dirty="0" smtClean="0">
                <a:solidFill>
                  <a:schemeClr val="bg1"/>
                </a:solidFill>
              </a:rPr>
              <a:t> main-plots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865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989983"/>
              </p:ext>
            </p:extLst>
          </p:nvPr>
        </p:nvGraphicFramePr>
        <p:xfrm>
          <a:off x="250843" y="785027"/>
          <a:ext cx="8669750" cy="5886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875"/>
                <a:gridCol w="4334875"/>
              </a:tblGrid>
              <a:tr h="44115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Good (Wheat example)</a:t>
                      </a:r>
                      <a:endParaRPr lang="en-US" sz="2200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Bad</a:t>
                      </a:r>
                      <a:endParaRPr lang="en-US" sz="22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54457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4764275" y="2816587"/>
            <a:ext cx="4002225" cy="295860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79" y="2794606"/>
            <a:ext cx="4002225" cy="29805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5292477" y="3633923"/>
            <a:ext cx="3058813" cy="19167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5415045" y="4836798"/>
            <a:ext cx="2976474" cy="6398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sz="1400" b="1" dirty="0">
              <a:solidFill>
                <a:srgbClr val="3366FF"/>
              </a:solidFill>
              <a:latin typeface="Lao Sangam MN"/>
              <a:cs typeface="Lao Sangam MN"/>
            </a:endParaRPr>
          </a:p>
        </p:txBody>
      </p:sp>
      <p:pic>
        <p:nvPicPr>
          <p:cNvPr id="8" name="Picture 7" descr="Screen Shot 2015-08-12 at 3.56.45 PM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4" b="12063"/>
          <a:stretch/>
        </p:blipFill>
        <p:spPr>
          <a:xfrm>
            <a:off x="651748" y="3483353"/>
            <a:ext cx="3373825" cy="184248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9463" y="130120"/>
            <a:ext cx="7583487" cy="1044388"/>
          </a:xfrm>
        </p:spPr>
        <p:txBody>
          <a:bodyPr anchor="t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Shapiro-</a:t>
            </a:r>
            <a:r>
              <a:rPr lang="en-US" dirty="0" err="1" smtClean="0">
                <a:solidFill>
                  <a:srgbClr val="000000"/>
                </a:solidFill>
              </a:rPr>
              <a:t>Wilk</a:t>
            </a:r>
            <a:r>
              <a:rPr lang="en-US" dirty="0" smtClean="0">
                <a:solidFill>
                  <a:srgbClr val="000000"/>
                </a:solidFill>
              </a:rPr>
              <a:t> Normality Test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64276" y="2385700"/>
            <a:ext cx="4002225" cy="43088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Lao Sangam MN"/>
                <a:cs typeface="Lao Sangam MN"/>
              </a:rPr>
              <a:t>W = 0.8784 ,  p-value = 0.0367</a:t>
            </a:r>
            <a:endParaRPr lang="en-US" sz="2200" b="1" dirty="0">
              <a:latin typeface="Lao Sangam MN"/>
              <a:cs typeface="Lao Sangam M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4586" y="2385700"/>
            <a:ext cx="4002225" cy="43088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Lao Sangam MN"/>
                <a:cs typeface="Lao Sangam MN"/>
              </a:rPr>
              <a:t>W = 0.9472 ,  p-value = 0.4471</a:t>
            </a:r>
            <a:endParaRPr lang="en-US" sz="2200" b="1" dirty="0">
              <a:latin typeface="Lao Sangam MN"/>
              <a:cs typeface="Lao Sangam MN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369095" y="2417060"/>
            <a:ext cx="1010436" cy="399527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372931" y="3641890"/>
            <a:ext cx="740587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o Sangam MN"/>
                <a:cs typeface="Lao Sangam MN"/>
              </a:rPr>
              <a:t>Density plot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9524" y="3232646"/>
            <a:ext cx="3209063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Kernel Density of the Residuals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-87117" y="4222218"/>
            <a:ext cx="178550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Density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42341" y="5245987"/>
            <a:ext cx="2187222" cy="215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Residuals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4586" y="1283443"/>
            <a:ext cx="4002225" cy="110799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000000"/>
                </a:solidFill>
              </a:rPr>
              <a:t>p-value &gt; 0.05 </a:t>
            </a:r>
          </a:p>
          <a:p>
            <a:pPr algn="ctr"/>
            <a:r>
              <a:rPr lang="en-US" sz="2200" dirty="0" smtClean="0">
                <a:solidFill>
                  <a:srgbClr val="000000"/>
                </a:solidFill>
                <a:sym typeface="Wingdings"/>
              </a:rPr>
              <a:t>CONCLUSION: Errors are normally distributed.</a:t>
            </a: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64276" y="1277704"/>
            <a:ext cx="4002227" cy="110799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p-value ≤ 0.05 </a:t>
            </a:r>
          </a:p>
          <a:p>
            <a:pPr algn="ctr"/>
            <a:r>
              <a:rPr lang="en-US" sz="2200" dirty="0" smtClean="0">
                <a:sym typeface="Wingdings"/>
              </a:rPr>
              <a:t>CONCLUSION: Errors are </a:t>
            </a:r>
            <a:r>
              <a:rPr lang="en-US" sz="2200" i="1" dirty="0" smtClean="0">
                <a:sym typeface="Wingdings"/>
              </a:rPr>
              <a:t>not</a:t>
            </a:r>
            <a:r>
              <a:rPr lang="en-US" sz="2200" dirty="0" smtClean="0">
                <a:sym typeface="Wingdings"/>
              </a:rPr>
              <a:t> normally distributed.</a:t>
            </a:r>
            <a:endParaRPr lang="en-US" sz="2200" dirty="0"/>
          </a:p>
        </p:txBody>
      </p:sp>
      <p:sp>
        <p:nvSpPr>
          <p:cNvPr id="31" name="TextBox 30"/>
          <p:cNvSpPr txBox="1"/>
          <p:nvPr/>
        </p:nvSpPr>
        <p:spPr>
          <a:xfrm>
            <a:off x="3251881" y="3633923"/>
            <a:ext cx="1152723" cy="116955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366FF"/>
                </a:solidFill>
                <a:latin typeface="Lao Sangam MN"/>
                <a:cs typeface="Lao Sangam MN"/>
              </a:rPr>
              <a:t>Close to symmetric with center at x=0 </a:t>
            </a:r>
            <a:r>
              <a:rPr lang="en-US" sz="1400" b="1" dirty="0" smtClean="0">
                <a:solidFill>
                  <a:srgbClr val="3366FF"/>
                </a:solidFill>
                <a:latin typeface="ＭＳ ゴシック"/>
                <a:ea typeface="ＭＳ ゴシック"/>
                <a:cs typeface="ＭＳ ゴシック"/>
              </a:rPr>
              <a:t>≈ </a:t>
            </a:r>
            <a:r>
              <a:rPr lang="en-US" sz="1400" b="1" dirty="0" smtClean="0">
                <a:solidFill>
                  <a:srgbClr val="3366FF"/>
                </a:solidFill>
                <a:latin typeface="Lao Sangam MN"/>
                <a:cs typeface="Lao Sangam MN"/>
              </a:rPr>
              <a:t>normal</a:t>
            </a:r>
            <a:endParaRPr lang="en-US" sz="1400" b="1" dirty="0">
              <a:solidFill>
                <a:srgbClr val="3366FF"/>
              </a:solidFill>
              <a:latin typeface="Lao Sangam MN"/>
              <a:cs typeface="Lao Sangam MN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1529536" y="3684222"/>
            <a:ext cx="2150316" cy="1199444"/>
          </a:xfrm>
          <a:custGeom>
            <a:avLst/>
            <a:gdLst>
              <a:gd name="connsiteX0" fmla="*/ 0 w 2356556"/>
              <a:gd name="connsiteY0" fmla="*/ 1185333 h 1199444"/>
              <a:gd name="connsiteX1" fmla="*/ 98778 w 2356556"/>
              <a:gd name="connsiteY1" fmla="*/ 1171222 h 1199444"/>
              <a:gd name="connsiteX2" fmla="*/ 197556 w 2356556"/>
              <a:gd name="connsiteY2" fmla="*/ 1114777 h 1199444"/>
              <a:gd name="connsiteX3" fmla="*/ 296334 w 2356556"/>
              <a:gd name="connsiteY3" fmla="*/ 1086555 h 1199444"/>
              <a:gd name="connsiteX4" fmla="*/ 338667 w 2356556"/>
              <a:gd name="connsiteY4" fmla="*/ 1058333 h 1199444"/>
              <a:gd name="connsiteX5" fmla="*/ 395111 w 2356556"/>
              <a:gd name="connsiteY5" fmla="*/ 1044222 h 1199444"/>
              <a:gd name="connsiteX6" fmla="*/ 437445 w 2356556"/>
              <a:gd name="connsiteY6" fmla="*/ 1030111 h 1199444"/>
              <a:gd name="connsiteX7" fmla="*/ 479778 w 2356556"/>
              <a:gd name="connsiteY7" fmla="*/ 1001889 h 1199444"/>
              <a:gd name="connsiteX8" fmla="*/ 508000 w 2356556"/>
              <a:gd name="connsiteY8" fmla="*/ 973666 h 1199444"/>
              <a:gd name="connsiteX9" fmla="*/ 592667 w 2356556"/>
              <a:gd name="connsiteY9" fmla="*/ 917222 h 1199444"/>
              <a:gd name="connsiteX10" fmla="*/ 620889 w 2356556"/>
              <a:gd name="connsiteY10" fmla="*/ 874889 h 1199444"/>
              <a:gd name="connsiteX11" fmla="*/ 719667 w 2356556"/>
              <a:gd name="connsiteY11" fmla="*/ 762000 h 1199444"/>
              <a:gd name="connsiteX12" fmla="*/ 776111 w 2356556"/>
              <a:gd name="connsiteY12" fmla="*/ 677333 h 1199444"/>
              <a:gd name="connsiteX13" fmla="*/ 818445 w 2356556"/>
              <a:gd name="connsiteY13" fmla="*/ 592666 h 1199444"/>
              <a:gd name="connsiteX14" fmla="*/ 860778 w 2356556"/>
              <a:gd name="connsiteY14" fmla="*/ 493889 h 1199444"/>
              <a:gd name="connsiteX15" fmla="*/ 889000 w 2356556"/>
              <a:gd name="connsiteY15" fmla="*/ 409222 h 1199444"/>
              <a:gd name="connsiteX16" fmla="*/ 903111 w 2356556"/>
              <a:gd name="connsiteY16" fmla="*/ 366889 h 1199444"/>
              <a:gd name="connsiteX17" fmla="*/ 917222 w 2356556"/>
              <a:gd name="connsiteY17" fmla="*/ 324555 h 1199444"/>
              <a:gd name="connsiteX18" fmla="*/ 945445 w 2356556"/>
              <a:gd name="connsiteY18" fmla="*/ 296333 h 1199444"/>
              <a:gd name="connsiteX19" fmla="*/ 973667 w 2356556"/>
              <a:gd name="connsiteY19" fmla="*/ 211666 h 1199444"/>
              <a:gd name="connsiteX20" fmla="*/ 987778 w 2356556"/>
              <a:gd name="connsiteY20" fmla="*/ 169333 h 1199444"/>
              <a:gd name="connsiteX21" fmla="*/ 1001889 w 2356556"/>
              <a:gd name="connsiteY21" fmla="*/ 127000 h 1199444"/>
              <a:gd name="connsiteX22" fmla="*/ 1030111 w 2356556"/>
              <a:gd name="connsiteY22" fmla="*/ 84666 h 1199444"/>
              <a:gd name="connsiteX23" fmla="*/ 1058334 w 2356556"/>
              <a:gd name="connsiteY23" fmla="*/ 56444 h 1199444"/>
              <a:gd name="connsiteX24" fmla="*/ 1143000 w 2356556"/>
              <a:gd name="connsiteY24" fmla="*/ 0 h 1199444"/>
              <a:gd name="connsiteX25" fmla="*/ 1241778 w 2356556"/>
              <a:gd name="connsiteY25" fmla="*/ 14111 h 1199444"/>
              <a:gd name="connsiteX26" fmla="*/ 1312334 w 2356556"/>
              <a:gd name="connsiteY26" fmla="*/ 70555 h 1199444"/>
              <a:gd name="connsiteX27" fmla="*/ 1354667 w 2356556"/>
              <a:gd name="connsiteY27" fmla="*/ 98777 h 1199444"/>
              <a:gd name="connsiteX28" fmla="*/ 1397000 w 2356556"/>
              <a:gd name="connsiteY28" fmla="*/ 183444 h 1199444"/>
              <a:gd name="connsiteX29" fmla="*/ 1439334 w 2356556"/>
              <a:gd name="connsiteY29" fmla="*/ 211666 h 1199444"/>
              <a:gd name="connsiteX30" fmla="*/ 1467556 w 2356556"/>
              <a:gd name="connsiteY30" fmla="*/ 239889 h 1199444"/>
              <a:gd name="connsiteX31" fmla="*/ 1481667 w 2356556"/>
              <a:gd name="connsiteY31" fmla="*/ 282222 h 1199444"/>
              <a:gd name="connsiteX32" fmla="*/ 1566334 w 2356556"/>
              <a:gd name="connsiteY32" fmla="*/ 395111 h 1199444"/>
              <a:gd name="connsiteX33" fmla="*/ 1608667 w 2356556"/>
              <a:gd name="connsiteY33" fmla="*/ 479777 h 1199444"/>
              <a:gd name="connsiteX34" fmla="*/ 1651000 w 2356556"/>
              <a:gd name="connsiteY34" fmla="*/ 564444 h 1199444"/>
              <a:gd name="connsiteX35" fmla="*/ 1693334 w 2356556"/>
              <a:gd name="connsiteY35" fmla="*/ 592666 h 1199444"/>
              <a:gd name="connsiteX36" fmla="*/ 1735667 w 2356556"/>
              <a:gd name="connsiteY36" fmla="*/ 691444 h 1199444"/>
              <a:gd name="connsiteX37" fmla="*/ 1778000 w 2356556"/>
              <a:gd name="connsiteY37" fmla="*/ 719666 h 1199444"/>
              <a:gd name="connsiteX38" fmla="*/ 1792111 w 2356556"/>
              <a:gd name="connsiteY38" fmla="*/ 762000 h 1199444"/>
              <a:gd name="connsiteX39" fmla="*/ 1905000 w 2356556"/>
              <a:gd name="connsiteY39" fmla="*/ 846666 h 1199444"/>
              <a:gd name="connsiteX40" fmla="*/ 1961445 w 2356556"/>
              <a:gd name="connsiteY40" fmla="*/ 903111 h 1199444"/>
              <a:gd name="connsiteX41" fmla="*/ 2017889 w 2356556"/>
              <a:gd name="connsiteY41" fmla="*/ 987777 h 1199444"/>
              <a:gd name="connsiteX42" fmla="*/ 2074334 w 2356556"/>
              <a:gd name="connsiteY42" fmla="*/ 1044222 h 1199444"/>
              <a:gd name="connsiteX43" fmla="*/ 2173111 w 2356556"/>
              <a:gd name="connsiteY43" fmla="*/ 1072444 h 1199444"/>
              <a:gd name="connsiteX44" fmla="*/ 2286000 w 2356556"/>
              <a:gd name="connsiteY44" fmla="*/ 1157111 h 1199444"/>
              <a:gd name="connsiteX45" fmla="*/ 2356556 w 2356556"/>
              <a:gd name="connsiteY45" fmla="*/ 1199444 h 119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356556" h="1199444">
                <a:moveTo>
                  <a:pt x="0" y="1185333"/>
                </a:moveTo>
                <a:cubicBezTo>
                  <a:pt x="32926" y="1180629"/>
                  <a:pt x="66690" y="1179973"/>
                  <a:pt x="98778" y="1171222"/>
                </a:cubicBezTo>
                <a:cubicBezTo>
                  <a:pt x="153204" y="1156379"/>
                  <a:pt x="151577" y="1137767"/>
                  <a:pt x="197556" y="1114777"/>
                </a:cubicBezTo>
                <a:cubicBezTo>
                  <a:pt x="217800" y="1104655"/>
                  <a:pt x="278249" y="1091076"/>
                  <a:pt x="296334" y="1086555"/>
                </a:cubicBezTo>
                <a:cubicBezTo>
                  <a:pt x="310445" y="1077148"/>
                  <a:pt x="323079" y="1065014"/>
                  <a:pt x="338667" y="1058333"/>
                </a:cubicBezTo>
                <a:cubicBezTo>
                  <a:pt x="356493" y="1050693"/>
                  <a:pt x="376463" y="1049550"/>
                  <a:pt x="395111" y="1044222"/>
                </a:cubicBezTo>
                <a:cubicBezTo>
                  <a:pt x="409413" y="1040136"/>
                  <a:pt x="423334" y="1034815"/>
                  <a:pt x="437445" y="1030111"/>
                </a:cubicBezTo>
                <a:cubicBezTo>
                  <a:pt x="451556" y="1020704"/>
                  <a:pt x="466535" y="1012484"/>
                  <a:pt x="479778" y="1001889"/>
                </a:cubicBezTo>
                <a:cubicBezTo>
                  <a:pt x="490167" y="993578"/>
                  <a:pt x="497357" y="981649"/>
                  <a:pt x="508000" y="973666"/>
                </a:cubicBezTo>
                <a:cubicBezTo>
                  <a:pt x="535135" y="953315"/>
                  <a:pt x="592667" y="917222"/>
                  <a:pt x="592667" y="917222"/>
                </a:cubicBezTo>
                <a:cubicBezTo>
                  <a:pt x="602074" y="903111"/>
                  <a:pt x="609852" y="887765"/>
                  <a:pt x="620889" y="874889"/>
                </a:cubicBezTo>
                <a:cubicBezTo>
                  <a:pt x="716477" y="763369"/>
                  <a:pt x="641470" y="873711"/>
                  <a:pt x="719667" y="762000"/>
                </a:cubicBezTo>
                <a:cubicBezTo>
                  <a:pt x="739118" y="734212"/>
                  <a:pt x="765385" y="709511"/>
                  <a:pt x="776111" y="677333"/>
                </a:cubicBezTo>
                <a:cubicBezTo>
                  <a:pt x="795585" y="618911"/>
                  <a:pt x="781971" y="647376"/>
                  <a:pt x="818445" y="592666"/>
                </a:cubicBezTo>
                <a:cubicBezTo>
                  <a:pt x="863869" y="456393"/>
                  <a:pt x="791028" y="668266"/>
                  <a:pt x="860778" y="493889"/>
                </a:cubicBezTo>
                <a:cubicBezTo>
                  <a:pt x="871826" y="466268"/>
                  <a:pt x="879593" y="437444"/>
                  <a:pt x="889000" y="409222"/>
                </a:cubicBezTo>
                <a:lnTo>
                  <a:pt x="903111" y="366889"/>
                </a:lnTo>
                <a:cubicBezTo>
                  <a:pt x="907815" y="352778"/>
                  <a:pt x="906704" y="335073"/>
                  <a:pt x="917222" y="324555"/>
                </a:cubicBezTo>
                <a:lnTo>
                  <a:pt x="945445" y="296333"/>
                </a:lnTo>
                <a:lnTo>
                  <a:pt x="973667" y="211666"/>
                </a:lnTo>
                <a:lnTo>
                  <a:pt x="987778" y="169333"/>
                </a:lnTo>
                <a:cubicBezTo>
                  <a:pt x="992482" y="155222"/>
                  <a:pt x="993638" y="139376"/>
                  <a:pt x="1001889" y="127000"/>
                </a:cubicBezTo>
                <a:cubicBezTo>
                  <a:pt x="1011296" y="112889"/>
                  <a:pt x="1019516" y="97909"/>
                  <a:pt x="1030111" y="84666"/>
                </a:cubicBezTo>
                <a:cubicBezTo>
                  <a:pt x="1038422" y="74277"/>
                  <a:pt x="1047691" y="64426"/>
                  <a:pt x="1058334" y="56444"/>
                </a:cubicBezTo>
                <a:cubicBezTo>
                  <a:pt x="1085469" y="36093"/>
                  <a:pt x="1143000" y="0"/>
                  <a:pt x="1143000" y="0"/>
                </a:cubicBezTo>
                <a:cubicBezTo>
                  <a:pt x="1175926" y="4704"/>
                  <a:pt x="1209920" y="4554"/>
                  <a:pt x="1241778" y="14111"/>
                </a:cubicBezTo>
                <a:cubicBezTo>
                  <a:pt x="1276521" y="24534"/>
                  <a:pt x="1286757" y="50094"/>
                  <a:pt x="1312334" y="70555"/>
                </a:cubicBezTo>
                <a:cubicBezTo>
                  <a:pt x="1325577" y="81149"/>
                  <a:pt x="1340556" y="89370"/>
                  <a:pt x="1354667" y="98777"/>
                </a:cubicBezTo>
                <a:cubicBezTo>
                  <a:pt x="1366144" y="133208"/>
                  <a:pt x="1369645" y="156090"/>
                  <a:pt x="1397000" y="183444"/>
                </a:cubicBezTo>
                <a:cubicBezTo>
                  <a:pt x="1408992" y="195436"/>
                  <a:pt x="1426091" y="201071"/>
                  <a:pt x="1439334" y="211666"/>
                </a:cubicBezTo>
                <a:cubicBezTo>
                  <a:pt x="1449723" y="219977"/>
                  <a:pt x="1458149" y="230481"/>
                  <a:pt x="1467556" y="239889"/>
                </a:cubicBezTo>
                <a:cubicBezTo>
                  <a:pt x="1472260" y="254000"/>
                  <a:pt x="1474443" y="269219"/>
                  <a:pt x="1481667" y="282222"/>
                </a:cubicBezTo>
                <a:cubicBezTo>
                  <a:pt x="1521559" y="354028"/>
                  <a:pt x="1523513" y="352292"/>
                  <a:pt x="1566334" y="395111"/>
                </a:cubicBezTo>
                <a:cubicBezTo>
                  <a:pt x="1601804" y="501520"/>
                  <a:pt x="1553957" y="370355"/>
                  <a:pt x="1608667" y="479777"/>
                </a:cubicBezTo>
                <a:cubicBezTo>
                  <a:pt x="1631620" y="525684"/>
                  <a:pt x="1610560" y="524005"/>
                  <a:pt x="1651000" y="564444"/>
                </a:cubicBezTo>
                <a:cubicBezTo>
                  <a:pt x="1662992" y="576436"/>
                  <a:pt x="1679223" y="583259"/>
                  <a:pt x="1693334" y="592666"/>
                </a:cubicBezTo>
                <a:cubicBezTo>
                  <a:pt x="1704129" y="635847"/>
                  <a:pt x="1703184" y="658961"/>
                  <a:pt x="1735667" y="691444"/>
                </a:cubicBezTo>
                <a:cubicBezTo>
                  <a:pt x="1747659" y="703436"/>
                  <a:pt x="1763889" y="710259"/>
                  <a:pt x="1778000" y="719666"/>
                </a:cubicBezTo>
                <a:cubicBezTo>
                  <a:pt x="1782704" y="733777"/>
                  <a:pt x="1784458" y="749245"/>
                  <a:pt x="1792111" y="762000"/>
                </a:cubicBezTo>
                <a:cubicBezTo>
                  <a:pt x="1810884" y="793289"/>
                  <a:pt x="1894503" y="836169"/>
                  <a:pt x="1905000" y="846666"/>
                </a:cubicBezTo>
                <a:cubicBezTo>
                  <a:pt x="1923815" y="865481"/>
                  <a:pt x="1946685" y="880971"/>
                  <a:pt x="1961445" y="903111"/>
                </a:cubicBezTo>
                <a:cubicBezTo>
                  <a:pt x="1980260" y="931333"/>
                  <a:pt x="1993905" y="963793"/>
                  <a:pt x="2017889" y="987777"/>
                </a:cubicBezTo>
                <a:cubicBezTo>
                  <a:pt x="2036704" y="1006592"/>
                  <a:pt x="2048520" y="1037769"/>
                  <a:pt x="2074334" y="1044222"/>
                </a:cubicBezTo>
                <a:cubicBezTo>
                  <a:pt x="2145208" y="1061941"/>
                  <a:pt x="2112380" y="1052200"/>
                  <a:pt x="2173111" y="1072444"/>
                </a:cubicBezTo>
                <a:cubicBezTo>
                  <a:pt x="2225318" y="1124649"/>
                  <a:pt x="2190267" y="1093289"/>
                  <a:pt x="2286000" y="1157111"/>
                </a:cubicBezTo>
                <a:cubicBezTo>
                  <a:pt x="2337080" y="1191164"/>
                  <a:pt x="2313168" y="1177750"/>
                  <a:pt x="2356556" y="1199444"/>
                </a:cubicBezTo>
              </a:path>
            </a:pathLst>
          </a:custGeom>
          <a:ln>
            <a:solidFill>
              <a:srgbClr val="0000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 flipH="1" flipV="1">
            <a:off x="2585830" y="3684222"/>
            <a:ext cx="37727" cy="1199444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769853" y="3325796"/>
            <a:ext cx="3478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             </a:t>
            </a:r>
            <a:r>
              <a:rPr lang="en-US" sz="1400" b="1" dirty="0">
                <a:latin typeface="Lao Sangam MN"/>
                <a:cs typeface="Lao Sangam MN"/>
              </a:rPr>
              <a:t>Kernel Density of the Residuals</a:t>
            </a:r>
          </a:p>
        </p:txBody>
      </p:sp>
      <p:pic>
        <p:nvPicPr>
          <p:cNvPr id="116" name="Picture 115" descr="Screen Shot 2015-09-21 at 12.03.58 PM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2"/>
          <a:stretch/>
        </p:blipFill>
        <p:spPr>
          <a:xfrm>
            <a:off x="5292477" y="3633573"/>
            <a:ext cx="3004659" cy="1608519"/>
          </a:xfrm>
          <a:prstGeom prst="rect">
            <a:avLst/>
          </a:prstGeom>
          <a:effectLst/>
        </p:spPr>
      </p:pic>
      <p:sp>
        <p:nvSpPr>
          <p:cNvPr id="117" name="TextBox 116"/>
          <p:cNvSpPr txBox="1"/>
          <p:nvPr/>
        </p:nvSpPr>
        <p:spPr>
          <a:xfrm rot="16200000">
            <a:off x="4431468" y="4292884"/>
            <a:ext cx="178550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Density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737703" y="5127690"/>
            <a:ext cx="2510576" cy="215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 -1         0          1         2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540342" y="5299905"/>
            <a:ext cx="300465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Residuals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959344" y="3708109"/>
            <a:ext cx="12616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  <a:latin typeface="Lao Sangam MN"/>
                <a:cs typeface="Lao Sangam MN"/>
              </a:rPr>
              <a:t>Not</a:t>
            </a:r>
            <a:r>
              <a:rPr lang="en-US" sz="1400" b="1" dirty="0" smtClean="0">
                <a:solidFill>
                  <a:srgbClr val="FF0000"/>
                </a:solidFill>
                <a:latin typeface="Lao Sangam MN"/>
                <a:cs typeface="Lao Sangam MN"/>
              </a:rPr>
              <a:t> symmetric </a:t>
            </a:r>
            <a:r>
              <a:rPr lang="en-US" sz="1400" b="1" dirty="0" smtClean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sz="1400" b="1" dirty="0" smtClean="0">
                <a:solidFill>
                  <a:srgbClr val="FF0000"/>
                </a:solidFill>
                <a:latin typeface="Lao Sangam MN"/>
                <a:cs typeface="Lao Sangam MN"/>
              </a:rPr>
              <a:t>normal</a:t>
            </a:r>
            <a:endParaRPr lang="en-US" sz="1400" b="1" dirty="0">
              <a:solidFill>
                <a:srgbClr val="FF0000"/>
              </a:solidFill>
              <a:latin typeface="Lao Sangam MN"/>
              <a:cs typeface="Lao Sangam MN"/>
            </a:endParaRPr>
          </a:p>
        </p:txBody>
      </p:sp>
      <p:cxnSp>
        <p:nvCxnSpPr>
          <p:cNvPr id="123" name="Straight Connector 122"/>
          <p:cNvCxnSpPr/>
          <p:nvPr/>
        </p:nvCxnSpPr>
        <p:spPr>
          <a:xfrm flipH="1" flipV="1">
            <a:off x="6681024" y="3921092"/>
            <a:ext cx="15471" cy="1185335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Freeform 139"/>
          <p:cNvSpPr/>
          <p:nvPr/>
        </p:nvSpPr>
        <p:spPr>
          <a:xfrm>
            <a:off x="5705139" y="3836420"/>
            <a:ext cx="2018311" cy="1199444"/>
          </a:xfrm>
          <a:custGeom>
            <a:avLst/>
            <a:gdLst>
              <a:gd name="connsiteX0" fmla="*/ 0 w 2356556"/>
              <a:gd name="connsiteY0" fmla="*/ 1185333 h 1199444"/>
              <a:gd name="connsiteX1" fmla="*/ 98778 w 2356556"/>
              <a:gd name="connsiteY1" fmla="*/ 1171222 h 1199444"/>
              <a:gd name="connsiteX2" fmla="*/ 197556 w 2356556"/>
              <a:gd name="connsiteY2" fmla="*/ 1114777 h 1199444"/>
              <a:gd name="connsiteX3" fmla="*/ 296334 w 2356556"/>
              <a:gd name="connsiteY3" fmla="*/ 1086555 h 1199444"/>
              <a:gd name="connsiteX4" fmla="*/ 338667 w 2356556"/>
              <a:gd name="connsiteY4" fmla="*/ 1058333 h 1199444"/>
              <a:gd name="connsiteX5" fmla="*/ 395111 w 2356556"/>
              <a:gd name="connsiteY5" fmla="*/ 1044222 h 1199444"/>
              <a:gd name="connsiteX6" fmla="*/ 437445 w 2356556"/>
              <a:gd name="connsiteY6" fmla="*/ 1030111 h 1199444"/>
              <a:gd name="connsiteX7" fmla="*/ 479778 w 2356556"/>
              <a:gd name="connsiteY7" fmla="*/ 1001889 h 1199444"/>
              <a:gd name="connsiteX8" fmla="*/ 508000 w 2356556"/>
              <a:gd name="connsiteY8" fmla="*/ 973666 h 1199444"/>
              <a:gd name="connsiteX9" fmla="*/ 592667 w 2356556"/>
              <a:gd name="connsiteY9" fmla="*/ 917222 h 1199444"/>
              <a:gd name="connsiteX10" fmla="*/ 620889 w 2356556"/>
              <a:gd name="connsiteY10" fmla="*/ 874889 h 1199444"/>
              <a:gd name="connsiteX11" fmla="*/ 719667 w 2356556"/>
              <a:gd name="connsiteY11" fmla="*/ 762000 h 1199444"/>
              <a:gd name="connsiteX12" fmla="*/ 776111 w 2356556"/>
              <a:gd name="connsiteY12" fmla="*/ 677333 h 1199444"/>
              <a:gd name="connsiteX13" fmla="*/ 818445 w 2356556"/>
              <a:gd name="connsiteY13" fmla="*/ 592666 h 1199444"/>
              <a:gd name="connsiteX14" fmla="*/ 860778 w 2356556"/>
              <a:gd name="connsiteY14" fmla="*/ 493889 h 1199444"/>
              <a:gd name="connsiteX15" fmla="*/ 889000 w 2356556"/>
              <a:gd name="connsiteY15" fmla="*/ 409222 h 1199444"/>
              <a:gd name="connsiteX16" fmla="*/ 903111 w 2356556"/>
              <a:gd name="connsiteY16" fmla="*/ 366889 h 1199444"/>
              <a:gd name="connsiteX17" fmla="*/ 917222 w 2356556"/>
              <a:gd name="connsiteY17" fmla="*/ 324555 h 1199444"/>
              <a:gd name="connsiteX18" fmla="*/ 945445 w 2356556"/>
              <a:gd name="connsiteY18" fmla="*/ 296333 h 1199444"/>
              <a:gd name="connsiteX19" fmla="*/ 973667 w 2356556"/>
              <a:gd name="connsiteY19" fmla="*/ 211666 h 1199444"/>
              <a:gd name="connsiteX20" fmla="*/ 987778 w 2356556"/>
              <a:gd name="connsiteY20" fmla="*/ 169333 h 1199444"/>
              <a:gd name="connsiteX21" fmla="*/ 1001889 w 2356556"/>
              <a:gd name="connsiteY21" fmla="*/ 127000 h 1199444"/>
              <a:gd name="connsiteX22" fmla="*/ 1030111 w 2356556"/>
              <a:gd name="connsiteY22" fmla="*/ 84666 h 1199444"/>
              <a:gd name="connsiteX23" fmla="*/ 1058334 w 2356556"/>
              <a:gd name="connsiteY23" fmla="*/ 56444 h 1199444"/>
              <a:gd name="connsiteX24" fmla="*/ 1143000 w 2356556"/>
              <a:gd name="connsiteY24" fmla="*/ 0 h 1199444"/>
              <a:gd name="connsiteX25" fmla="*/ 1241778 w 2356556"/>
              <a:gd name="connsiteY25" fmla="*/ 14111 h 1199444"/>
              <a:gd name="connsiteX26" fmla="*/ 1312334 w 2356556"/>
              <a:gd name="connsiteY26" fmla="*/ 70555 h 1199444"/>
              <a:gd name="connsiteX27" fmla="*/ 1354667 w 2356556"/>
              <a:gd name="connsiteY27" fmla="*/ 98777 h 1199444"/>
              <a:gd name="connsiteX28" fmla="*/ 1397000 w 2356556"/>
              <a:gd name="connsiteY28" fmla="*/ 183444 h 1199444"/>
              <a:gd name="connsiteX29" fmla="*/ 1439334 w 2356556"/>
              <a:gd name="connsiteY29" fmla="*/ 211666 h 1199444"/>
              <a:gd name="connsiteX30" fmla="*/ 1467556 w 2356556"/>
              <a:gd name="connsiteY30" fmla="*/ 239889 h 1199444"/>
              <a:gd name="connsiteX31" fmla="*/ 1481667 w 2356556"/>
              <a:gd name="connsiteY31" fmla="*/ 282222 h 1199444"/>
              <a:gd name="connsiteX32" fmla="*/ 1566334 w 2356556"/>
              <a:gd name="connsiteY32" fmla="*/ 395111 h 1199444"/>
              <a:gd name="connsiteX33" fmla="*/ 1608667 w 2356556"/>
              <a:gd name="connsiteY33" fmla="*/ 479777 h 1199444"/>
              <a:gd name="connsiteX34" fmla="*/ 1651000 w 2356556"/>
              <a:gd name="connsiteY34" fmla="*/ 564444 h 1199444"/>
              <a:gd name="connsiteX35" fmla="*/ 1693334 w 2356556"/>
              <a:gd name="connsiteY35" fmla="*/ 592666 h 1199444"/>
              <a:gd name="connsiteX36" fmla="*/ 1735667 w 2356556"/>
              <a:gd name="connsiteY36" fmla="*/ 691444 h 1199444"/>
              <a:gd name="connsiteX37" fmla="*/ 1778000 w 2356556"/>
              <a:gd name="connsiteY37" fmla="*/ 719666 h 1199444"/>
              <a:gd name="connsiteX38" fmla="*/ 1792111 w 2356556"/>
              <a:gd name="connsiteY38" fmla="*/ 762000 h 1199444"/>
              <a:gd name="connsiteX39" fmla="*/ 1905000 w 2356556"/>
              <a:gd name="connsiteY39" fmla="*/ 846666 h 1199444"/>
              <a:gd name="connsiteX40" fmla="*/ 1961445 w 2356556"/>
              <a:gd name="connsiteY40" fmla="*/ 903111 h 1199444"/>
              <a:gd name="connsiteX41" fmla="*/ 2017889 w 2356556"/>
              <a:gd name="connsiteY41" fmla="*/ 987777 h 1199444"/>
              <a:gd name="connsiteX42" fmla="*/ 2074334 w 2356556"/>
              <a:gd name="connsiteY42" fmla="*/ 1044222 h 1199444"/>
              <a:gd name="connsiteX43" fmla="*/ 2173111 w 2356556"/>
              <a:gd name="connsiteY43" fmla="*/ 1072444 h 1199444"/>
              <a:gd name="connsiteX44" fmla="*/ 2286000 w 2356556"/>
              <a:gd name="connsiteY44" fmla="*/ 1157111 h 1199444"/>
              <a:gd name="connsiteX45" fmla="*/ 2356556 w 2356556"/>
              <a:gd name="connsiteY45" fmla="*/ 1199444 h 119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356556" h="1199444">
                <a:moveTo>
                  <a:pt x="0" y="1185333"/>
                </a:moveTo>
                <a:cubicBezTo>
                  <a:pt x="32926" y="1180629"/>
                  <a:pt x="66690" y="1179973"/>
                  <a:pt x="98778" y="1171222"/>
                </a:cubicBezTo>
                <a:cubicBezTo>
                  <a:pt x="153204" y="1156379"/>
                  <a:pt x="151577" y="1137767"/>
                  <a:pt x="197556" y="1114777"/>
                </a:cubicBezTo>
                <a:cubicBezTo>
                  <a:pt x="217800" y="1104655"/>
                  <a:pt x="278249" y="1091076"/>
                  <a:pt x="296334" y="1086555"/>
                </a:cubicBezTo>
                <a:cubicBezTo>
                  <a:pt x="310445" y="1077148"/>
                  <a:pt x="323079" y="1065014"/>
                  <a:pt x="338667" y="1058333"/>
                </a:cubicBezTo>
                <a:cubicBezTo>
                  <a:pt x="356493" y="1050693"/>
                  <a:pt x="376463" y="1049550"/>
                  <a:pt x="395111" y="1044222"/>
                </a:cubicBezTo>
                <a:cubicBezTo>
                  <a:pt x="409413" y="1040136"/>
                  <a:pt x="423334" y="1034815"/>
                  <a:pt x="437445" y="1030111"/>
                </a:cubicBezTo>
                <a:cubicBezTo>
                  <a:pt x="451556" y="1020704"/>
                  <a:pt x="466535" y="1012484"/>
                  <a:pt x="479778" y="1001889"/>
                </a:cubicBezTo>
                <a:cubicBezTo>
                  <a:pt x="490167" y="993578"/>
                  <a:pt x="497357" y="981649"/>
                  <a:pt x="508000" y="973666"/>
                </a:cubicBezTo>
                <a:cubicBezTo>
                  <a:pt x="535135" y="953315"/>
                  <a:pt x="592667" y="917222"/>
                  <a:pt x="592667" y="917222"/>
                </a:cubicBezTo>
                <a:cubicBezTo>
                  <a:pt x="602074" y="903111"/>
                  <a:pt x="609852" y="887765"/>
                  <a:pt x="620889" y="874889"/>
                </a:cubicBezTo>
                <a:cubicBezTo>
                  <a:pt x="716477" y="763369"/>
                  <a:pt x="641470" y="873711"/>
                  <a:pt x="719667" y="762000"/>
                </a:cubicBezTo>
                <a:cubicBezTo>
                  <a:pt x="739118" y="734212"/>
                  <a:pt x="765385" y="709511"/>
                  <a:pt x="776111" y="677333"/>
                </a:cubicBezTo>
                <a:cubicBezTo>
                  <a:pt x="795585" y="618911"/>
                  <a:pt x="781971" y="647376"/>
                  <a:pt x="818445" y="592666"/>
                </a:cubicBezTo>
                <a:cubicBezTo>
                  <a:pt x="863869" y="456393"/>
                  <a:pt x="791028" y="668266"/>
                  <a:pt x="860778" y="493889"/>
                </a:cubicBezTo>
                <a:cubicBezTo>
                  <a:pt x="871826" y="466268"/>
                  <a:pt x="879593" y="437444"/>
                  <a:pt x="889000" y="409222"/>
                </a:cubicBezTo>
                <a:lnTo>
                  <a:pt x="903111" y="366889"/>
                </a:lnTo>
                <a:cubicBezTo>
                  <a:pt x="907815" y="352778"/>
                  <a:pt x="906704" y="335073"/>
                  <a:pt x="917222" y="324555"/>
                </a:cubicBezTo>
                <a:lnTo>
                  <a:pt x="945445" y="296333"/>
                </a:lnTo>
                <a:lnTo>
                  <a:pt x="973667" y="211666"/>
                </a:lnTo>
                <a:lnTo>
                  <a:pt x="987778" y="169333"/>
                </a:lnTo>
                <a:cubicBezTo>
                  <a:pt x="992482" y="155222"/>
                  <a:pt x="993638" y="139376"/>
                  <a:pt x="1001889" y="127000"/>
                </a:cubicBezTo>
                <a:cubicBezTo>
                  <a:pt x="1011296" y="112889"/>
                  <a:pt x="1019516" y="97909"/>
                  <a:pt x="1030111" y="84666"/>
                </a:cubicBezTo>
                <a:cubicBezTo>
                  <a:pt x="1038422" y="74277"/>
                  <a:pt x="1047691" y="64426"/>
                  <a:pt x="1058334" y="56444"/>
                </a:cubicBezTo>
                <a:cubicBezTo>
                  <a:pt x="1085469" y="36093"/>
                  <a:pt x="1143000" y="0"/>
                  <a:pt x="1143000" y="0"/>
                </a:cubicBezTo>
                <a:cubicBezTo>
                  <a:pt x="1175926" y="4704"/>
                  <a:pt x="1209920" y="4554"/>
                  <a:pt x="1241778" y="14111"/>
                </a:cubicBezTo>
                <a:cubicBezTo>
                  <a:pt x="1276521" y="24534"/>
                  <a:pt x="1286757" y="50094"/>
                  <a:pt x="1312334" y="70555"/>
                </a:cubicBezTo>
                <a:cubicBezTo>
                  <a:pt x="1325577" y="81149"/>
                  <a:pt x="1340556" y="89370"/>
                  <a:pt x="1354667" y="98777"/>
                </a:cubicBezTo>
                <a:cubicBezTo>
                  <a:pt x="1366144" y="133208"/>
                  <a:pt x="1369645" y="156090"/>
                  <a:pt x="1397000" y="183444"/>
                </a:cubicBezTo>
                <a:cubicBezTo>
                  <a:pt x="1408992" y="195436"/>
                  <a:pt x="1426091" y="201071"/>
                  <a:pt x="1439334" y="211666"/>
                </a:cubicBezTo>
                <a:cubicBezTo>
                  <a:pt x="1449723" y="219977"/>
                  <a:pt x="1458149" y="230481"/>
                  <a:pt x="1467556" y="239889"/>
                </a:cubicBezTo>
                <a:cubicBezTo>
                  <a:pt x="1472260" y="254000"/>
                  <a:pt x="1474443" y="269219"/>
                  <a:pt x="1481667" y="282222"/>
                </a:cubicBezTo>
                <a:cubicBezTo>
                  <a:pt x="1521559" y="354028"/>
                  <a:pt x="1523513" y="352292"/>
                  <a:pt x="1566334" y="395111"/>
                </a:cubicBezTo>
                <a:cubicBezTo>
                  <a:pt x="1601804" y="501520"/>
                  <a:pt x="1553957" y="370355"/>
                  <a:pt x="1608667" y="479777"/>
                </a:cubicBezTo>
                <a:cubicBezTo>
                  <a:pt x="1631620" y="525684"/>
                  <a:pt x="1610560" y="524005"/>
                  <a:pt x="1651000" y="564444"/>
                </a:cubicBezTo>
                <a:cubicBezTo>
                  <a:pt x="1662992" y="576436"/>
                  <a:pt x="1679223" y="583259"/>
                  <a:pt x="1693334" y="592666"/>
                </a:cubicBezTo>
                <a:cubicBezTo>
                  <a:pt x="1704129" y="635847"/>
                  <a:pt x="1703184" y="658961"/>
                  <a:pt x="1735667" y="691444"/>
                </a:cubicBezTo>
                <a:cubicBezTo>
                  <a:pt x="1747659" y="703436"/>
                  <a:pt x="1763889" y="710259"/>
                  <a:pt x="1778000" y="719666"/>
                </a:cubicBezTo>
                <a:cubicBezTo>
                  <a:pt x="1782704" y="733777"/>
                  <a:pt x="1784458" y="749245"/>
                  <a:pt x="1792111" y="762000"/>
                </a:cubicBezTo>
                <a:cubicBezTo>
                  <a:pt x="1810884" y="793289"/>
                  <a:pt x="1894503" y="836169"/>
                  <a:pt x="1905000" y="846666"/>
                </a:cubicBezTo>
                <a:cubicBezTo>
                  <a:pt x="1923815" y="865481"/>
                  <a:pt x="1946685" y="880971"/>
                  <a:pt x="1961445" y="903111"/>
                </a:cubicBezTo>
                <a:cubicBezTo>
                  <a:pt x="1980260" y="931333"/>
                  <a:pt x="1993905" y="963793"/>
                  <a:pt x="2017889" y="987777"/>
                </a:cubicBezTo>
                <a:cubicBezTo>
                  <a:pt x="2036704" y="1006592"/>
                  <a:pt x="2048520" y="1037769"/>
                  <a:pt x="2074334" y="1044222"/>
                </a:cubicBezTo>
                <a:cubicBezTo>
                  <a:pt x="2145208" y="1061941"/>
                  <a:pt x="2112380" y="1052200"/>
                  <a:pt x="2173111" y="1072444"/>
                </a:cubicBezTo>
                <a:cubicBezTo>
                  <a:pt x="2225318" y="1124649"/>
                  <a:pt x="2190267" y="1093289"/>
                  <a:pt x="2286000" y="1157111"/>
                </a:cubicBezTo>
                <a:cubicBezTo>
                  <a:pt x="2337080" y="1191164"/>
                  <a:pt x="2313168" y="1177750"/>
                  <a:pt x="2356556" y="1199444"/>
                </a:cubicBezTo>
              </a:path>
            </a:pathLst>
          </a:custGeom>
          <a:ln>
            <a:solidFill>
              <a:srgbClr val="0000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 142"/>
          <p:cNvSpPr/>
          <p:nvPr/>
        </p:nvSpPr>
        <p:spPr>
          <a:xfrm>
            <a:off x="6993301" y="4188274"/>
            <a:ext cx="521003" cy="789702"/>
          </a:xfrm>
          <a:custGeom>
            <a:avLst/>
            <a:gdLst>
              <a:gd name="connsiteX0" fmla="*/ 0 w 521003"/>
              <a:gd name="connsiteY0" fmla="*/ 0 h 789702"/>
              <a:gd name="connsiteX1" fmla="*/ 8141 w 521003"/>
              <a:gd name="connsiteY1" fmla="*/ 105836 h 789702"/>
              <a:gd name="connsiteX2" fmla="*/ 24422 w 521003"/>
              <a:gd name="connsiteY2" fmla="*/ 162825 h 789702"/>
              <a:gd name="connsiteX3" fmla="*/ 32563 w 521003"/>
              <a:gd name="connsiteY3" fmla="*/ 211672 h 789702"/>
              <a:gd name="connsiteX4" fmla="*/ 40704 w 521003"/>
              <a:gd name="connsiteY4" fmla="*/ 244238 h 789702"/>
              <a:gd name="connsiteX5" fmla="*/ 48844 w 521003"/>
              <a:gd name="connsiteY5" fmla="*/ 325650 h 789702"/>
              <a:gd name="connsiteX6" fmla="*/ 73266 w 521003"/>
              <a:gd name="connsiteY6" fmla="*/ 407063 h 789702"/>
              <a:gd name="connsiteX7" fmla="*/ 81407 w 521003"/>
              <a:gd name="connsiteY7" fmla="*/ 447769 h 789702"/>
              <a:gd name="connsiteX8" fmla="*/ 89548 w 521003"/>
              <a:gd name="connsiteY8" fmla="*/ 472193 h 789702"/>
              <a:gd name="connsiteX9" fmla="*/ 105829 w 521003"/>
              <a:gd name="connsiteY9" fmla="*/ 545464 h 789702"/>
              <a:gd name="connsiteX10" fmla="*/ 122110 w 521003"/>
              <a:gd name="connsiteY10" fmla="*/ 569888 h 789702"/>
              <a:gd name="connsiteX11" fmla="*/ 130251 w 521003"/>
              <a:gd name="connsiteY11" fmla="*/ 594312 h 789702"/>
              <a:gd name="connsiteX12" fmla="*/ 146532 w 521003"/>
              <a:gd name="connsiteY12" fmla="*/ 618736 h 789702"/>
              <a:gd name="connsiteX13" fmla="*/ 162814 w 521003"/>
              <a:gd name="connsiteY13" fmla="*/ 667583 h 789702"/>
              <a:gd name="connsiteX14" fmla="*/ 195376 w 521003"/>
              <a:gd name="connsiteY14" fmla="*/ 716431 h 789702"/>
              <a:gd name="connsiteX15" fmla="*/ 203517 w 521003"/>
              <a:gd name="connsiteY15" fmla="*/ 740855 h 789702"/>
              <a:gd name="connsiteX16" fmla="*/ 219798 w 521003"/>
              <a:gd name="connsiteY16" fmla="*/ 765279 h 789702"/>
              <a:gd name="connsiteX17" fmla="*/ 244220 w 521003"/>
              <a:gd name="connsiteY17" fmla="*/ 773420 h 789702"/>
              <a:gd name="connsiteX18" fmla="*/ 325627 w 521003"/>
              <a:gd name="connsiteY18" fmla="*/ 789702 h 789702"/>
              <a:gd name="connsiteX19" fmla="*/ 431456 w 521003"/>
              <a:gd name="connsiteY19" fmla="*/ 781561 h 789702"/>
              <a:gd name="connsiteX20" fmla="*/ 488440 w 521003"/>
              <a:gd name="connsiteY20" fmla="*/ 765279 h 789702"/>
              <a:gd name="connsiteX21" fmla="*/ 521003 w 521003"/>
              <a:gd name="connsiteY21" fmla="*/ 732714 h 78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21003" h="789702">
                <a:moveTo>
                  <a:pt x="0" y="0"/>
                </a:moveTo>
                <a:cubicBezTo>
                  <a:pt x="2714" y="35279"/>
                  <a:pt x="4007" y="70695"/>
                  <a:pt x="8141" y="105836"/>
                </a:cubicBezTo>
                <a:cubicBezTo>
                  <a:pt x="12572" y="143501"/>
                  <a:pt x="17186" y="130259"/>
                  <a:pt x="24422" y="162825"/>
                </a:cubicBezTo>
                <a:cubicBezTo>
                  <a:pt x="28003" y="178939"/>
                  <a:pt x="29326" y="195486"/>
                  <a:pt x="32563" y="211672"/>
                </a:cubicBezTo>
                <a:cubicBezTo>
                  <a:pt x="34757" y="222644"/>
                  <a:pt x="37990" y="233383"/>
                  <a:pt x="40704" y="244238"/>
                </a:cubicBezTo>
                <a:cubicBezTo>
                  <a:pt x="43417" y="271375"/>
                  <a:pt x="44987" y="298651"/>
                  <a:pt x="48844" y="325650"/>
                </a:cubicBezTo>
                <a:cubicBezTo>
                  <a:pt x="55610" y="373014"/>
                  <a:pt x="61942" y="350440"/>
                  <a:pt x="73266" y="407063"/>
                </a:cubicBezTo>
                <a:cubicBezTo>
                  <a:pt x="75980" y="420632"/>
                  <a:pt x="78051" y="434345"/>
                  <a:pt x="81407" y="447769"/>
                </a:cubicBezTo>
                <a:cubicBezTo>
                  <a:pt x="83488" y="456094"/>
                  <a:pt x="87467" y="463867"/>
                  <a:pt x="89548" y="472193"/>
                </a:cubicBezTo>
                <a:cubicBezTo>
                  <a:pt x="91868" y="481474"/>
                  <a:pt x="100812" y="533757"/>
                  <a:pt x="105829" y="545464"/>
                </a:cubicBezTo>
                <a:cubicBezTo>
                  <a:pt x="109683" y="554457"/>
                  <a:pt x="117735" y="561136"/>
                  <a:pt x="122110" y="569888"/>
                </a:cubicBezTo>
                <a:cubicBezTo>
                  <a:pt x="125948" y="577564"/>
                  <a:pt x="126413" y="586636"/>
                  <a:pt x="130251" y="594312"/>
                </a:cubicBezTo>
                <a:cubicBezTo>
                  <a:pt x="134626" y="603064"/>
                  <a:pt x="142558" y="609795"/>
                  <a:pt x="146532" y="618736"/>
                </a:cubicBezTo>
                <a:cubicBezTo>
                  <a:pt x="153502" y="634420"/>
                  <a:pt x="153294" y="653302"/>
                  <a:pt x="162814" y="667583"/>
                </a:cubicBezTo>
                <a:cubicBezTo>
                  <a:pt x="173668" y="683866"/>
                  <a:pt x="189188" y="697866"/>
                  <a:pt x="195376" y="716431"/>
                </a:cubicBezTo>
                <a:cubicBezTo>
                  <a:pt x="198090" y="724572"/>
                  <a:pt x="199679" y="733179"/>
                  <a:pt x="203517" y="740855"/>
                </a:cubicBezTo>
                <a:cubicBezTo>
                  <a:pt x="207892" y="749607"/>
                  <a:pt x="212158" y="759166"/>
                  <a:pt x="219798" y="765279"/>
                </a:cubicBezTo>
                <a:cubicBezTo>
                  <a:pt x="226498" y="770640"/>
                  <a:pt x="235859" y="771490"/>
                  <a:pt x="244220" y="773420"/>
                </a:cubicBezTo>
                <a:cubicBezTo>
                  <a:pt x="271184" y="779643"/>
                  <a:pt x="325627" y="789702"/>
                  <a:pt x="325627" y="789702"/>
                </a:cubicBezTo>
                <a:cubicBezTo>
                  <a:pt x="360903" y="786988"/>
                  <a:pt x="396318" y="785695"/>
                  <a:pt x="431456" y="781561"/>
                </a:cubicBezTo>
                <a:cubicBezTo>
                  <a:pt x="447252" y="779703"/>
                  <a:pt x="472648" y="770543"/>
                  <a:pt x="488440" y="765279"/>
                </a:cubicBezTo>
                <a:cubicBezTo>
                  <a:pt x="517911" y="745630"/>
                  <a:pt x="508486" y="757747"/>
                  <a:pt x="521003" y="732714"/>
                </a:cubicBezTo>
              </a:path>
            </a:pathLst>
          </a:cu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Freeform 143"/>
          <p:cNvSpPr/>
          <p:nvPr/>
        </p:nvSpPr>
        <p:spPr>
          <a:xfrm>
            <a:off x="7571288" y="4847716"/>
            <a:ext cx="534488" cy="155339"/>
          </a:xfrm>
          <a:custGeom>
            <a:avLst/>
            <a:gdLst>
              <a:gd name="connsiteX0" fmla="*/ 0 w 561706"/>
              <a:gd name="connsiteY0" fmla="*/ 48848 h 155339"/>
              <a:gd name="connsiteX1" fmla="*/ 40704 w 561706"/>
              <a:gd name="connsiteY1" fmla="*/ 16283 h 155339"/>
              <a:gd name="connsiteX2" fmla="*/ 105829 w 561706"/>
              <a:gd name="connsiteY2" fmla="*/ 0 h 155339"/>
              <a:gd name="connsiteX3" fmla="*/ 179095 w 561706"/>
              <a:gd name="connsiteY3" fmla="*/ 16283 h 155339"/>
              <a:gd name="connsiteX4" fmla="*/ 227939 w 561706"/>
              <a:gd name="connsiteY4" fmla="*/ 32565 h 155339"/>
              <a:gd name="connsiteX5" fmla="*/ 276783 w 561706"/>
              <a:gd name="connsiteY5" fmla="*/ 65130 h 155339"/>
              <a:gd name="connsiteX6" fmla="*/ 325627 w 561706"/>
              <a:gd name="connsiteY6" fmla="*/ 89554 h 155339"/>
              <a:gd name="connsiteX7" fmla="*/ 350049 w 561706"/>
              <a:gd name="connsiteY7" fmla="*/ 105837 h 155339"/>
              <a:gd name="connsiteX8" fmla="*/ 423315 w 561706"/>
              <a:gd name="connsiteY8" fmla="*/ 130260 h 155339"/>
              <a:gd name="connsiteX9" fmla="*/ 512862 w 561706"/>
              <a:gd name="connsiteY9" fmla="*/ 154684 h 155339"/>
              <a:gd name="connsiteX10" fmla="*/ 561706 w 561706"/>
              <a:gd name="connsiteY10" fmla="*/ 154684 h 15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706" h="155339">
                <a:moveTo>
                  <a:pt x="0" y="48848"/>
                </a:moveTo>
                <a:cubicBezTo>
                  <a:pt x="13568" y="37993"/>
                  <a:pt x="24928" y="23565"/>
                  <a:pt x="40704" y="16283"/>
                </a:cubicBezTo>
                <a:cubicBezTo>
                  <a:pt x="61021" y="6905"/>
                  <a:pt x="105829" y="0"/>
                  <a:pt x="105829" y="0"/>
                </a:cubicBezTo>
                <a:cubicBezTo>
                  <a:pt x="130251" y="5428"/>
                  <a:pt x="154922" y="9836"/>
                  <a:pt x="179095" y="16283"/>
                </a:cubicBezTo>
                <a:cubicBezTo>
                  <a:pt x="195678" y="20705"/>
                  <a:pt x="227939" y="32565"/>
                  <a:pt x="227939" y="32565"/>
                </a:cubicBezTo>
                <a:cubicBezTo>
                  <a:pt x="274237" y="78867"/>
                  <a:pt x="229656" y="41565"/>
                  <a:pt x="276783" y="65130"/>
                </a:cubicBezTo>
                <a:cubicBezTo>
                  <a:pt x="339906" y="96694"/>
                  <a:pt x="264242" y="69092"/>
                  <a:pt x="325627" y="89554"/>
                </a:cubicBezTo>
                <a:cubicBezTo>
                  <a:pt x="333768" y="94982"/>
                  <a:pt x="341108" y="101863"/>
                  <a:pt x="350049" y="105837"/>
                </a:cubicBezTo>
                <a:lnTo>
                  <a:pt x="423315" y="130260"/>
                </a:lnTo>
                <a:cubicBezTo>
                  <a:pt x="453176" y="140214"/>
                  <a:pt x="481217" y="151807"/>
                  <a:pt x="512862" y="154684"/>
                </a:cubicBezTo>
                <a:cubicBezTo>
                  <a:pt x="529076" y="156158"/>
                  <a:pt x="545425" y="154684"/>
                  <a:pt x="561706" y="154684"/>
                </a:cubicBezTo>
              </a:path>
            </a:pathLst>
          </a:cu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&quot;No&quot; Symbol 144"/>
          <p:cNvSpPr/>
          <p:nvPr/>
        </p:nvSpPr>
        <p:spPr>
          <a:xfrm>
            <a:off x="7710189" y="2468372"/>
            <a:ext cx="1001888" cy="282222"/>
          </a:xfrm>
          <a:prstGeom prst="noSmoking">
            <a:avLst>
              <a:gd name="adj" fmla="val 0"/>
            </a:avLst>
          </a:prstGeom>
          <a:ln w="31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993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20" grpId="0" animBg="1"/>
      <p:bldP spid="84" grpId="0" animBg="1"/>
      <p:bldP spid="5" grpId="0" animBg="1"/>
      <p:bldP spid="22" grpId="0" animBg="1"/>
      <p:bldP spid="23" grpId="0" animBg="1"/>
      <p:bldP spid="27" grpId="0" animBg="1"/>
      <p:bldP spid="26" grpId="0" animBg="1"/>
      <p:bldP spid="28" grpId="0" animBg="1"/>
      <p:bldP spid="29" grpId="0" animBg="1"/>
      <p:bldP spid="14" grpId="0" animBg="1"/>
      <p:bldP spid="13" grpId="0" animBg="1"/>
      <p:bldP spid="31" grpId="0" animBg="1"/>
      <p:bldP spid="39" grpId="0" animBg="1"/>
      <p:bldP spid="54" grpId="2"/>
      <p:bldP spid="117" grpId="1" animBg="1"/>
      <p:bldP spid="119" grpId="0" animBg="1"/>
      <p:bldP spid="118" grpId="0"/>
      <p:bldP spid="118" grpId="1"/>
      <p:bldP spid="121" grpId="0"/>
      <p:bldP spid="140" grpId="0" animBg="1"/>
      <p:bldP spid="143" grpId="0" animBg="1"/>
      <p:bldP spid="144" grpId="0" animBg="1"/>
      <p:bldP spid="145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01069" y="381000"/>
            <a:ext cx="7583487" cy="1044388"/>
          </a:xfrm>
        </p:spPr>
        <p:txBody>
          <a:bodyPr anchor="t"/>
          <a:lstStyle/>
          <a:p>
            <a:pPr algn="ctr"/>
            <a:r>
              <a:rPr lang="en-US" sz="3200" dirty="0" smtClean="0"/>
              <a:t>Split-Plot experimental designs</a:t>
            </a:r>
            <a:endParaRPr lang="en-US" sz="3200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380997" y="1464735"/>
            <a:ext cx="8461733" cy="4208930"/>
          </a:xfrm>
        </p:spPr>
        <p:txBody>
          <a:bodyPr>
            <a:normAutofit/>
          </a:bodyPr>
          <a:lstStyle/>
          <a:p>
            <a:pPr marL="282575" lvl="1" indent="0">
              <a:buNone/>
            </a:pPr>
            <a:endParaRPr lang="en-US" sz="2800" dirty="0">
              <a:sym typeface="Wingdings"/>
            </a:endParaRPr>
          </a:p>
          <a:p>
            <a:pPr lvl="1">
              <a:buFont typeface="Wingdings" charset="2"/>
              <a:buChar char="Ø"/>
            </a:pPr>
            <a:r>
              <a:rPr lang="en-US" sz="2800" dirty="0" smtClean="0">
                <a:sym typeface="Wingdings"/>
              </a:rPr>
              <a:t>Good for experiments where it’s difficult to change one factor at a small scale 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>
                <a:sym typeface="Wingdings"/>
              </a:rPr>
              <a:t>Less precision in estimating main-plot effect, but more precision for estimating sub-plot effect and sub-plot x main-plot interaction</a:t>
            </a:r>
          </a:p>
        </p:txBody>
      </p:sp>
      <p:sp>
        <p:nvSpPr>
          <p:cNvPr id="2" name="Cloud Callout 1"/>
          <p:cNvSpPr/>
          <p:nvPr/>
        </p:nvSpPr>
        <p:spPr>
          <a:xfrm>
            <a:off x="6629400" y="256987"/>
            <a:ext cx="2263420" cy="1408123"/>
          </a:xfrm>
          <a:prstGeom prst="cloudCallout">
            <a:avLst>
              <a:gd name="adj1" fmla="val -42155"/>
              <a:gd name="adj2" fmla="val 62500"/>
            </a:avLst>
          </a:prstGeom>
          <a:solidFill>
            <a:schemeClr val="bg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</a:rPr>
              <a:t>Why use them?</a:t>
            </a:r>
            <a:endParaRPr 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951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 smtClean="0"/>
              <a:t>Split-Plot experimental designs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82221" y="1603023"/>
            <a:ext cx="8558610" cy="4208930"/>
          </a:xfrm>
        </p:spPr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800" dirty="0" smtClean="0"/>
              <a:t>2 stages of randomization </a:t>
            </a:r>
            <a:r>
              <a:rPr lang="en-US" sz="2800" dirty="0" smtClean="0">
                <a:sym typeface="Wingdings"/>
              </a:rPr>
              <a:t> </a:t>
            </a:r>
            <a:r>
              <a:rPr lang="en-US" sz="2800" dirty="0">
                <a:sym typeface="Wingdings"/>
              </a:rPr>
              <a:t>2 error </a:t>
            </a:r>
            <a:r>
              <a:rPr lang="en-US" sz="2800" dirty="0" smtClean="0">
                <a:sym typeface="Wingdings"/>
              </a:rPr>
              <a:t>terms</a:t>
            </a:r>
          </a:p>
          <a:p>
            <a:pPr lvl="1">
              <a:buFont typeface="Wingdings" charset="2"/>
              <a:buChar char="Ø"/>
            </a:pPr>
            <a:r>
              <a:rPr lang="en-US" sz="2800" dirty="0">
                <a:sym typeface="Wingdings"/>
              </a:rPr>
              <a:t>Make sure to choose “split-</a:t>
            </a:r>
            <a:r>
              <a:rPr lang="en-US" sz="2800" dirty="0" smtClean="0">
                <a:sym typeface="Wingdings"/>
              </a:rPr>
              <a:t>plot</a:t>
            </a:r>
            <a:r>
              <a:rPr lang="is-IS" sz="2800" dirty="0" smtClean="0">
                <a:sym typeface="Wingdings"/>
              </a:rPr>
              <a:t>..” </a:t>
            </a:r>
            <a:r>
              <a:rPr lang="is-IS" sz="2800" dirty="0">
                <a:sym typeface="Wingdings"/>
              </a:rPr>
              <a:t>from experimental design in app</a:t>
            </a:r>
            <a:r>
              <a:rPr lang="is-IS" sz="2800" dirty="0" smtClean="0">
                <a:sym typeface="Wingdings"/>
              </a:rPr>
              <a:t>!</a:t>
            </a:r>
          </a:p>
          <a:p>
            <a:pPr lvl="2">
              <a:buFont typeface="Wingdings" charset="2"/>
              <a:buChar char="Ø"/>
            </a:pPr>
            <a:r>
              <a:rPr lang="is-IS" sz="2800" dirty="0" smtClean="0">
                <a:sym typeface="Wingdings"/>
              </a:rPr>
              <a:t>**</a:t>
            </a:r>
            <a:r>
              <a:rPr lang="is-IS" sz="2800" dirty="0" smtClean="0">
                <a:solidFill>
                  <a:srgbClr val="FFFF00"/>
                </a:solidFill>
                <a:sym typeface="Wingdings"/>
              </a:rPr>
              <a:t>Important note for split-plot CRD</a:t>
            </a:r>
            <a:r>
              <a:rPr lang="is-IS" sz="2800" dirty="0" smtClean="0">
                <a:sym typeface="Wingdings"/>
              </a:rPr>
              <a:t>** Your </a:t>
            </a:r>
            <a:r>
              <a:rPr lang="is-IS" sz="2800" dirty="0">
                <a:sym typeface="Wingdings"/>
              </a:rPr>
              <a:t>.csv data file </a:t>
            </a:r>
            <a:r>
              <a:rPr lang="is-IS" sz="2800" dirty="0" smtClean="0">
                <a:sym typeface="Wingdings"/>
              </a:rPr>
              <a:t>must include a column for ‘replication’ identification (e.g. 1, 2, 3). Otherwise, do not include replication.</a:t>
            </a:r>
            <a:endParaRPr lang="en-US" sz="28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548721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 smtClean="0"/>
              <a:t>Split-Plot experimental designs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27000" y="1222026"/>
            <a:ext cx="8558610" cy="4208930"/>
          </a:xfrm>
        </p:spPr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000" dirty="0" smtClean="0">
                <a:sym typeface="Wingdings"/>
              </a:rPr>
              <a:t>Linear model for split-plot with CRD for main-plots:</a:t>
            </a:r>
          </a:p>
          <a:p>
            <a:pPr marL="282575" lvl="1" indent="0">
              <a:buNone/>
            </a:pPr>
            <a:endParaRPr lang="en-US" sz="2000" dirty="0">
              <a:sym typeface="Wingdings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9316648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2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176306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" name="Equation" r:id="rId5" imgW="114300" imgH="165100" progId="Equation.3">
                  <p:embed/>
                </p:oleObj>
              </mc:Choice>
              <mc:Fallback>
                <p:oleObj name="Equation" r:id="rId5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535068" y="1693815"/>
            <a:ext cx="8188163" cy="609202"/>
          </a:xfrm>
          <a:prstGeom prst="rect">
            <a:avLst/>
          </a:prstGeom>
          <a:solidFill>
            <a:srgbClr val="DDF53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82575" indent="-282575" algn="l" defTabSz="914400" rtl="0" eaLnBrk="1" latinLnBrk="0" hangingPunct="1">
              <a:spcBef>
                <a:spcPts val="2000"/>
              </a:spcBef>
              <a:buFont typeface="Wingdings 2" pitchFamily="18" charset="2"/>
              <a:buChar char="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7850" indent="-2952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042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43000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2557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1325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0002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90763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717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i="1" dirty="0" err="1" smtClean="0">
                <a:solidFill>
                  <a:srgbClr val="000000"/>
                </a:solidFill>
              </a:rPr>
              <a:t>Y</a:t>
            </a:r>
            <a:r>
              <a:rPr lang="en-US" sz="2800" i="1" baseline="-25000" dirty="0" err="1" smtClean="0">
                <a:solidFill>
                  <a:srgbClr val="000000"/>
                </a:solidFill>
              </a:rPr>
              <a:t>ijk</a:t>
            </a:r>
            <a:r>
              <a:rPr lang="en-US" sz="2800" baseline="-25000" dirty="0" smtClean="0">
                <a:solidFill>
                  <a:srgbClr val="000000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= </a:t>
            </a:r>
            <a:r>
              <a:rPr lang="en-US" sz="2800" i="1" dirty="0" smtClean="0">
                <a:solidFill>
                  <a:srgbClr val="000000"/>
                </a:solidFill>
              </a:rPr>
              <a:t>μ</a:t>
            </a:r>
            <a:r>
              <a:rPr lang="en-US" sz="2800" dirty="0" smtClean="0">
                <a:solidFill>
                  <a:srgbClr val="000000"/>
                </a:solidFill>
              </a:rPr>
              <a:t>  +  </a:t>
            </a:r>
            <a:r>
              <a:rPr lang="en-US" sz="2800" i="1" dirty="0" smtClean="0">
                <a:solidFill>
                  <a:srgbClr val="000000"/>
                </a:solidFill>
              </a:rPr>
              <a:t>α</a:t>
            </a:r>
            <a:r>
              <a:rPr lang="en-US" sz="2800" i="1" baseline="-25000" dirty="0" err="1" smtClean="0">
                <a:solidFill>
                  <a:srgbClr val="000000"/>
                </a:solidFill>
              </a:rPr>
              <a:t>i</a:t>
            </a:r>
            <a:r>
              <a:rPr lang="en-US" sz="2800" i="1" baseline="-25000" dirty="0" smtClean="0">
                <a:solidFill>
                  <a:srgbClr val="000000"/>
                </a:solidFill>
              </a:rPr>
              <a:t>  </a:t>
            </a:r>
            <a:r>
              <a:rPr lang="en-US" sz="2800" dirty="0" smtClean="0">
                <a:solidFill>
                  <a:srgbClr val="000000"/>
                </a:solidFill>
              </a:rPr>
              <a:t>+  </a:t>
            </a:r>
            <a:r>
              <a:rPr lang="en-US" sz="2800" dirty="0">
                <a:solidFill>
                  <a:srgbClr val="000000"/>
                </a:solidFill>
              </a:rPr>
              <a:t>(</a:t>
            </a:r>
            <a:r>
              <a:rPr lang="en-US" sz="2800" i="1" dirty="0">
                <a:solidFill>
                  <a:srgbClr val="000000"/>
                </a:solidFill>
              </a:rPr>
              <a:t>α*</a:t>
            </a:r>
            <a:r>
              <a:rPr lang="en-US" sz="2800" i="1" dirty="0" err="1">
                <a:solidFill>
                  <a:srgbClr val="000000"/>
                </a:solidFill>
              </a:rPr>
              <a:t>γ</a:t>
            </a:r>
            <a:r>
              <a:rPr lang="en-US" sz="2800" dirty="0">
                <a:solidFill>
                  <a:srgbClr val="000000"/>
                </a:solidFill>
              </a:rPr>
              <a:t>)</a:t>
            </a:r>
            <a:r>
              <a:rPr lang="en-US" sz="2800" i="1" baseline="-25000" dirty="0" err="1">
                <a:solidFill>
                  <a:srgbClr val="000000"/>
                </a:solidFill>
              </a:rPr>
              <a:t>ik</a:t>
            </a:r>
            <a:r>
              <a:rPr lang="en-US" sz="2800" baseline="-25000" dirty="0">
                <a:solidFill>
                  <a:srgbClr val="000000"/>
                </a:solidFill>
              </a:rPr>
              <a:t> </a:t>
            </a:r>
            <a:r>
              <a:rPr lang="en-US" sz="2800" baseline="-25000" dirty="0" smtClean="0">
                <a:solidFill>
                  <a:srgbClr val="000000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+ </a:t>
            </a:r>
            <a:r>
              <a:rPr lang="en-US" sz="2800" baseline="-25000" dirty="0" smtClean="0">
                <a:solidFill>
                  <a:srgbClr val="000000"/>
                </a:solidFill>
              </a:rPr>
              <a:t> </a:t>
            </a:r>
            <a:r>
              <a:rPr lang="en-US" sz="2800" i="1" dirty="0" smtClean="0">
                <a:solidFill>
                  <a:srgbClr val="000000"/>
                </a:solidFill>
              </a:rPr>
              <a:t>β</a:t>
            </a:r>
            <a:r>
              <a:rPr lang="en-US" sz="2800" i="1" baseline="-25000" dirty="0" smtClean="0">
                <a:solidFill>
                  <a:srgbClr val="000000"/>
                </a:solidFill>
              </a:rPr>
              <a:t>j</a:t>
            </a:r>
            <a:r>
              <a:rPr lang="en-US" sz="2800" dirty="0" smtClean="0">
                <a:solidFill>
                  <a:srgbClr val="000000"/>
                </a:solidFill>
              </a:rPr>
              <a:t>  + (</a:t>
            </a:r>
            <a:r>
              <a:rPr lang="en-US" sz="2800" i="1" dirty="0" smtClean="0">
                <a:solidFill>
                  <a:srgbClr val="000000"/>
                </a:solidFill>
              </a:rPr>
              <a:t>α*β</a:t>
            </a:r>
            <a:r>
              <a:rPr lang="en-US" sz="2800" dirty="0" smtClean="0">
                <a:solidFill>
                  <a:srgbClr val="000000"/>
                </a:solidFill>
              </a:rPr>
              <a:t>)</a:t>
            </a:r>
            <a:r>
              <a:rPr lang="en-US" sz="2800" i="1" baseline="-25000" dirty="0" err="1" smtClean="0">
                <a:solidFill>
                  <a:srgbClr val="000000"/>
                </a:solidFill>
              </a:rPr>
              <a:t>ij</a:t>
            </a:r>
            <a:r>
              <a:rPr lang="en-US" sz="2800" i="1" baseline="-25000" dirty="0" smtClean="0">
                <a:solidFill>
                  <a:srgbClr val="000000"/>
                </a:solidFill>
              </a:rPr>
              <a:t> </a:t>
            </a:r>
            <a:r>
              <a:rPr lang="en-US" sz="2800" baseline="-25000" dirty="0" smtClean="0">
                <a:solidFill>
                  <a:srgbClr val="000000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+  </a:t>
            </a:r>
            <a:r>
              <a:rPr lang="en-US" sz="2800" i="1" dirty="0" err="1" smtClean="0">
                <a:solidFill>
                  <a:srgbClr val="000000"/>
                </a:solidFill>
              </a:rPr>
              <a:t>ε</a:t>
            </a:r>
            <a:r>
              <a:rPr lang="en-US" sz="2800" i="1" baseline="-25000" dirty="0" err="1" smtClean="0">
                <a:solidFill>
                  <a:srgbClr val="000000"/>
                </a:solidFill>
              </a:rPr>
              <a:t>ijk</a:t>
            </a:r>
            <a:endParaRPr lang="en-US" sz="2800" i="1" dirty="0" smtClean="0">
              <a:solidFill>
                <a:srgbClr val="000000"/>
              </a:solidFill>
            </a:endParaRPr>
          </a:p>
          <a:p>
            <a:pPr marL="0" indent="0" algn="ctr">
              <a:buFont typeface="Wingdings 2" pitchFamily="18" charset="2"/>
              <a:buNone/>
            </a:pPr>
            <a:endParaRPr lang="en-US" sz="2800" dirty="0" smtClean="0">
              <a:solidFill>
                <a:srgbClr val="000000"/>
              </a:solidFill>
            </a:endParaRPr>
          </a:p>
          <a:p>
            <a:pPr marL="0" indent="0" algn="ctr">
              <a:buFont typeface="Wingdings 2" pitchFamily="18" charset="2"/>
              <a:buNone/>
            </a:pPr>
            <a:endParaRPr lang="en-US" sz="2800" dirty="0" smtClean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54009" y="2469926"/>
            <a:ext cx="862272" cy="1200329"/>
          </a:xfrm>
          <a:prstGeom prst="rect">
            <a:avLst/>
          </a:prstGeom>
          <a:solidFill>
            <a:srgbClr val="EB62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Main-plot effect (A)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73745" y="2482262"/>
            <a:ext cx="862272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Sub-plot effect (B)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72725" y="2482262"/>
            <a:ext cx="1352051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Error A = </a:t>
            </a:r>
          </a:p>
          <a:p>
            <a:pPr algn="ctr"/>
            <a:r>
              <a:rPr lang="en-US" dirty="0">
                <a:solidFill>
                  <a:srgbClr val="FFFFFF"/>
                </a:solidFill>
              </a:rPr>
              <a:t>r</a:t>
            </a:r>
            <a:r>
              <a:rPr lang="en-US" dirty="0" smtClean="0">
                <a:solidFill>
                  <a:srgbClr val="FFFFFF"/>
                </a:solidFill>
              </a:rPr>
              <a:t>andom A x Replication interaction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86204" y="2482262"/>
            <a:ext cx="862272" cy="1200329"/>
          </a:xfrm>
          <a:prstGeom prst="rect">
            <a:avLst/>
          </a:prstGeom>
          <a:solidFill>
            <a:srgbClr val="FF9E4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Error B,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Error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A*B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16918" y="2482262"/>
            <a:ext cx="1218462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AxB</a:t>
            </a:r>
            <a:r>
              <a:rPr lang="en-US" dirty="0" smtClean="0">
                <a:solidFill>
                  <a:srgbClr val="FFFFFF"/>
                </a:solidFill>
              </a:rPr>
              <a:t> interaction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26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 smtClean="0"/>
              <a:t>Split-Plot experimental designs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27000" y="1222026"/>
            <a:ext cx="8558610" cy="4208930"/>
          </a:xfrm>
        </p:spPr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000" dirty="0" smtClean="0">
                <a:sym typeface="Wingdings"/>
              </a:rPr>
              <a:t>Linear model for split-plot with RCBD for main-plots:</a:t>
            </a:r>
          </a:p>
          <a:p>
            <a:pPr marL="282575" lvl="1" indent="0">
              <a:buNone/>
            </a:pPr>
            <a:endParaRPr lang="en-US" sz="2000" dirty="0">
              <a:sym typeface="Wingdings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1488410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8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005170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" name="Equation" r:id="rId5" imgW="114300" imgH="165100" progId="Equation.3">
                  <p:embed/>
                </p:oleObj>
              </mc:Choice>
              <mc:Fallback>
                <p:oleObj name="Equation" r:id="rId5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535068" y="1693815"/>
            <a:ext cx="8188163" cy="609202"/>
          </a:xfrm>
          <a:prstGeom prst="rect">
            <a:avLst/>
          </a:prstGeom>
          <a:solidFill>
            <a:srgbClr val="DDF53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82575" indent="-282575" algn="l" defTabSz="914400" rtl="0" eaLnBrk="1" latinLnBrk="0" hangingPunct="1">
              <a:spcBef>
                <a:spcPts val="2000"/>
              </a:spcBef>
              <a:buFont typeface="Wingdings 2" pitchFamily="18" charset="2"/>
              <a:buChar char="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7850" indent="-2952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042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43000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2557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1325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0002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90763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717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i="1" dirty="0" err="1" smtClean="0">
                <a:solidFill>
                  <a:srgbClr val="000000"/>
                </a:solidFill>
              </a:rPr>
              <a:t>Y</a:t>
            </a:r>
            <a:r>
              <a:rPr lang="en-US" sz="2800" i="1" baseline="-25000" dirty="0" err="1" smtClean="0">
                <a:solidFill>
                  <a:srgbClr val="000000"/>
                </a:solidFill>
              </a:rPr>
              <a:t>ijk</a:t>
            </a:r>
            <a:r>
              <a:rPr lang="en-US" sz="2800" i="1" baseline="-25000" dirty="0" smtClean="0">
                <a:solidFill>
                  <a:srgbClr val="000000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= </a:t>
            </a:r>
            <a:r>
              <a:rPr lang="en-US" sz="2800" i="1" dirty="0" smtClean="0">
                <a:solidFill>
                  <a:srgbClr val="000000"/>
                </a:solidFill>
              </a:rPr>
              <a:t>μ 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000000"/>
                </a:solidFill>
              </a:rPr>
              <a:t>+ 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i="1" dirty="0" err="1" smtClean="0">
                <a:solidFill>
                  <a:srgbClr val="000000"/>
                </a:solidFill>
              </a:rPr>
              <a:t>ν</a:t>
            </a:r>
            <a:r>
              <a:rPr lang="en-US" sz="2800" i="1" baseline="-25000" dirty="0" err="1" smtClean="0">
                <a:solidFill>
                  <a:srgbClr val="000000"/>
                </a:solidFill>
              </a:rPr>
              <a:t>k</a:t>
            </a:r>
            <a:r>
              <a:rPr lang="en-US" sz="2800" baseline="-25000" dirty="0" smtClean="0">
                <a:ln w="1905"/>
                <a:solidFill>
                  <a:srgbClr val="0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 +  </a:t>
            </a:r>
            <a:r>
              <a:rPr lang="en-US" sz="2800" i="1" dirty="0" smtClean="0">
                <a:solidFill>
                  <a:srgbClr val="000000"/>
                </a:solidFill>
              </a:rPr>
              <a:t>α</a:t>
            </a:r>
            <a:r>
              <a:rPr lang="en-US" sz="2800" i="1" baseline="-25000" dirty="0" err="1" smtClean="0">
                <a:solidFill>
                  <a:srgbClr val="000000"/>
                </a:solidFill>
              </a:rPr>
              <a:t>i</a:t>
            </a:r>
            <a:r>
              <a:rPr lang="en-US" sz="2800" baseline="-25000" dirty="0" smtClean="0">
                <a:solidFill>
                  <a:srgbClr val="000000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 +  </a:t>
            </a:r>
            <a:r>
              <a:rPr lang="en-US" sz="2800" dirty="0">
                <a:solidFill>
                  <a:srgbClr val="000000"/>
                </a:solidFill>
              </a:rPr>
              <a:t>(</a:t>
            </a:r>
            <a:r>
              <a:rPr lang="en-US" sz="2800" i="1" dirty="0">
                <a:solidFill>
                  <a:srgbClr val="000000"/>
                </a:solidFill>
              </a:rPr>
              <a:t>α</a:t>
            </a:r>
            <a:r>
              <a:rPr lang="en-US" sz="2800" i="1" dirty="0" smtClean="0">
                <a:solidFill>
                  <a:srgbClr val="000000"/>
                </a:solidFill>
              </a:rPr>
              <a:t>*</a:t>
            </a:r>
            <a:r>
              <a:rPr lang="en-US" sz="2800" i="1" dirty="0" err="1" smtClean="0">
                <a:solidFill>
                  <a:srgbClr val="000000"/>
                </a:solidFill>
              </a:rPr>
              <a:t>ν</a:t>
            </a:r>
            <a:r>
              <a:rPr lang="en-US" sz="2800" dirty="0" smtClean="0">
                <a:solidFill>
                  <a:srgbClr val="000000"/>
                </a:solidFill>
              </a:rPr>
              <a:t>)</a:t>
            </a:r>
            <a:r>
              <a:rPr lang="en-US" sz="2800" i="1" baseline="-25000" dirty="0" err="1">
                <a:solidFill>
                  <a:srgbClr val="000000"/>
                </a:solidFill>
              </a:rPr>
              <a:t>ik</a:t>
            </a:r>
            <a:r>
              <a:rPr lang="en-US" sz="2800" baseline="-25000" dirty="0">
                <a:solidFill>
                  <a:srgbClr val="000000"/>
                </a:solidFill>
              </a:rPr>
              <a:t> </a:t>
            </a:r>
            <a:r>
              <a:rPr lang="en-US" sz="2800" baseline="-25000" dirty="0" smtClean="0">
                <a:solidFill>
                  <a:srgbClr val="000000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+ </a:t>
            </a:r>
            <a:r>
              <a:rPr lang="en-US" sz="2800" baseline="-25000" dirty="0" smtClean="0">
                <a:solidFill>
                  <a:srgbClr val="000000"/>
                </a:solidFill>
              </a:rPr>
              <a:t> </a:t>
            </a:r>
            <a:r>
              <a:rPr lang="en-US" sz="2800" i="1" dirty="0" smtClean="0">
                <a:solidFill>
                  <a:srgbClr val="000000"/>
                </a:solidFill>
              </a:rPr>
              <a:t>β</a:t>
            </a:r>
            <a:r>
              <a:rPr lang="en-US" sz="2800" i="1" baseline="-25000" dirty="0" smtClean="0">
                <a:solidFill>
                  <a:srgbClr val="000000"/>
                </a:solidFill>
              </a:rPr>
              <a:t>j</a:t>
            </a:r>
            <a:r>
              <a:rPr lang="en-US" sz="2800" dirty="0" smtClean="0">
                <a:solidFill>
                  <a:srgbClr val="000000"/>
                </a:solidFill>
              </a:rPr>
              <a:t>  + (</a:t>
            </a:r>
            <a:r>
              <a:rPr lang="en-US" sz="2800" i="1" dirty="0" smtClean="0">
                <a:solidFill>
                  <a:srgbClr val="000000"/>
                </a:solidFill>
              </a:rPr>
              <a:t>α*β</a:t>
            </a:r>
            <a:r>
              <a:rPr lang="en-US" sz="2800" dirty="0" smtClean="0">
                <a:solidFill>
                  <a:srgbClr val="000000"/>
                </a:solidFill>
              </a:rPr>
              <a:t>)</a:t>
            </a:r>
            <a:r>
              <a:rPr lang="en-US" sz="2800" i="1" baseline="-25000" dirty="0" err="1" smtClean="0">
                <a:solidFill>
                  <a:srgbClr val="000000"/>
                </a:solidFill>
              </a:rPr>
              <a:t>ij</a:t>
            </a:r>
            <a:r>
              <a:rPr lang="en-US" sz="2800" baseline="-25000" dirty="0" smtClean="0">
                <a:solidFill>
                  <a:srgbClr val="000000"/>
                </a:solidFill>
              </a:rPr>
              <a:t>  </a:t>
            </a:r>
            <a:r>
              <a:rPr lang="en-US" sz="2800" dirty="0" smtClean="0">
                <a:solidFill>
                  <a:srgbClr val="000000"/>
                </a:solidFill>
              </a:rPr>
              <a:t>+  </a:t>
            </a:r>
            <a:r>
              <a:rPr lang="en-US" sz="2800" i="1" dirty="0" err="1" smtClean="0">
                <a:solidFill>
                  <a:srgbClr val="000000"/>
                </a:solidFill>
              </a:rPr>
              <a:t>ε</a:t>
            </a:r>
            <a:r>
              <a:rPr lang="en-US" sz="2800" i="1" baseline="-25000" dirty="0" err="1" smtClean="0">
                <a:solidFill>
                  <a:srgbClr val="000000"/>
                </a:solidFill>
              </a:rPr>
              <a:t>ijk</a:t>
            </a:r>
            <a:endParaRPr lang="en-US" sz="2800" i="1" dirty="0" smtClean="0">
              <a:solidFill>
                <a:srgbClr val="000000"/>
              </a:solidFill>
            </a:endParaRPr>
          </a:p>
          <a:p>
            <a:pPr marL="0" indent="0" algn="ctr">
              <a:buFont typeface="Wingdings 2" pitchFamily="18" charset="2"/>
              <a:buNone/>
            </a:pPr>
            <a:endParaRPr lang="en-US" sz="2800" dirty="0" smtClean="0">
              <a:solidFill>
                <a:srgbClr val="000000"/>
              </a:solidFill>
            </a:endParaRPr>
          </a:p>
          <a:p>
            <a:pPr marL="0" indent="0" algn="ctr">
              <a:buFont typeface="Wingdings 2" pitchFamily="18" charset="2"/>
              <a:buNone/>
            </a:pPr>
            <a:endParaRPr lang="en-US" sz="2800" dirty="0" smtClean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0222" y="2497942"/>
            <a:ext cx="1014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random Block effect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11209" y="2469926"/>
            <a:ext cx="862272" cy="1200329"/>
          </a:xfrm>
          <a:prstGeom prst="rect">
            <a:avLst/>
          </a:prstGeom>
          <a:solidFill>
            <a:srgbClr val="EB62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Main-plot effect (A)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55681" y="2479277"/>
            <a:ext cx="862272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Sub-plot effect (B)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29926" y="2482262"/>
            <a:ext cx="1374630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Error </a:t>
            </a:r>
            <a:r>
              <a:rPr lang="en-US" dirty="0">
                <a:solidFill>
                  <a:srgbClr val="FFFFFF"/>
                </a:solidFill>
              </a:rPr>
              <a:t>A= </a:t>
            </a:r>
            <a:r>
              <a:rPr lang="en-US" dirty="0" smtClean="0">
                <a:solidFill>
                  <a:srgbClr val="FFFFFF"/>
                </a:solidFill>
              </a:rPr>
              <a:t>random </a:t>
            </a:r>
            <a:r>
              <a:rPr lang="en-US" dirty="0" err="1" smtClean="0">
                <a:solidFill>
                  <a:srgbClr val="FFFFFF"/>
                </a:solidFill>
              </a:rPr>
              <a:t>AxBlock</a:t>
            </a:r>
            <a:r>
              <a:rPr lang="en-US" dirty="0" smtClean="0">
                <a:solidFill>
                  <a:srgbClr val="FFFFFF"/>
                </a:solidFill>
              </a:rPr>
              <a:t> interaction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67204" y="2482262"/>
            <a:ext cx="862272" cy="1200329"/>
          </a:xfrm>
          <a:prstGeom prst="rect">
            <a:avLst/>
          </a:prstGeom>
          <a:solidFill>
            <a:srgbClr val="FF9E4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Error B,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Error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A*B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23318" y="2482262"/>
            <a:ext cx="1218462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AxB</a:t>
            </a:r>
            <a:r>
              <a:rPr lang="en-US" dirty="0" smtClean="0">
                <a:solidFill>
                  <a:srgbClr val="FFFFFF"/>
                </a:solidFill>
              </a:rPr>
              <a:t> interaction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05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470339"/>
            <a:ext cx="7583487" cy="1044388"/>
          </a:xfrm>
        </p:spPr>
        <p:txBody>
          <a:bodyPr/>
          <a:lstStyle/>
          <a:p>
            <a:r>
              <a:rPr lang="en-US" dirty="0" smtClean="0"/>
              <a:t>Let’s practice using the app to analyze a new dataset</a:t>
            </a:r>
            <a:r>
              <a:rPr lang="en-US" baseline="30000" dirty="0" smtClean="0"/>
              <a:t>1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Oat field trial measuring yield of 3 varieties at 4 nitrogen fertilizer application rates.</a:t>
            </a:r>
          </a:p>
          <a:p>
            <a:pPr lvl="1">
              <a:spcBef>
                <a:spcPts val="500"/>
              </a:spcBef>
              <a:buFont typeface="Wingdings" charset="2"/>
              <a:buChar char="Ø"/>
            </a:pPr>
            <a:r>
              <a:rPr lang="en-US" sz="2400" dirty="0" smtClean="0"/>
              <a:t>Varieties are randomized within blocks, and 4 rates of fertilizer are randomized within varieties</a:t>
            </a:r>
          </a:p>
          <a:p>
            <a:pPr>
              <a:spcBef>
                <a:spcPts val="500"/>
              </a:spcBef>
            </a:pPr>
            <a:r>
              <a:rPr lang="en-US" sz="2400" dirty="0" smtClean="0"/>
              <a:t>Experimental design?</a:t>
            </a:r>
          </a:p>
          <a:p>
            <a:pPr>
              <a:spcBef>
                <a:spcPts val="500"/>
              </a:spcBef>
            </a:pPr>
            <a:r>
              <a:rPr lang="en-US" sz="2400" dirty="0" smtClean="0"/>
              <a:t>Main-plot?</a:t>
            </a:r>
          </a:p>
          <a:p>
            <a:pPr>
              <a:spcBef>
                <a:spcPts val="500"/>
              </a:spcBef>
            </a:pPr>
            <a:r>
              <a:rPr lang="en-US" sz="2400" dirty="0" smtClean="0"/>
              <a:t>Sub-plot?</a:t>
            </a:r>
          </a:p>
          <a:p>
            <a:pPr>
              <a:spcBef>
                <a:spcPts val="500"/>
              </a:spcBef>
            </a:pPr>
            <a:r>
              <a:rPr lang="en-US" sz="2400" dirty="0" smtClean="0"/>
              <a:t>Block?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49061" y="5591667"/>
            <a:ext cx="81138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30000" dirty="0" smtClean="0">
                <a:solidFill>
                  <a:srgbClr val="FFFFFF"/>
                </a:solidFill>
              </a:rPr>
              <a:t>1</a:t>
            </a:r>
            <a:r>
              <a:rPr lang="en-US" sz="1600" dirty="0" smtClean="0">
                <a:solidFill>
                  <a:srgbClr val="FFFFFF"/>
                </a:solidFill>
              </a:rPr>
              <a:t>Source: </a:t>
            </a:r>
            <a:r>
              <a:rPr lang="en-US" sz="1600" dirty="0" err="1" smtClean="0">
                <a:solidFill>
                  <a:srgbClr val="FFFFFF"/>
                </a:solidFill>
              </a:rPr>
              <a:t>Pinheiro</a:t>
            </a:r>
            <a:r>
              <a:rPr lang="en-US" sz="1600" dirty="0">
                <a:solidFill>
                  <a:srgbClr val="FFFFFF"/>
                </a:solidFill>
              </a:rPr>
              <a:t>, J. C. and Bates, D. M. (2000), Mixed-Effects Models in S and S-PLUS, Springer, </a:t>
            </a:r>
            <a:r>
              <a:rPr lang="en-US" sz="1600" dirty="0" smtClean="0">
                <a:solidFill>
                  <a:srgbClr val="FFFFFF"/>
                </a:solidFill>
              </a:rPr>
              <a:t>New York</a:t>
            </a:r>
            <a:r>
              <a:rPr lang="en-US" sz="1600" dirty="0">
                <a:solidFill>
                  <a:srgbClr val="FFFFFF"/>
                </a:solidFill>
              </a:rPr>
              <a:t>. (Appendix A.15)</a:t>
            </a:r>
          </a:p>
          <a:p>
            <a:r>
              <a:rPr lang="en-US" sz="1600" dirty="0" err="1">
                <a:solidFill>
                  <a:srgbClr val="FFFFFF"/>
                </a:solidFill>
              </a:rPr>
              <a:t>Venables</a:t>
            </a:r>
            <a:r>
              <a:rPr lang="en-US" sz="1600" dirty="0">
                <a:solidFill>
                  <a:srgbClr val="FFFFFF"/>
                </a:solidFill>
              </a:rPr>
              <a:t>, W. N. and Ripley, B. D. (2002) Modern Applied Statistics with S. (4th </a:t>
            </a:r>
            <a:r>
              <a:rPr lang="en-US" sz="1600" dirty="0" err="1">
                <a:solidFill>
                  <a:srgbClr val="FFFFFF"/>
                </a:solidFill>
              </a:rPr>
              <a:t>ed</a:t>
            </a:r>
            <a:r>
              <a:rPr lang="en-US" sz="1600" dirty="0">
                <a:solidFill>
                  <a:srgbClr val="FFFFFF"/>
                </a:solidFill>
              </a:rPr>
              <a:t>), Springer, </a:t>
            </a:r>
            <a:r>
              <a:rPr lang="en-US" sz="1600" dirty="0" smtClean="0">
                <a:solidFill>
                  <a:srgbClr val="FFFFFF"/>
                </a:solidFill>
              </a:rPr>
              <a:t>New York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  <a:endParaRPr lang="en-US" sz="1600" dirty="0" smtClean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60514" y="3449580"/>
            <a:ext cx="3386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Split-plot RCBD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82438" y="3881632"/>
            <a:ext cx="3386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Variety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0038" y="4326674"/>
            <a:ext cx="3386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N rate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49397" y="4746360"/>
            <a:ext cx="3386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Block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598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-250844" y="-156799"/>
            <a:ext cx="9688799" cy="709319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2863647"/>
              </p:ext>
            </p:extLst>
          </p:nvPr>
        </p:nvGraphicFramePr>
        <p:xfrm>
          <a:off x="2002759" y="200886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7525278" y="469773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596458"/>
              </p:ext>
            </p:extLst>
          </p:nvPr>
        </p:nvGraphicFramePr>
        <p:xfrm>
          <a:off x="2007851" y="2405490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4280109"/>
              </p:ext>
            </p:extLst>
          </p:nvPr>
        </p:nvGraphicFramePr>
        <p:xfrm>
          <a:off x="2014057" y="3526115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4219618"/>
              </p:ext>
            </p:extLst>
          </p:nvPr>
        </p:nvGraphicFramePr>
        <p:xfrm>
          <a:off x="1998379" y="4654674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6918412"/>
              </p:ext>
            </p:extLst>
          </p:nvPr>
        </p:nvGraphicFramePr>
        <p:xfrm>
          <a:off x="1998379" y="5765338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4604770"/>
              </p:ext>
            </p:extLst>
          </p:nvPr>
        </p:nvGraphicFramePr>
        <p:xfrm>
          <a:off x="2002759" y="1304686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7" name="Right Brace 26"/>
          <p:cNvSpPr/>
          <p:nvPr/>
        </p:nvSpPr>
        <p:spPr>
          <a:xfrm>
            <a:off x="7630649" y="200886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525278" y="1623867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Right Brace 28"/>
          <p:cNvSpPr/>
          <p:nvPr/>
        </p:nvSpPr>
        <p:spPr>
          <a:xfrm>
            <a:off x="7630649" y="1307940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540951" y="2738452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3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Right Brace 30"/>
          <p:cNvSpPr/>
          <p:nvPr/>
        </p:nvSpPr>
        <p:spPr>
          <a:xfrm>
            <a:off x="7646322" y="2422525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556634" y="3845067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4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Right Brace 32"/>
          <p:cNvSpPr/>
          <p:nvPr/>
        </p:nvSpPr>
        <p:spPr>
          <a:xfrm>
            <a:off x="7662005" y="3529140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540951" y="4970601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5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Right Brace 34"/>
          <p:cNvSpPr/>
          <p:nvPr/>
        </p:nvSpPr>
        <p:spPr>
          <a:xfrm>
            <a:off x="7646322" y="4654674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566106" y="6073317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6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Right Brace 36"/>
          <p:cNvSpPr/>
          <p:nvPr/>
        </p:nvSpPr>
        <p:spPr>
          <a:xfrm>
            <a:off x="7671477" y="5757390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ound Diagonal Corner Rectangle 3"/>
          <p:cNvSpPr/>
          <p:nvPr/>
        </p:nvSpPr>
        <p:spPr>
          <a:xfrm>
            <a:off x="3166889" y="1850229"/>
            <a:ext cx="3464765" cy="2477426"/>
          </a:xfrm>
          <a:prstGeom prst="round2Diag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First let’s create the experimental layout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84362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-250844" y="-156799"/>
            <a:ext cx="9688799" cy="709319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7908126"/>
              </p:ext>
            </p:extLst>
          </p:nvPr>
        </p:nvGraphicFramePr>
        <p:xfrm>
          <a:off x="2002759" y="200886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7525278" y="469773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4481169"/>
              </p:ext>
            </p:extLst>
          </p:nvPr>
        </p:nvGraphicFramePr>
        <p:xfrm>
          <a:off x="2007851" y="2405490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2235913"/>
              </p:ext>
            </p:extLst>
          </p:nvPr>
        </p:nvGraphicFramePr>
        <p:xfrm>
          <a:off x="2014057" y="3526115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5655879"/>
              </p:ext>
            </p:extLst>
          </p:nvPr>
        </p:nvGraphicFramePr>
        <p:xfrm>
          <a:off x="1998379" y="4654674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1808089"/>
              </p:ext>
            </p:extLst>
          </p:nvPr>
        </p:nvGraphicFramePr>
        <p:xfrm>
          <a:off x="1998379" y="5765338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5860140"/>
              </p:ext>
            </p:extLst>
          </p:nvPr>
        </p:nvGraphicFramePr>
        <p:xfrm>
          <a:off x="2002759" y="1304686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7" name="Right Brace 26"/>
          <p:cNvSpPr/>
          <p:nvPr/>
        </p:nvSpPr>
        <p:spPr>
          <a:xfrm>
            <a:off x="7630649" y="200886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525278" y="1623867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Right Brace 28"/>
          <p:cNvSpPr/>
          <p:nvPr/>
        </p:nvSpPr>
        <p:spPr>
          <a:xfrm>
            <a:off x="7630649" y="1307940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540951" y="2738452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3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Right Brace 30"/>
          <p:cNvSpPr/>
          <p:nvPr/>
        </p:nvSpPr>
        <p:spPr>
          <a:xfrm>
            <a:off x="7646322" y="2422525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556634" y="3845067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4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Right Brace 32"/>
          <p:cNvSpPr/>
          <p:nvPr/>
        </p:nvSpPr>
        <p:spPr>
          <a:xfrm>
            <a:off x="7662005" y="3529140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540951" y="4970601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5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Right Brace 34"/>
          <p:cNvSpPr/>
          <p:nvPr/>
        </p:nvSpPr>
        <p:spPr>
          <a:xfrm>
            <a:off x="7646322" y="4654674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566106" y="6073317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6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Right Brace 36"/>
          <p:cNvSpPr/>
          <p:nvPr/>
        </p:nvSpPr>
        <p:spPr>
          <a:xfrm>
            <a:off x="7671477" y="5757390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Cloud Callout 1"/>
          <p:cNvSpPr/>
          <p:nvPr/>
        </p:nvSpPr>
        <p:spPr>
          <a:xfrm>
            <a:off x="3433409" y="249037"/>
            <a:ext cx="3935095" cy="2906459"/>
          </a:xfrm>
          <a:prstGeom prst="cloudCallout">
            <a:avLst>
              <a:gd name="adj1" fmla="val -14061"/>
              <a:gd name="adj2" fmla="val 73829"/>
            </a:avLst>
          </a:prstGeom>
          <a:solidFill>
            <a:schemeClr val="bg2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What is the first step in assigning treatments?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476" y="3642078"/>
            <a:ext cx="2313432" cy="31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89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-250844" y="-156799"/>
            <a:ext cx="9688799" cy="709319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2577963"/>
              </p:ext>
            </p:extLst>
          </p:nvPr>
        </p:nvGraphicFramePr>
        <p:xfrm>
          <a:off x="2002759" y="200886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BED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791188"/>
              </p:ext>
            </p:extLst>
          </p:nvPr>
        </p:nvGraphicFramePr>
        <p:xfrm>
          <a:off x="190369" y="138166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Golden Rain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Victory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7525278" y="469773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3395399"/>
              </p:ext>
            </p:extLst>
          </p:nvPr>
        </p:nvGraphicFramePr>
        <p:xfrm>
          <a:off x="2007851" y="2405490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4313390"/>
              </p:ext>
            </p:extLst>
          </p:nvPr>
        </p:nvGraphicFramePr>
        <p:xfrm>
          <a:off x="2014057" y="3526115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0136839"/>
              </p:ext>
            </p:extLst>
          </p:nvPr>
        </p:nvGraphicFramePr>
        <p:xfrm>
          <a:off x="1998379" y="4654674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6025916"/>
              </p:ext>
            </p:extLst>
          </p:nvPr>
        </p:nvGraphicFramePr>
        <p:xfrm>
          <a:off x="1998379" y="5765338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8972676"/>
              </p:ext>
            </p:extLst>
          </p:nvPr>
        </p:nvGraphicFramePr>
        <p:xfrm>
          <a:off x="2002759" y="1304686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7" name="Right Brace 26"/>
          <p:cNvSpPr/>
          <p:nvPr/>
        </p:nvSpPr>
        <p:spPr>
          <a:xfrm>
            <a:off x="7630649" y="200886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525278" y="1623867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Right Brace 28"/>
          <p:cNvSpPr/>
          <p:nvPr/>
        </p:nvSpPr>
        <p:spPr>
          <a:xfrm>
            <a:off x="7630649" y="1307940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540951" y="2738452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3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Right Brace 30"/>
          <p:cNvSpPr/>
          <p:nvPr/>
        </p:nvSpPr>
        <p:spPr>
          <a:xfrm>
            <a:off x="7646322" y="2422525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556634" y="3845067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4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Right Brace 32"/>
          <p:cNvSpPr/>
          <p:nvPr/>
        </p:nvSpPr>
        <p:spPr>
          <a:xfrm>
            <a:off x="7662005" y="3529140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540951" y="4970601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5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Right Brace 34"/>
          <p:cNvSpPr/>
          <p:nvPr/>
        </p:nvSpPr>
        <p:spPr>
          <a:xfrm>
            <a:off x="7646322" y="4654674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566106" y="6073317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6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Right Brace 36"/>
          <p:cNvSpPr/>
          <p:nvPr/>
        </p:nvSpPr>
        <p:spPr>
          <a:xfrm>
            <a:off x="7671477" y="5757390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Round Diagonal Corner Rectangle 37"/>
          <p:cNvSpPr/>
          <p:nvPr/>
        </p:nvSpPr>
        <p:spPr>
          <a:xfrm>
            <a:off x="3166889" y="1850229"/>
            <a:ext cx="3464765" cy="2477426"/>
          </a:xfrm>
          <a:prstGeom prst="round2Diag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Randomize varieties (main-plot) within blocks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0850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-250844" y="-156799"/>
            <a:ext cx="9688799" cy="709319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0978757"/>
              </p:ext>
            </p:extLst>
          </p:nvPr>
        </p:nvGraphicFramePr>
        <p:xfrm>
          <a:off x="2002759" y="200886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BED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40832"/>
              </p:ext>
            </p:extLst>
          </p:nvPr>
        </p:nvGraphicFramePr>
        <p:xfrm>
          <a:off x="190369" y="138166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Golden Rain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Victory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7525278" y="469773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7403523"/>
              </p:ext>
            </p:extLst>
          </p:nvPr>
        </p:nvGraphicFramePr>
        <p:xfrm>
          <a:off x="2007851" y="2405490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BED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788796"/>
              </p:ext>
            </p:extLst>
          </p:nvPr>
        </p:nvGraphicFramePr>
        <p:xfrm>
          <a:off x="195461" y="2342770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Golden Rain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Victory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0711726"/>
              </p:ext>
            </p:extLst>
          </p:nvPr>
        </p:nvGraphicFramePr>
        <p:xfrm>
          <a:off x="2014057" y="3526115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995853"/>
              </p:ext>
            </p:extLst>
          </p:nvPr>
        </p:nvGraphicFramePr>
        <p:xfrm>
          <a:off x="201667" y="3463395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Victory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Golden Rain</a:t>
                      </a:r>
                      <a:r>
                        <a:rPr lang="en-US" b="1" baseline="0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7792257"/>
              </p:ext>
            </p:extLst>
          </p:nvPr>
        </p:nvGraphicFramePr>
        <p:xfrm>
          <a:off x="1998379" y="4654674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201824"/>
              </p:ext>
            </p:extLst>
          </p:nvPr>
        </p:nvGraphicFramePr>
        <p:xfrm>
          <a:off x="185989" y="4591954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Golden Rain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Victory</a:t>
                      </a:r>
                      <a:r>
                        <a:rPr lang="en-US" b="1" baseline="0" dirty="0" smtClean="0">
                          <a:solidFill>
                            <a:srgbClr val="FFFFFF"/>
                          </a:solidFill>
                          <a:sym typeface="Wingdings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8512556"/>
              </p:ext>
            </p:extLst>
          </p:nvPr>
        </p:nvGraphicFramePr>
        <p:xfrm>
          <a:off x="1982701" y="5765338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6530"/>
              </p:ext>
            </p:extLst>
          </p:nvPr>
        </p:nvGraphicFramePr>
        <p:xfrm>
          <a:off x="170311" y="5702618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Victory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Golden Rain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9805230"/>
              </p:ext>
            </p:extLst>
          </p:nvPr>
        </p:nvGraphicFramePr>
        <p:xfrm>
          <a:off x="2002759" y="1304686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798647"/>
              </p:ext>
            </p:extLst>
          </p:nvPr>
        </p:nvGraphicFramePr>
        <p:xfrm>
          <a:off x="190369" y="1241966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bg1"/>
                          </a:solidFill>
                          <a:sym typeface="Wingdings"/>
                        </a:rPr>
                        <a:t>Golden Rain 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Victory 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chemeClr val="bg1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7" name="Right Brace 26"/>
          <p:cNvSpPr/>
          <p:nvPr/>
        </p:nvSpPr>
        <p:spPr>
          <a:xfrm>
            <a:off x="7630649" y="200886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525278" y="1623867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Right Brace 28"/>
          <p:cNvSpPr/>
          <p:nvPr/>
        </p:nvSpPr>
        <p:spPr>
          <a:xfrm>
            <a:off x="7630649" y="1307940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540951" y="2738452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3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Right Brace 30"/>
          <p:cNvSpPr/>
          <p:nvPr/>
        </p:nvSpPr>
        <p:spPr>
          <a:xfrm>
            <a:off x="7646322" y="2422525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556634" y="3845067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4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Right Brace 32"/>
          <p:cNvSpPr/>
          <p:nvPr/>
        </p:nvSpPr>
        <p:spPr>
          <a:xfrm>
            <a:off x="7662005" y="3529140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540951" y="4970601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5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Right Brace 34"/>
          <p:cNvSpPr/>
          <p:nvPr/>
        </p:nvSpPr>
        <p:spPr>
          <a:xfrm>
            <a:off x="7646322" y="4654674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550428" y="6073317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6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Right Brace 36"/>
          <p:cNvSpPr/>
          <p:nvPr/>
        </p:nvSpPr>
        <p:spPr>
          <a:xfrm>
            <a:off x="7655799" y="5757390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Cloud Callout 37"/>
          <p:cNvSpPr/>
          <p:nvPr/>
        </p:nvSpPr>
        <p:spPr>
          <a:xfrm>
            <a:off x="3433409" y="249037"/>
            <a:ext cx="3935095" cy="2906459"/>
          </a:xfrm>
          <a:prstGeom prst="cloudCallout">
            <a:avLst>
              <a:gd name="adj1" fmla="val -14061"/>
              <a:gd name="adj2" fmla="val 73829"/>
            </a:avLst>
          </a:prstGeom>
          <a:solidFill>
            <a:schemeClr val="bg2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What is the next step in assigning treatments?</a:t>
            </a:r>
            <a:endParaRPr lang="en-US" sz="28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476" y="3642078"/>
            <a:ext cx="2313432" cy="31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03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-250844" y="-156799"/>
            <a:ext cx="9688799" cy="709319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3106247"/>
              </p:ext>
            </p:extLst>
          </p:nvPr>
        </p:nvGraphicFramePr>
        <p:xfrm>
          <a:off x="2002759" y="200886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ABED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857488"/>
              </p:ext>
            </p:extLst>
          </p:nvPr>
        </p:nvGraphicFramePr>
        <p:xfrm>
          <a:off x="190369" y="138166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Golden Rain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Victory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7525278" y="469773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386075"/>
              </p:ext>
            </p:extLst>
          </p:nvPr>
        </p:nvGraphicFramePr>
        <p:xfrm>
          <a:off x="2007851" y="2405490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BED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836997"/>
              </p:ext>
            </p:extLst>
          </p:nvPr>
        </p:nvGraphicFramePr>
        <p:xfrm>
          <a:off x="195461" y="2342770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Golden Rain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Victory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5348048"/>
              </p:ext>
            </p:extLst>
          </p:nvPr>
        </p:nvGraphicFramePr>
        <p:xfrm>
          <a:off x="2014057" y="3526115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559777"/>
              </p:ext>
            </p:extLst>
          </p:nvPr>
        </p:nvGraphicFramePr>
        <p:xfrm>
          <a:off x="201667" y="3463395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Victory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Golden Rain</a:t>
                      </a:r>
                      <a:r>
                        <a:rPr lang="en-US" b="1" baseline="0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8750358"/>
              </p:ext>
            </p:extLst>
          </p:nvPr>
        </p:nvGraphicFramePr>
        <p:xfrm>
          <a:off x="1998379" y="4654674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969562"/>
              </p:ext>
            </p:extLst>
          </p:nvPr>
        </p:nvGraphicFramePr>
        <p:xfrm>
          <a:off x="185989" y="4591954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Golden Rain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Victory</a:t>
                      </a:r>
                      <a:r>
                        <a:rPr lang="en-US" b="1" baseline="0" dirty="0" smtClean="0">
                          <a:solidFill>
                            <a:srgbClr val="FFFFFF"/>
                          </a:solidFill>
                          <a:sym typeface="Wingdings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1374790"/>
              </p:ext>
            </p:extLst>
          </p:nvPr>
        </p:nvGraphicFramePr>
        <p:xfrm>
          <a:off x="1982701" y="5765338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124524"/>
              </p:ext>
            </p:extLst>
          </p:nvPr>
        </p:nvGraphicFramePr>
        <p:xfrm>
          <a:off x="170311" y="5702618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Victory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Golden Rain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9313912"/>
              </p:ext>
            </p:extLst>
          </p:nvPr>
        </p:nvGraphicFramePr>
        <p:xfrm>
          <a:off x="2002759" y="1304686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747919"/>
              </p:ext>
            </p:extLst>
          </p:nvPr>
        </p:nvGraphicFramePr>
        <p:xfrm>
          <a:off x="190369" y="1241966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bg1"/>
                          </a:solidFill>
                          <a:sym typeface="Wingdings"/>
                        </a:rPr>
                        <a:t>Golden Rain 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Victory 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chemeClr val="bg1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7" name="Right Brace 26"/>
          <p:cNvSpPr/>
          <p:nvPr/>
        </p:nvSpPr>
        <p:spPr>
          <a:xfrm>
            <a:off x="7630649" y="200886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525278" y="1623867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Right Brace 28"/>
          <p:cNvSpPr/>
          <p:nvPr/>
        </p:nvSpPr>
        <p:spPr>
          <a:xfrm>
            <a:off x="7630649" y="1307940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540951" y="2738452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3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Right Brace 30"/>
          <p:cNvSpPr/>
          <p:nvPr/>
        </p:nvSpPr>
        <p:spPr>
          <a:xfrm>
            <a:off x="7646322" y="2422525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556634" y="3845067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4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Right Brace 32"/>
          <p:cNvSpPr/>
          <p:nvPr/>
        </p:nvSpPr>
        <p:spPr>
          <a:xfrm>
            <a:off x="7662005" y="3529140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540951" y="4970601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5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Right Brace 34"/>
          <p:cNvSpPr/>
          <p:nvPr/>
        </p:nvSpPr>
        <p:spPr>
          <a:xfrm>
            <a:off x="7646322" y="4654674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550428" y="6073317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6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Right Brace 36"/>
          <p:cNvSpPr/>
          <p:nvPr/>
        </p:nvSpPr>
        <p:spPr>
          <a:xfrm>
            <a:off x="7655799" y="5757390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Round Diagonal Corner Rectangle 37"/>
          <p:cNvSpPr/>
          <p:nvPr/>
        </p:nvSpPr>
        <p:spPr>
          <a:xfrm>
            <a:off x="3166889" y="1850229"/>
            <a:ext cx="3464765" cy="2477426"/>
          </a:xfrm>
          <a:prstGeom prst="round2Diag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Randomize N rates (sub-plot) within varieties (main-plot)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53577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Wheat variety dataset: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3600" dirty="0"/>
              <a:t> </a:t>
            </a:r>
            <a:r>
              <a:rPr lang="en-US" sz="3600" dirty="0" smtClean="0"/>
              <a:t>Normality</a:t>
            </a:r>
          </a:p>
          <a:p>
            <a:pPr>
              <a:buFont typeface="Wingdings" charset="2"/>
              <a:buChar char="q"/>
            </a:pPr>
            <a:r>
              <a:rPr lang="en-US" sz="3600" dirty="0"/>
              <a:t> </a:t>
            </a:r>
            <a:r>
              <a:rPr lang="en-US" sz="3600" dirty="0" smtClean="0"/>
              <a:t>Equal variance</a:t>
            </a:r>
          </a:p>
          <a:p>
            <a:pPr>
              <a:buFont typeface="Wingdings" charset="2"/>
              <a:buChar char="q"/>
            </a:pPr>
            <a:r>
              <a:rPr lang="en-US" sz="3600" dirty="0"/>
              <a:t> </a:t>
            </a:r>
            <a:r>
              <a:rPr lang="en-US" sz="3600" dirty="0" err="1" smtClean="0"/>
              <a:t>Additivity</a:t>
            </a:r>
            <a:endParaRPr lang="en-US" sz="3600" dirty="0"/>
          </a:p>
        </p:txBody>
      </p:sp>
      <p:sp>
        <p:nvSpPr>
          <p:cNvPr id="4" name="Freeform 3"/>
          <p:cNvSpPr/>
          <p:nvPr/>
        </p:nvSpPr>
        <p:spPr>
          <a:xfrm>
            <a:off x="867663" y="1511258"/>
            <a:ext cx="546832" cy="740929"/>
          </a:xfrm>
          <a:custGeom>
            <a:avLst/>
            <a:gdLst>
              <a:gd name="connsiteX0" fmla="*/ 0 w 1379877"/>
              <a:gd name="connsiteY0" fmla="*/ 882058 h 1428934"/>
              <a:gd name="connsiteX1" fmla="*/ 52919 w 1379877"/>
              <a:gd name="connsiteY1" fmla="*/ 987905 h 1428934"/>
              <a:gd name="connsiteX2" fmla="*/ 352795 w 1379877"/>
              <a:gd name="connsiteY2" fmla="*/ 1287804 h 1428934"/>
              <a:gd name="connsiteX3" fmla="*/ 370434 w 1379877"/>
              <a:gd name="connsiteY3" fmla="*/ 1358369 h 1428934"/>
              <a:gd name="connsiteX4" fmla="*/ 423353 w 1379877"/>
              <a:gd name="connsiteY4" fmla="*/ 1393651 h 1428934"/>
              <a:gd name="connsiteX5" fmla="*/ 458633 w 1379877"/>
              <a:gd name="connsiteY5" fmla="*/ 1428934 h 1428934"/>
              <a:gd name="connsiteX6" fmla="*/ 476273 w 1379877"/>
              <a:gd name="connsiteY6" fmla="*/ 1358369 h 1428934"/>
              <a:gd name="connsiteX7" fmla="*/ 493912 w 1379877"/>
              <a:gd name="connsiteY7" fmla="*/ 1164316 h 1428934"/>
              <a:gd name="connsiteX8" fmla="*/ 687950 w 1379877"/>
              <a:gd name="connsiteY8" fmla="*/ 846775 h 1428934"/>
              <a:gd name="connsiteX9" fmla="*/ 952546 w 1379877"/>
              <a:gd name="connsiteY9" fmla="*/ 511593 h 1428934"/>
              <a:gd name="connsiteX10" fmla="*/ 1058384 w 1379877"/>
              <a:gd name="connsiteY10" fmla="*/ 370464 h 1428934"/>
              <a:gd name="connsiteX11" fmla="*/ 1128943 w 1379877"/>
              <a:gd name="connsiteY11" fmla="*/ 282258 h 1428934"/>
              <a:gd name="connsiteX12" fmla="*/ 1181862 w 1379877"/>
              <a:gd name="connsiteY12" fmla="*/ 211694 h 1428934"/>
              <a:gd name="connsiteX13" fmla="*/ 1252421 w 1379877"/>
              <a:gd name="connsiteY13" fmla="*/ 123488 h 1428934"/>
              <a:gd name="connsiteX14" fmla="*/ 1287701 w 1379877"/>
              <a:gd name="connsiteY14" fmla="*/ 88206 h 1428934"/>
              <a:gd name="connsiteX15" fmla="*/ 1375899 w 1379877"/>
              <a:gd name="connsiteY15" fmla="*/ 0 h 1428934"/>
              <a:gd name="connsiteX16" fmla="*/ 1340620 w 1379877"/>
              <a:gd name="connsiteY16" fmla="*/ 35282 h 142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79877" h="1428934">
                <a:moveTo>
                  <a:pt x="0" y="882058"/>
                </a:moveTo>
                <a:cubicBezTo>
                  <a:pt x="17640" y="917340"/>
                  <a:pt x="28278" y="957102"/>
                  <a:pt x="52919" y="987905"/>
                </a:cubicBezTo>
                <a:cubicBezTo>
                  <a:pt x="215937" y="1191694"/>
                  <a:pt x="214952" y="1184415"/>
                  <a:pt x="352795" y="1287804"/>
                </a:cubicBezTo>
                <a:cubicBezTo>
                  <a:pt x="358675" y="1311326"/>
                  <a:pt x="356986" y="1338195"/>
                  <a:pt x="370434" y="1358369"/>
                </a:cubicBezTo>
                <a:cubicBezTo>
                  <a:pt x="382193" y="1376010"/>
                  <a:pt x="406799" y="1380406"/>
                  <a:pt x="423353" y="1393651"/>
                </a:cubicBezTo>
                <a:cubicBezTo>
                  <a:pt x="436340" y="1404041"/>
                  <a:pt x="446873" y="1417173"/>
                  <a:pt x="458633" y="1428934"/>
                </a:cubicBezTo>
                <a:cubicBezTo>
                  <a:pt x="464513" y="1405412"/>
                  <a:pt x="473069" y="1382402"/>
                  <a:pt x="476273" y="1358369"/>
                </a:cubicBezTo>
                <a:cubicBezTo>
                  <a:pt x="484856" y="1293988"/>
                  <a:pt x="477384" y="1227129"/>
                  <a:pt x="493912" y="1164316"/>
                </a:cubicBezTo>
                <a:cubicBezTo>
                  <a:pt x="517107" y="1076168"/>
                  <a:pt x="642755" y="906354"/>
                  <a:pt x="687950" y="846775"/>
                </a:cubicBezTo>
                <a:cubicBezTo>
                  <a:pt x="773977" y="733367"/>
                  <a:pt x="865159" y="623957"/>
                  <a:pt x="952546" y="511593"/>
                </a:cubicBezTo>
                <a:cubicBezTo>
                  <a:pt x="988645" y="465176"/>
                  <a:pt x="1022534" y="417073"/>
                  <a:pt x="1058384" y="370464"/>
                </a:cubicBezTo>
                <a:cubicBezTo>
                  <a:pt x="1081339" y="340619"/>
                  <a:pt x="1105828" y="311979"/>
                  <a:pt x="1128943" y="282258"/>
                </a:cubicBezTo>
                <a:cubicBezTo>
                  <a:pt x="1146992" y="259050"/>
                  <a:pt x="1163813" y="234902"/>
                  <a:pt x="1181862" y="211694"/>
                </a:cubicBezTo>
                <a:cubicBezTo>
                  <a:pt x="1204977" y="181973"/>
                  <a:pt x="1225798" y="150113"/>
                  <a:pt x="1252421" y="123488"/>
                </a:cubicBezTo>
                <a:cubicBezTo>
                  <a:pt x="1264181" y="111727"/>
                  <a:pt x="1277312" y="101194"/>
                  <a:pt x="1287701" y="88206"/>
                </a:cubicBezTo>
                <a:cubicBezTo>
                  <a:pt x="1306515" y="64686"/>
                  <a:pt x="1333563" y="0"/>
                  <a:pt x="1375899" y="0"/>
                </a:cubicBezTo>
                <a:cubicBezTo>
                  <a:pt x="1392530" y="0"/>
                  <a:pt x="1352380" y="23521"/>
                  <a:pt x="1340620" y="35282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45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-250844" y="-156799"/>
            <a:ext cx="9688799" cy="709319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0714709"/>
              </p:ext>
            </p:extLst>
          </p:nvPr>
        </p:nvGraphicFramePr>
        <p:xfrm>
          <a:off x="2002759" y="200886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ABED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235378"/>
              </p:ext>
            </p:extLst>
          </p:nvPr>
        </p:nvGraphicFramePr>
        <p:xfrm>
          <a:off x="190369" y="138166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Golden Rain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Victory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7525278" y="469773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370331"/>
              </p:ext>
            </p:extLst>
          </p:nvPr>
        </p:nvGraphicFramePr>
        <p:xfrm>
          <a:off x="2007851" y="2405490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BED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619688"/>
              </p:ext>
            </p:extLst>
          </p:nvPr>
        </p:nvGraphicFramePr>
        <p:xfrm>
          <a:off x="195461" y="2342770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Golden Rain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Victory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4706228"/>
              </p:ext>
            </p:extLst>
          </p:nvPr>
        </p:nvGraphicFramePr>
        <p:xfrm>
          <a:off x="2014057" y="3526115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01616"/>
              </p:ext>
            </p:extLst>
          </p:nvPr>
        </p:nvGraphicFramePr>
        <p:xfrm>
          <a:off x="201667" y="3463395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Victory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Golden Rain</a:t>
                      </a:r>
                      <a:r>
                        <a:rPr lang="en-US" b="1" baseline="0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086914"/>
              </p:ext>
            </p:extLst>
          </p:nvPr>
        </p:nvGraphicFramePr>
        <p:xfrm>
          <a:off x="1998379" y="4654674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916176"/>
              </p:ext>
            </p:extLst>
          </p:nvPr>
        </p:nvGraphicFramePr>
        <p:xfrm>
          <a:off x="185989" y="4591954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Golden Rain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Victory</a:t>
                      </a:r>
                      <a:r>
                        <a:rPr lang="en-US" b="1" baseline="0" dirty="0" smtClean="0">
                          <a:solidFill>
                            <a:srgbClr val="FFFFFF"/>
                          </a:solidFill>
                          <a:sym typeface="Wingdings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4311252"/>
              </p:ext>
            </p:extLst>
          </p:nvPr>
        </p:nvGraphicFramePr>
        <p:xfrm>
          <a:off x="1982701" y="5765338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395366"/>
              </p:ext>
            </p:extLst>
          </p:nvPr>
        </p:nvGraphicFramePr>
        <p:xfrm>
          <a:off x="170311" y="5702618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Victory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Golden Rain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4634519"/>
              </p:ext>
            </p:extLst>
          </p:nvPr>
        </p:nvGraphicFramePr>
        <p:xfrm>
          <a:off x="2002759" y="1304686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64439"/>
              </p:ext>
            </p:extLst>
          </p:nvPr>
        </p:nvGraphicFramePr>
        <p:xfrm>
          <a:off x="190369" y="1241966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bg1"/>
                          </a:solidFill>
                          <a:sym typeface="Wingdings"/>
                        </a:rPr>
                        <a:t>Golden Rain 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Victory 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chemeClr val="bg1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7" name="Right Brace 26"/>
          <p:cNvSpPr/>
          <p:nvPr/>
        </p:nvSpPr>
        <p:spPr>
          <a:xfrm>
            <a:off x="7630649" y="200886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525278" y="1623867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Right Brace 28"/>
          <p:cNvSpPr/>
          <p:nvPr/>
        </p:nvSpPr>
        <p:spPr>
          <a:xfrm>
            <a:off x="7630649" y="1307940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540951" y="2738452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3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Right Brace 30"/>
          <p:cNvSpPr/>
          <p:nvPr/>
        </p:nvSpPr>
        <p:spPr>
          <a:xfrm>
            <a:off x="7646322" y="2422525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556634" y="3845067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4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Right Brace 32"/>
          <p:cNvSpPr/>
          <p:nvPr/>
        </p:nvSpPr>
        <p:spPr>
          <a:xfrm>
            <a:off x="7662005" y="3529140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540951" y="4970601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5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Right Brace 34"/>
          <p:cNvSpPr/>
          <p:nvPr/>
        </p:nvSpPr>
        <p:spPr>
          <a:xfrm>
            <a:off x="7646322" y="4654674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550428" y="6073317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6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Right Brace 36"/>
          <p:cNvSpPr/>
          <p:nvPr/>
        </p:nvSpPr>
        <p:spPr>
          <a:xfrm>
            <a:off x="7655799" y="5757390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581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-250844" y="-156799"/>
            <a:ext cx="9688799" cy="709319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2589452"/>
              </p:ext>
            </p:extLst>
          </p:nvPr>
        </p:nvGraphicFramePr>
        <p:xfrm>
          <a:off x="2002759" y="200886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ABED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173667"/>
              </p:ext>
            </p:extLst>
          </p:nvPr>
        </p:nvGraphicFramePr>
        <p:xfrm>
          <a:off x="190369" y="138166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Golden Rain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Victory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7525278" y="469773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8403420"/>
              </p:ext>
            </p:extLst>
          </p:nvPr>
        </p:nvGraphicFramePr>
        <p:xfrm>
          <a:off x="2007851" y="2405490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BED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58384"/>
              </p:ext>
            </p:extLst>
          </p:nvPr>
        </p:nvGraphicFramePr>
        <p:xfrm>
          <a:off x="195461" y="2342770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Golden Rain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Victory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6141446"/>
              </p:ext>
            </p:extLst>
          </p:nvPr>
        </p:nvGraphicFramePr>
        <p:xfrm>
          <a:off x="2014057" y="3526115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532192"/>
              </p:ext>
            </p:extLst>
          </p:nvPr>
        </p:nvGraphicFramePr>
        <p:xfrm>
          <a:off x="201667" y="3463395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Victory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Golden Rain</a:t>
                      </a:r>
                      <a:r>
                        <a:rPr lang="en-US" b="1" baseline="0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1153351"/>
              </p:ext>
            </p:extLst>
          </p:nvPr>
        </p:nvGraphicFramePr>
        <p:xfrm>
          <a:off x="1998379" y="4654674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000298"/>
              </p:ext>
            </p:extLst>
          </p:nvPr>
        </p:nvGraphicFramePr>
        <p:xfrm>
          <a:off x="185989" y="4591954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Golden Rain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Victory</a:t>
                      </a:r>
                      <a:r>
                        <a:rPr lang="en-US" b="1" baseline="0" dirty="0" smtClean="0">
                          <a:solidFill>
                            <a:srgbClr val="FFFFFF"/>
                          </a:solidFill>
                          <a:sym typeface="Wingdings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582610"/>
              </p:ext>
            </p:extLst>
          </p:nvPr>
        </p:nvGraphicFramePr>
        <p:xfrm>
          <a:off x="1982701" y="5765338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609061"/>
              </p:ext>
            </p:extLst>
          </p:nvPr>
        </p:nvGraphicFramePr>
        <p:xfrm>
          <a:off x="170311" y="5702618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Victory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Golden Rain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6747600"/>
              </p:ext>
            </p:extLst>
          </p:nvPr>
        </p:nvGraphicFramePr>
        <p:xfrm>
          <a:off x="2002759" y="1304686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660859"/>
              </p:ext>
            </p:extLst>
          </p:nvPr>
        </p:nvGraphicFramePr>
        <p:xfrm>
          <a:off x="190369" y="1241966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bg1"/>
                          </a:solidFill>
                          <a:sym typeface="Wingdings"/>
                        </a:rPr>
                        <a:t>Golden Rain 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Victory 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chemeClr val="bg1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7" name="Right Brace 26"/>
          <p:cNvSpPr/>
          <p:nvPr/>
        </p:nvSpPr>
        <p:spPr>
          <a:xfrm>
            <a:off x="7630649" y="200886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525278" y="1623867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Right Brace 28"/>
          <p:cNvSpPr/>
          <p:nvPr/>
        </p:nvSpPr>
        <p:spPr>
          <a:xfrm>
            <a:off x="7630649" y="1307940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540951" y="2738452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3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Right Brace 30"/>
          <p:cNvSpPr/>
          <p:nvPr/>
        </p:nvSpPr>
        <p:spPr>
          <a:xfrm>
            <a:off x="7646322" y="2422525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556634" y="3845067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4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Right Brace 32"/>
          <p:cNvSpPr/>
          <p:nvPr/>
        </p:nvSpPr>
        <p:spPr>
          <a:xfrm>
            <a:off x="7662005" y="3529140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540951" y="4970601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5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Right Brace 34"/>
          <p:cNvSpPr/>
          <p:nvPr/>
        </p:nvSpPr>
        <p:spPr>
          <a:xfrm>
            <a:off x="7646322" y="4654674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550428" y="6073317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6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Right Brace 36"/>
          <p:cNvSpPr/>
          <p:nvPr/>
        </p:nvSpPr>
        <p:spPr>
          <a:xfrm>
            <a:off x="7655799" y="5757390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371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-250844" y="-156799"/>
            <a:ext cx="9688799" cy="709319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6574850"/>
              </p:ext>
            </p:extLst>
          </p:nvPr>
        </p:nvGraphicFramePr>
        <p:xfrm>
          <a:off x="2002759" y="200886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ABED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031311"/>
              </p:ext>
            </p:extLst>
          </p:nvPr>
        </p:nvGraphicFramePr>
        <p:xfrm>
          <a:off x="190369" y="138166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Golden Rain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Victory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7525278" y="469773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6303957"/>
              </p:ext>
            </p:extLst>
          </p:nvPr>
        </p:nvGraphicFramePr>
        <p:xfrm>
          <a:off x="2007851" y="2405490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BED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713778"/>
              </p:ext>
            </p:extLst>
          </p:nvPr>
        </p:nvGraphicFramePr>
        <p:xfrm>
          <a:off x="195461" y="2342770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Golden Rain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Victory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9637171"/>
              </p:ext>
            </p:extLst>
          </p:nvPr>
        </p:nvGraphicFramePr>
        <p:xfrm>
          <a:off x="2014057" y="3526115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864045"/>
              </p:ext>
            </p:extLst>
          </p:nvPr>
        </p:nvGraphicFramePr>
        <p:xfrm>
          <a:off x="201667" y="3463395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Victory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Golden Rain</a:t>
                      </a:r>
                      <a:r>
                        <a:rPr lang="en-US" b="1" baseline="0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9918954"/>
              </p:ext>
            </p:extLst>
          </p:nvPr>
        </p:nvGraphicFramePr>
        <p:xfrm>
          <a:off x="1998379" y="4654674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411011"/>
              </p:ext>
            </p:extLst>
          </p:nvPr>
        </p:nvGraphicFramePr>
        <p:xfrm>
          <a:off x="185989" y="4591954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Golden Rain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Victory</a:t>
                      </a:r>
                      <a:r>
                        <a:rPr lang="en-US" b="1" baseline="0" dirty="0" smtClean="0">
                          <a:solidFill>
                            <a:srgbClr val="FFFFFF"/>
                          </a:solidFill>
                          <a:sym typeface="Wingdings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912629"/>
              </p:ext>
            </p:extLst>
          </p:nvPr>
        </p:nvGraphicFramePr>
        <p:xfrm>
          <a:off x="1982701" y="5765338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75043"/>
              </p:ext>
            </p:extLst>
          </p:nvPr>
        </p:nvGraphicFramePr>
        <p:xfrm>
          <a:off x="170311" y="5702618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Victory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Golden Rain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0110512"/>
              </p:ext>
            </p:extLst>
          </p:nvPr>
        </p:nvGraphicFramePr>
        <p:xfrm>
          <a:off x="2002759" y="1304686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017303"/>
              </p:ext>
            </p:extLst>
          </p:nvPr>
        </p:nvGraphicFramePr>
        <p:xfrm>
          <a:off x="190369" y="1241966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bg1"/>
                          </a:solidFill>
                          <a:sym typeface="Wingdings"/>
                        </a:rPr>
                        <a:t>Golden Rain 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Victory 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chemeClr val="bg1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7" name="Right Brace 26"/>
          <p:cNvSpPr/>
          <p:nvPr/>
        </p:nvSpPr>
        <p:spPr>
          <a:xfrm>
            <a:off x="7630649" y="200886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525278" y="1623867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Right Brace 28"/>
          <p:cNvSpPr/>
          <p:nvPr/>
        </p:nvSpPr>
        <p:spPr>
          <a:xfrm>
            <a:off x="7630649" y="1307940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540951" y="2738452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3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Right Brace 30"/>
          <p:cNvSpPr/>
          <p:nvPr/>
        </p:nvSpPr>
        <p:spPr>
          <a:xfrm>
            <a:off x="7646322" y="2422525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556634" y="3845067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4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Right Brace 32"/>
          <p:cNvSpPr/>
          <p:nvPr/>
        </p:nvSpPr>
        <p:spPr>
          <a:xfrm>
            <a:off x="7662005" y="3529140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540951" y="4970601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5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Right Brace 34"/>
          <p:cNvSpPr/>
          <p:nvPr/>
        </p:nvSpPr>
        <p:spPr>
          <a:xfrm>
            <a:off x="7646322" y="4654674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550428" y="6073317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6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Right Brace 36"/>
          <p:cNvSpPr/>
          <p:nvPr/>
        </p:nvSpPr>
        <p:spPr>
          <a:xfrm>
            <a:off x="7655799" y="5757390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365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-250844" y="-156799"/>
            <a:ext cx="9688799" cy="709319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0276321"/>
              </p:ext>
            </p:extLst>
          </p:nvPr>
        </p:nvGraphicFramePr>
        <p:xfrm>
          <a:off x="2002759" y="200886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ABED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5408"/>
              </p:ext>
            </p:extLst>
          </p:nvPr>
        </p:nvGraphicFramePr>
        <p:xfrm>
          <a:off x="190369" y="138166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Golden Rain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Victory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7525278" y="469773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9799166"/>
              </p:ext>
            </p:extLst>
          </p:nvPr>
        </p:nvGraphicFramePr>
        <p:xfrm>
          <a:off x="2007851" y="2405490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B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BED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963415"/>
              </p:ext>
            </p:extLst>
          </p:nvPr>
        </p:nvGraphicFramePr>
        <p:xfrm>
          <a:off x="195461" y="2342770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Golden Rain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Victory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3072968"/>
              </p:ext>
            </p:extLst>
          </p:nvPr>
        </p:nvGraphicFramePr>
        <p:xfrm>
          <a:off x="2014057" y="3526115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45695"/>
              </p:ext>
            </p:extLst>
          </p:nvPr>
        </p:nvGraphicFramePr>
        <p:xfrm>
          <a:off x="201667" y="3463395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Victory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Golden Rain</a:t>
                      </a:r>
                      <a:r>
                        <a:rPr lang="en-US" b="1" baseline="0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4531748"/>
              </p:ext>
            </p:extLst>
          </p:nvPr>
        </p:nvGraphicFramePr>
        <p:xfrm>
          <a:off x="1998379" y="4654674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66408"/>
              </p:ext>
            </p:extLst>
          </p:nvPr>
        </p:nvGraphicFramePr>
        <p:xfrm>
          <a:off x="185989" y="4591954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Golden Rain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Victory</a:t>
                      </a:r>
                      <a:r>
                        <a:rPr lang="en-US" b="1" baseline="0" dirty="0" smtClean="0">
                          <a:solidFill>
                            <a:srgbClr val="FFFFFF"/>
                          </a:solidFill>
                          <a:sym typeface="Wingdings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6716463"/>
              </p:ext>
            </p:extLst>
          </p:nvPr>
        </p:nvGraphicFramePr>
        <p:xfrm>
          <a:off x="1982701" y="5765338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830826"/>
              </p:ext>
            </p:extLst>
          </p:nvPr>
        </p:nvGraphicFramePr>
        <p:xfrm>
          <a:off x="170311" y="5702618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Victory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Golden Rain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FFFF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9852588"/>
              </p:ext>
            </p:extLst>
          </p:nvPr>
        </p:nvGraphicFramePr>
        <p:xfrm>
          <a:off x="2002759" y="1304686"/>
          <a:ext cx="56479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87"/>
                <a:gridCol w="1411987"/>
                <a:gridCol w="1411987"/>
                <a:gridCol w="1411987"/>
              </a:tblGrid>
              <a:tr h="2822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22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992081"/>
              </p:ext>
            </p:extLst>
          </p:nvPr>
        </p:nvGraphicFramePr>
        <p:xfrm>
          <a:off x="190369" y="1241966"/>
          <a:ext cx="1895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bg1"/>
                          </a:solidFill>
                          <a:sym typeface="Wingdings"/>
                        </a:rPr>
                        <a:t>Golden Rain 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Victory 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chemeClr val="bg1"/>
                          </a:solidFill>
                        </a:rPr>
                        <a:t>Marvellous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sym typeface="Wingdings"/>
                        </a:rPr>
                        <a:t>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7" name="Right Brace 26"/>
          <p:cNvSpPr/>
          <p:nvPr/>
        </p:nvSpPr>
        <p:spPr>
          <a:xfrm>
            <a:off x="7630649" y="200886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525278" y="1623867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Right Brace 28"/>
          <p:cNvSpPr/>
          <p:nvPr/>
        </p:nvSpPr>
        <p:spPr>
          <a:xfrm>
            <a:off x="7630649" y="1307940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540951" y="2738452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3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Right Brace 30"/>
          <p:cNvSpPr/>
          <p:nvPr/>
        </p:nvSpPr>
        <p:spPr>
          <a:xfrm>
            <a:off x="7646322" y="2422525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556634" y="3845067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4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Right Brace 32"/>
          <p:cNvSpPr/>
          <p:nvPr/>
        </p:nvSpPr>
        <p:spPr>
          <a:xfrm>
            <a:off x="7662005" y="3529140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540951" y="4970601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5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Right Brace 34"/>
          <p:cNvSpPr/>
          <p:nvPr/>
        </p:nvSpPr>
        <p:spPr>
          <a:xfrm>
            <a:off x="7646322" y="4654674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550428" y="6073317"/>
            <a:ext cx="1849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Block 6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Right Brace 36"/>
          <p:cNvSpPr/>
          <p:nvPr/>
        </p:nvSpPr>
        <p:spPr>
          <a:xfrm>
            <a:off x="7655799" y="5757390"/>
            <a:ext cx="380639" cy="1005840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238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oat data file to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smtClean="0"/>
              <a:t>‘oats-split-plot-</a:t>
            </a:r>
            <a:r>
              <a:rPr lang="en-US" sz="2600" dirty="0" err="1" smtClean="0"/>
              <a:t>rcbd.csv</a:t>
            </a:r>
            <a:r>
              <a:rPr lang="en-US" sz="2600" dirty="0" smtClean="0"/>
              <a:t>’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24213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92340"/>
            <a:ext cx="7583487" cy="1044388"/>
          </a:xfrm>
        </p:spPr>
        <p:txBody>
          <a:bodyPr/>
          <a:lstStyle/>
          <a:p>
            <a:r>
              <a:rPr lang="en-US" dirty="0" smtClean="0"/>
              <a:t>Section 6 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spcBef>
                <a:spcPts val="2000"/>
              </a:spcBef>
              <a:buNone/>
            </a:pPr>
            <a:r>
              <a:rPr lang="en-US" dirty="0" smtClean="0"/>
              <a:t>You should now have a basic understanding of:</a:t>
            </a:r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r>
              <a:rPr lang="en-US" dirty="0" smtClean="0"/>
              <a:t>Split-plot designs</a:t>
            </a:r>
          </a:p>
          <a:p>
            <a:pPr marL="739775" lvl="2" indent="-457200">
              <a:spcBef>
                <a:spcPts val="2000"/>
              </a:spcBef>
              <a:buFont typeface="Wingdings" charset="2"/>
              <a:buChar char="Ø"/>
            </a:pPr>
            <a:r>
              <a:rPr lang="en-US" dirty="0" smtClean="0"/>
              <a:t>How to randomize treatments in 2 stages for CRD and RCBD main-plots</a:t>
            </a:r>
            <a:endParaRPr lang="en-US" dirty="0"/>
          </a:p>
          <a:p>
            <a:pPr marL="739775" lvl="2" indent="-457200">
              <a:spcBef>
                <a:spcPts val="2000"/>
              </a:spcBef>
              <a:buFont typeface="Wingdings" charset="2"/>
              <a:buChar char="Ø"/>
            </a:pPr>
            <a:r>
              <a:rPr lang="en-US" dirty="0" smtClean="0"/>
              <a:t>Benefit and cost of this experimental design</a:t>
            </a:r>
          </a:p>
          <a:p>
            <a:pPr marL="739775" lvl="2" indent="-457200">
              <a:spcBef>
                <a:spcPts val="2000"/>
              </a:spcBef>
              <a:buFont typeface="Wingdings" charset="2"/>
              <a:buChar char="Ø"/>
            </a:pPr>
            <a:r>
              <a:rPr lang="en-US" dirty="0" smtClean="0"/>
              <a:t>Statistical models for split-plot design CRD and split</a:t>
            </a:r>
            <a:r>
              <a:rPr lang="en-US" dirty="0"/>
              <a:t>-plot design </a:t>
            </a:r>
            <a:r>
              <a:rPr lang="en-US" dirty="0" smtClean="0"/>
              <a:t>RCBD</a:t>
            </a:r>
          </a:p>
          <a:p>
            <a:pPr marL="0" lvl="1" indent="0">
              <a:spcBef>
                <a:spcPts val="2000"/>
              </a:spcBef>
              <a:buNone/>
            </a:pPr>
            <a:endParaRPr lang="en-US" dirty="0" smtClean="0"/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dirty="0"/>
          </a:p>
          <a:p>
            <a:pPr marL="0" lvl="1" indent="0">
              <a:spcBef>
                <a:spcPts val="2000"/>
              </a:spcBef>
              <a:buNone/>
            </a:pPr>
            <a:endParaRPr lang="en-US" dirty="0" smtClean="0"/>
          </a:p>
          <a:p>
            <a:pPr marL="0" lvl="1" indent="0">
              <a:spcBef>
                <a:spcPts val="2000"/>
              </a:spcBef>
              <a:buNone/>
            </a:pPr>
            <a:endParaRPr lang="en-US" dirty="0" smtClean="0"/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dirty="0"/>
          </a:p>
          <a:p>
            <a:pPr marL="282575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69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92340"/>
            <a:ext cx="7583487" cy="1044388"/>
          </a:xfrm>
        </p:spPr>
        <p:txBody>
          <a:bodyPr/>
          <a:lstStyle/>
          <a:p>
            <a:r>
              <a:rPr lang="en-US" dirty="0" smtClean="0"/>
              <a:t>Section 7 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spcBef>
                <a:spcPts val="2000"/>
              </a:spcBef>
              <a:buNone/>
            </a:pPr>
            <a:r>
              <a:rPr lang="en-US" sz="2500" dirty="0" smtClean="0"/>
              <a:t>Have basic understanding of:</a:t>
            </a:r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r>
              <a:rPr lang="en-US" sz="2500" dirty="0" smtClean="0"/>
              <a:t>Multi-location studies</a:t>
            </a:r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r>
              <a:rPr lang="en-US" sz="2500" dirty="0" smtClean="0"/>
              <a:t>What to do when you have missing data</a:t>
            </a:r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sz="2500" dirty="0" smtClean="0"/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sz="2500" dirty="0" smtClean="0"/>
          </a:p>
          <a:p>
            <a:pPr marL="0" lvl="1" indent="0">
              <a:spcBef>
                <a:spcPts val="2000"/>
              </a:spcBef>
              <a:buNone/>
            </a:pPr>
            <a:endParaRPr lang="en-US" sz="2500" dirty="0" smtClean="0"/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sz="2500" dirty="0"/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sz="2500" dirty="0" smtClean="0"/>
          </a:p>
          <a:p>
            <a:pPr marL="0" lvl="1" indent="0">
              <a:spcBef>
                <a:spcPts val="2000"/>
              </a:spcBef>
              <a:buNone/>
            </a:pPr>
            <a:endParaRPr lang="en-US" sz="2500" dirty="0" smtClean="0"/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sz="2500" dirty="0"/>
          </a:p>
          <a:p>
            <a:pPr marL="282575" lvl="1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457200" indent="-457200">
              <a:buFont typeface="+mj-lt"/>
              <a:buAutoNum type="arabicPeriod"/>
            </a:pPr>
            <a:endParaRPr lang="en-US" sz="2500" dirty="0" smtClean="0"/>
          </a:p>
          <a:p>
            <a:pPr marL="457200" indent="-457200">
              <a:buFont typeface="+mj-lt"/>
              <a:buAutoNum type="arabicPeriod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178944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25073"/>
            <a:ext cx="8331200" cy="1044388"/>
          </a:xfrm>
        </p:spPr>
        <p:txBody>
          <a:bodyPr/>
          <a:lstStyle/>
          <a:p>
            <a:pPr algn="ctr"/>
            <a:r>
              <a:rPr lang="en-US" sz="2800" dirty="0" smtClean="0"/>
              <a:t>Experimental designs that we’ve discussed so far: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2" y="1151472"/>
            <a:ext cx="8364537" cy="420893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Complete Randomized Design (CRD) </a:t>
            </a:r>
            <a:r>
              <a:rPr lang="en-US" i="1" dirty="0" smtClean="0"/>
              <a:t>(1 or 2 factors)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Randomized Complete Block Design (</a:t>
            </a:r>
            <a:r>
              <a:rPr lang="en-US" dirty="0"/>
              <a:t>RCBD) </a:t>
            </a:r>
            <a:r>
              <a:rPr lang="en-US" i="1" dirty="0"/>
              <a:t>(1 or 2 factors</a:t>
            </a:r>
            <a:r>
              <a:rPr lang="en-US" i="1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Split-plot Design </a:t>
            </a:r>
            <a:r>
              <a:rPr lang="en-US" i="1" dirty="0" smtClean="0"/>
              <a:t>(CRD or RCBD main-plots with 2 factors)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9466" y="3169121"/>
            <a:ext cx="8331200" cy="8925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2600" dirty="0" smtClean="0">
                <a:solidFill>
                  <a:srgbClr val="FFFF00"/>
                </a:solidFill>
              </a:rPr>
              <a:t>What if these experimental designs are replicated at multiple locations (sites)? </a:t>
            </a:r>
          </a:p>
        </p:txBody>
      </p:sp>
    </p:spTree>
    <p:extLst>
      <p:ext uri="{BB962C8B-B14F-4D97-AF65-F5344CB8AC3E}">
        <p14:creationId xmlns:p14="http://schemas.microsoft.com/office/powerpoint/2010/main" val="2626658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28225"/>
            <a:ext cx="8331200" cy="1044388"/>
          </a:xfrm>
        </p:spPr>
        <p:txBody>
          <a:bodyPr/>
          <a:lstStyle/>
          <a:p>
            <a:pPr algn="ctr"/>
            <a:r>
              <a:rPr lang="en-US" sz="3000" dirty="0" smtClean="0"/>
              <a:t>Experimental designs that we’ve discussed: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2" y="1151472"/>
            <a:ext cx="8364537" cy="420893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Complete Randomized Design (CRD) </a:t>
            </a:r>
            <a:r>
              <a:rPr lang="en-US" i="1" dirty="0" smtClean="0"/>
              <a:t>(1 or 2 factors)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Randomized Complete Block Design (</a:t>
            </a:r>
            <a:r>
              <a:rPr lang="en-US" dirty="0"/>
              <a:t>RCBD) </a:t>
            </a:r>
            <a:r>
              <a:rPr lang="en-US" i="1" dirty="0"/>
              <a:t>(1 or 2 factors</a:t>
            </a:r>
            <a:r>
              <a:rPr lang="en-US" i="1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Split-plot Design </a:t>
            </a:r>
            <a:r>
              <a:rPr lang="en-US" i="1" dirty="0" smtClean="0"/>
              <a:t>(CRD or RCBD main-plots with 2 factors)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9466" y="2840419"/>
            <a:ext cx="8331200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600" dirty="0" smtClean="0">
                <a:solidFill>
                  <a:srgbClr val="FFFF00"/>
                </a:solidFill>
              </a:rPr>
              <a:t>Experiments repeated at multiple locations (e.g. fields, cities, regions)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smtClean="0">
                <a:solidFill>
                  <a:srgbClr val="FFFF00"/>
                </a:solidFill>
              </a:rPr>
              <a:t>can be analyzed as a single dataset using the app. In the app, </a:t>
            </a:r>
            <a:r>
              <a:rPr lang="en-US" sz="1600" dirty="0">
                <a:solidFill>
                  <a:srgbClr val="FFFF00"/>
                </a:solidFill>
              </a:rPr>
              <a:t>t</a:t>
            </a:r>
            <a:r>
              <a:rPr lang="en-US" sz="1600" dirty="0" smtClean="0">
                <a:solidFill>
                  <a:srgbClr val="FFFF00"/>
                </a:solidFill>
              </a:rPr>
              <a:t>he variable you select as ‘site’ is designated as having a </a:t>
            </a:r>
            <a:r>
              <a:rPr lang="en-US" sz="1600" i="1" dirty="0" smtClean="0">
                <a:solidFill>
                  <a:srgbClr val="FFFF00"/>
                </a:solidFill>
              </a:rPr>
              <a:t>random</a:t>
            </a:r>
            <a:r>
              <a:rPr lang="en-US" sz="1600" dirty="0" smtClean="0">
                <a:solidFill>
                  <a:srgbClr val="FFFF00"/>
                </a:solidFill>
              </a:rPr>
              <a:t> effect (treatments are </a:t>
            </a:r>
            <a:r>
              <a:rPr lang="en-US" sz="1600" i="1" dirty="0" smtClean="0">
                <a:solidFill>
                  <a:srgbClr val="FFFF00"/>
                </a:solidFill>
              </a:rPr>
              <a:t>fixed</a:t>
            </a:r>
            <a:r>
              <a:rPr lang="en-US" sz="1600" dirty="0" smtClean="0">
                <a:solidFill>
                  <a:srgbClr val="FFFF00"/>
                </a:solidFill>
              </a:rPr>
              <a:t> effects), allowing conclusions about the treatment effect to be extended to other representative sites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smtClean="0">
                <a:solidFill>
                  <a:srgbClr val="FFFF00"/>
                </a:solidFill>
              </a:rPr>
              <a:t>(e.g. a particular region for growing rice). </a:t>
            </a:r>
          </a:p>
          <a:p>
            <a:pPr defTabSz="457200">
              <a:defRPr/>
            </a:pPr>
            <a:endParaRPr lang="en-US" sz="1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50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Be aware of the following assumptions for multi-site experiments</a:t>
            </a:r>
            <a:r>
              <a:rPr lang="en-US" sz="3000" dirty="0" smtClean="0"/>
              <a:t>: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dirty="0" smtClean="0"/>
              <a:t>You </a:t>
            </a:r>
            <a:r>
              <a:rPr lang="en-US" dirty="0"/>
              <a:t>are </a:t>
            </a:r>
            <a:r>
              <a:rPr lang="en-US" i="1" dirty="0"/>
              <a:t>not</a:t>
            </a:r>
            <a:r>
              <a:rPr lang="en-US" dirty="0"/>
              <a:t> particularly interested in these sites specifically, or in differences among them.</a:t>
            </a:r>
          </a:p>
          <a:p>
            <a:pPr defTabSz="457200">
              <a:defRPr/>
            </a:pPr>
            <a:r>
              <a:rPr lang="en-US" dirty="0" smtClean="0"/>
              <a:t>Sites </a:t>
            </a:r>
            <a:r>
              <a:rPr lang="en-US" dirty="0"/>
              <a:t>were </a:t>
            </a:r>
            <a:r>
              <a:rPr lang="en-US" i="1" dirty="0"/>
              <a:t>randomly</a:t>
            </a:r>
            <a:r>
              <a:rPr lang="en-US" dirty="0"/>
              <a:t> selected from many potential sites, and are representative of the environments you want to to extrapolate to. (At least 6 to 8 sites work best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579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Wheat variety dataset: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3600" dirty="0"/>
              <a:t> </a:t>
            </a:r>
            <a:r>
              <a:rPr lang="en-US" sz="3600" dirty="0" smtClean="0"/>
              <a:t>Normality</a:t>
            </a:r>
          </a:p>
          <a:p>
            <a:pPr>
              <a:buFont typeface="Wingdings" charset="2"/>
              <a:buChar char="q"/>
            </a:pPr>
            <a:r>
              <a:rPr lang="en-US" sz="3600" dirty="0"/>
              <a:t> </a:t>
            </a:r>
            <a:r>
              <a:rPr lang="en-US" sz="3600" dirty="0" smtClean="0">
                <a:solidFill>
                  <a:srgbClr val="FFFF00"/>
                </a:solidFill>
              </a:rPr>
              <a:t>Equal variance</a:t>
            </a:r>
          </a:p>
          <a:p>
            <a:pPr>
              <a:buFont typeface="Wingdings" charset="2"/>
              <a:buChar char="q"/>
            </a:pPr>
            <a:r>
              <a:rPr lang="en-US" sz="3600" dirty="0"/>
              <a:t> </a:t>
            </a:r>
            <a:r>
              <a:rPr lang="en-US" sz="3600" dirty="0" err="1" smtClean="0"/>
              <a:t>Additivity</a:t>
            </a:r>
            <a:endParaRPr lang="en-US" sz="3600" dirty="0"/>
          </a:p>
        </p:txBody>
      </p:sp>
      <p:sp>
        <p:nvSpPr>
          <p:cNvPr id="4" name="Freeform 3"/>
          <p:cNvSpPr/>
          <p:nvPr/>
        </p:nvSpPr>
        <p:spPr>
          <a:xfrm>
            <a:off x="867663" y="1511258"/>
            <a:ext cx="546832" cy="740929"/>
          </a:xfrm>
          <a:custGeom>
            <a:avLst/>
            <a:gdLst>
              <a:gd name="connsiteX0" fmla="*/ 0 w 1379877"/>
              <a:gd name="connsiteY0" fmla="*/ 882058 h 1428934"/>
              <a:gd name="connsiteX1" fmla="*/ 52919 w 1379877"/>
              <a:gd name="connsiteY1" fmla="*/ 987905 h 1428934"/>
              <a:gd name="connsiteX2" fmla="*/ 352795 w 1379877"/>
              <a:gd name="connsiteY2" fmla="*/ 1287804 h 1428934"/>
              <a:gd name="connsiteX3" fmla="*/ 370434 w 1379877"/>
              <a:gd name="connsiteY3" fmla="*/ 1358369 h 1428934"/>
              <a:gd name="connsiteX4" fmla="*/ 423353 w 1379877"/>
              <a:gd name="connsiteY4" fmla="*/ 1393651 h 1428934"/>
              <a:gd name="connsiteX5" fmla="*/ 458633 w 1379877"/>
              <a:gd name="connsiteY5" fmla="*/ 1428934 h 1428934"/>
              <a:gd name="connsiteX6" fmla="*/ 476273 w 1379877"/>
              <a:gd name="connsiteY6" fmla="*/ 1358369 h 1428934"/>
              <a:gd name="connsiteX7" fmla="*/ 493912 w 1379877"/>
              <a:gd name="connsiteY7" fmla="*/ 1164316 h 1428934"/>
              <a:gd name="connsiteX8" fmla="*/ 687950 w 1379877"/>
              <a:gd name="connsiteY8" fmla="*/ 846775 h 1428934"/>
              <a:gd name="connsiteX9" fmla="*/ 952546 w 1379877"/>
              <a:gd name="connsiteY9" fmla="*/ 511593 h 1428934"/>
              <a:gd name="connsiteX10" fmla="*/ 1058384 w 1379877"/>
              <a:gd name="connsiteY10" fmla="*/ 370464 h 1428934"/>
              <a:gd name="connsiteX11" fmla="*/ 1128943 w 1379877"/>
              <a:gd name="connsiteY11" fmla="*/ 282258 h 1428934"/>
              <a:gd name="connsiteX12" fmla="*/ 1181862 w 1379877"/>
              <a:gd name="connsiteY12" fmla="*/ 211694 h 1428934"/>
              <a:gd name="connsiteX13" fmla="*/ 1252421 w 1379877"/>
              <a:gd name="connsiteY13" fmla="*/ 123488 h 1428934"/>
              <a:gd name="connsiteX14" fmla="*/ 1287701 w 1379877"/>
              <a:gd name="connsiteY14" fmla="*/ 88206 h 1428934"/>
              <a:gd name="connsiteX15" fmla="*/ 1375899 w 1379877"/>
              <a:gd name="connsiteY15" fmla="*/ 0 h 1428934"/>
              <a:gd name="connsiteX16" fmla="*/ 1340620 w 1379877"/>
              <a:gd name="connsiteY16" fmla="*/ 35282 h 142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79877" h="1428934">
                <a:moveTo>
                  <a:pt x="0" y="882058"/>
                </a:moveTo>
                <a:cubicBezTo>
                  <a:pt x="17640" y="917340"/>
                  <a:pt x="28278" y="957102"/>
                  <a:pt x="52919" y="987905"/>
                </a:cubicBezTo>
                <a:cubicBezTo>
                  <a:pt x="215937" y="1191694"/>
                  <a:pt x="214952" y="1184415"/>
                  <a:pt x="352795" y="1287804"/>
                </a:cubicBezTo>
                <a:cubicBezTo>
                  <a:pt x="358675" y="1311326"/>
                  <a:pt x="356986" y="1338195"/>
                  <a:pt x="370434" y="1358369"/>
                </a:cubicBezTo>
                <a:cubicBezTo>
                  <a:pt x="382193" y="1376010"/>
                  <a:pt x="406799" y="1380406"/>
                  <a:pt x="423353" y="1393651"/>
                </a:cubicBezTo>
                <a:cubicBezTo>
                  <a:pt x="436340" y="1404041"/>
                  <a:pt x="446873" y="1417173"/>
                  <a:pt x="458633" y="1428934"/>
                </a:cubicBezTo>
                <a:cubicBezTo>
                  <a:pt x="464513" y="1405412"/>
                  <a:pt x="473069" y="1382402"/>
                  <a:pt x="476273" y="1358369"/>
                </a:cubicBezTo>
                <a:cubicBezTo>
                  <a:pt x="484856" y="1293988"/>
                  <a:pt x="477384" y="1227129"/>
                  <a:pt x="493912" y="1164316"/>
                </a:cubicBezTo>
                <a:cubicBezTo>
                  <a:pt x="517107" y="1076168"/>
                  <a:pt x="642755" y="906354"/>
                  <a:pt x="687950" y="846775"/>
                </a:cubicBezTo>
                <a:cubicBezTo>
                  <a:pt x="773977" y="733367"/>
                  <a:pt x="865159" y="623957"/>
                  <a:pt x="952546" y="511593"/>
                </a:cubicBezTo>
                <a:cubicBezTo>
                  <a:pt x="988645" y="465176"/>
                  <a:pt x="1022534" y="417073"/>
                  <a:pt x="1058384" y="370464"/>
                </a:cubicBezTo>
                <a:cubicBezTo>
                  <a:pt x="1081339" y="340619"/>
                  <a:pt x="1105828" y="311979"/>
                  <a:pt x="1128943" y="282258"/>
                </a:cubicBezTo>
                <a:cubicBezTo>
                  <a:pt x="1146992" y="259050"/>
                  <a:pt x="1163813" y="234902"/>
                  <a:pt x="1181862" y="211694"/>
                </a:cubicBezTo>
                <a:cubicBezTo>
                  <a:pt x="1204977" y="181973"/>
                  <a:pt x="1225798" y="150113"/>
                  <a:pt x="1252421" y="123488"/>
                </a:cubicBezTo>
                <a:cubicBezTo>
                  <a:pt x="1264181" y="111727"/>
                  <a:pt x="1277312" y="101194"/>
                  <a:pt x="1287701" y="88206"/>
                </a:cubicBezTo>
                <a:cubicBezTo>
                  <a:pt x="1306515" y="64686"/>
                  <a:pt x="1333563" y="0"/>
                  <a:pt x="1375899" y="0"/>
                </a:cubicBezTo>
                <a:cubicBezTo>
                  <a:pt x="1392530" y="0"/>
                  <a:pt x="1352380" y="23521"/>
                  <a:pt x="1340620" y="35282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26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dirty="0"/>
              <a:t>Linear model for </a:t>
            </a:r>
            <a:r>
              <a:rPr lang="en-US" sz="2500" dirty="0" smtClean="0">
                <a:solidFill>
                  <a:srgbClr val="FFFF00"/>
                </a:solidFill>
              </a:rPr>
              <a:t>single-factor RCBD </a:t>
            </a:r>
            <a:r>
              <a:rPr lang="en-US" sz="2500" dirty="0">
                <a:solidFill>
                  <a:srgbClr val="FFFF00"/>
                </a:solidFill>
              </a:rPr>
              <a:t>experiment </a:t>
            </a:r>
            <a:r>
              <a:rPr lang="en-US" sz="2500" dirty="0"/>
              <a:t>repeated at multiple locations: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350909"/>
            <a:ext cx="7583487" cy="4817533"/>
          </a:xfrm>
        </p:spPr>
        <p:txBody>
          <a:bodyPr>
            <a:noAutofit/>
          </a:bodyPr>
          <a:lstStyle/>
          <a:p>
            <a:pPr>
              <a:spcBef>
                <a:spcPts val="200"/>
              </a:spcBef>
              <a:buFont typeface="Wingdings" charset="2"/>
              <a:buChar char="Ø"/>
            </a:pPr>
            <a:r>
              <a:rPr lang="en-US" i="1" dirty="0" err="1" smtClean="0"/>
              <a:t>Y</a:t>
            </a:r>
            <a:r>
              <a:rPr lang="en-US" i="1" baseline="-25000" dirty="0" err="1" smtClean="0"/>
              <a:t>ijk</a:t>
            </a:r>
            <a:r>
              <a:rPr lang="en-US" dirty="0" smtClean="0"/>
              <a:t> = observation of the </a:t>
            </a:r>
            <a:r>
              <a:rPr lang="en-US" dirty="0" err="1" smtClean="0"/>
              <a:t>i</a:t>
            </a:r>
            <a:r>
              <a:rPr lang="en-US" baseline="30000" dirty="0" err="1" smtClean="0"/>
              <a:t>th</a:t>
            </a:r>
            <a:r>
              <a:rPr lang="en-US" dirty="0" smtClean="0"/>
              <a:t> treatment level in the </a:t>
            </a:r>
            <a:r>
              <a:rPr lang="en-US" dirty="0" err="1" smtClean="0"/>
              <a:t>j</a:t>
            </a:r>
            <a:r>
              <a:rPr lang="en-US" baseline="30000" dirty="0" err="1" smtClean="0"/>
              <a:t>th</a:t>
            </a:r>
            <a:r>
              <a:rPr lang="en-US" dirty="0" smtClean="0"/>
              <a:t> block at the </a:t>
            </a:r>
            <a:r>
              <a:rPr lang="en-US" dirty="0" err="1" smtClean="0"/>
              <a:t>k</a:t>
            </a:r>
            <a:r>
              <a:rPr lang="en-US" baseline="30000" dirty="0" err="1" smtClean="0"/>
              <a:t>th</a:t>
            </a:r>
            <a:r>
              <a:rPr lang="en-US" dirty="0" smtClean="0"/>
              <a:t> location</a:t>
            </a:r>
          </a:p>
          <a:p>
            <a:pPr>
              <a:spcBef>
                <a:spcPts val="200"/>
              </a:spcBef>
              <a:buFont typeface="Wingdings" charset="2"/>
              <a:buChar char="Ø"/>
            </a:pPr>
            <a:r>
              <a:rPr lang="el-GR" dirty="0" smtClean="0"/>
              <a:t>μ</a:t>
            </a:r>
            <a:r>
              <a:rPr lang="en-US" dirty="0" smtClean="0"/>
              <a:t> = grand mean</a:t>
            </a:r>
          </a:p>
          <a:p>
            <a:pPr>
              <a:spcBef>
                <a:spcPts val="200"/>
              </a:spcBef>
              <a:buFont typeface="Wingdings" charset="2"/>
              <a:buChar char="Ø"/>
            </a:pPr>
            <a:r>
              <a:rPr lang="en-US" i="1" dirty="0" err="1" smtClean="0">
                <a:solidFill>
                  <a:srgbClr val="FFFFFF"/>
                </a:solidFill>
              </a:rPr>
              <a:t>τ</a:t>
            </a:r>
            <a:r>
              <a:rPr lang="en-US" i="1" baseline="-25000" dirty="0" err="1" smtClean="0">
                <a:solidFill>
                  <a:srgbClr val="FFFFFF"/>
                </a:solidFill>
              </a:rPr>
              <a:t>i</a:t>
            </a:r>
            <a:r>
              <a:rPr lang="en-US" baseline="-25000" dirty="0" smtClean="0">
                <a:solidFill>
                  <a:srgbClr val="000000"/>
                </a:solidFill>
              </a:rPr>
              <a:t>  </a:t>
            </a:r>
            <a:r>
              <a:rPr lang="en-US" dirty="0" smtClean="0">
                <a:solidFill>
                  <a:srgbClr val="FFFFFF"/>
                </a:solidFill>
              </a:rPr>
              <a:t>= effect of the </a:t>
            </a:r>
            <a:r>
              <a:rPr lang="en-US" dirty="0" err="1" smtClean="0">
                <a:solidFill>
                  <a:srgbClr val="FFFFFF"/>
                </a:solidFill>
              </a:rPr>
              <a:t>i</a:t>
            </a:r>
            <a:r>
              <a:rPr lang="en-US" baseline="30000" dirty="0" err="1" smtClean="0">
                <a:solidFill>
                  <a:srgbClr val="FFFFFF"/>
                </a:solidFill>
              </a:rPr>
              <a:t>th</a:t>
            </a:r>
            <a:r>
              <a:rPr lang="en-US" dirty="0" smtClean="0">
                <a:solidFill>
                  <a:srgbClr val="FFFFFF"/>
                </a:solidFill>
              </a:rPr>
              <a:t> treatment</a:t>
            </a:r>
          </a:p>
          <a:p>
            <a:pPr>
              <a:spcBef>
                <a:spcPts val="200"/>
              </a:spcBef>
              <a:buFont typeface="Wingdings" charset="2"/>
              <a:buChar char="Ø"/>
            </a:pPr>
            <a:r>
              <a:rPr lang="en-US" i="1" dirty="0" err="1">
                <a:solidFill>
                  <a:srgbClr val="FFFFFF"/>
                </a:solidFill>
              </a:rPr>
              <a:t>ν</a:t>
            </a:r>
            <a:r>
              <a:rPr lang="en-US" i="1" dirty="0">
                <a:solidFill>
                  <a:srgbClr val="FFFFFF"/>
                </a:solidFill>
              </a:rPr>
              <a:t>(l)</a:t>
            </a:r>
            <a:r>
              <a:rPr lang="en-US" i="1" baseline="-25000" dirty="0" err="1">
                <a:solidFill>
                  <a:srgbClr val="FFFFFF"/>
                </a:solidFill>
              </a:rPr>
              <a:t>jk</a:t>
            </a:r>
            <a:r>
              <a:rPr lang="en-US" i="1" baseline="-25000" dirty="0">
                <a:solidFill>
                  <a:srgbClr val="FFFFFF"/>
                </a:solidFill>
              </a:rPr>
              <a:t> </a:t>
            </a:r>
            <a:r>
              <a:rPr lang="en-US" i="1" dirty="0" smtClean="0">
                <a:solidFill>
                  <a:srgbClr val="FFFFFF"/>
                </a:solidFill>
              </a:rPr>
              <a:t>= random </a:t>
            </a:r>
            <a:r>
              <a:rPr lang="en-US" dirty="0" smtClean="0">
                <a:solidFill>
                  <a:srgbClr val="FFFFFF"/>
                </a:solidFill>
              </a:rPr>
              <a:t>effect of the </a:t>
            </a:r>
            <a:r>
              <a:rPr lang="en-US" dirty="0" err="1" smtClean="0">
                <a:solidFill>
                  <a:srgbClr val="FFFFFF"/>
                </a:solidFill>
              </a:rPr>
              <a:t>j</a:t>
            </a:r>
            <a:r>
              <a:rPr lang="en-US" baseline="30000" dirty="0" err="1" smtClean="0">
                <a:solidFill>
                  <a:srgbClr val="FFFFFF"/>
                </a:solidFill>
              </a:rPr>
              <a:t>th</a:t>
            </a:r>
            <a:r>
              <a:rPr lang="en-US" dirty="0" smtClean="0">
                <a:solidFill>
                  <a:srgbClr val="FFFFFF"/>
                </a:solidFill>
              </a:rPr>
              <a:t> block at the </a:t>
            </a:r>
            <a:r>
              <a:rPr lang="en-US" dirty="0" err="1" smtClean="0">
                <a:solidFill>
                  <a:srgbClr val="FFFFFF"/>
                </a:solidFill>
              </a:rPr>
              <a:t>k</a:t>
            </a:r>
            <a:r>
              <a:rPr lang="en-US" baseline="30000" dirty="0" err="1" smtClean="0">
                <a:solidFill>
                  <a:srgbClr val="FFFFFF"/>
                </a:solidFill>
              </a:rPr>
              <a:t>th</a:t>
            </a:r>
            <a:r>
              <a:rPr lang="en-US" baseline="30000" dirty="0" smtClean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location</a:t>
            </a:r>
          </a:p>
          <a:p>
            <a:pPr>
              <a:spcBef>
                <a:spcPts val="200"/>
              </a:spcBef>
              <a:buFont typeface="Wingdings" charset="2"/>
              <a:buChar char="Ø"/>
            </a:pPr>
            <a:r>
              <a:rPr lang="en-US" i="1" dirty="0" err="1" smtClean="0">
                <a:solidFill>
                  <a:srgbClr val="FFFFFF"/>
                </a:solidFill>
              </a:rPr>
              <a:t>l</a:t>
            </a:r>
            <a:r>
              <a:rPr lang="en-US" i="1" baseline="-25000" dirty="0" err="1" smtClean="0">
                <a:solidFill>
                  <a:srgbClr val="FFFFFF"/>
                </a:solidFill>
              </a:rPr>
              <a:t>k</a:t>
            </a:r>
            <a:r>
              <a:rPr lang="en-US" dirty="0" smtClean="0">
                <a:solidFill>
                  <a:srgbClr val="FFFFFF"/>
                </a:solidFill>
              </a:rPr>
              <a:t> = </a:t>
            </a:r>
            <a:r>
              <a:rPr lang="en-US" i="1" dirty="0" smtClean="0">
                <a:solidFill>
                  <a:srgbClr val="FFFFFF"/>
                </a:solidFill>
              </a:rPr>
              <a:t>random</a:t>
            </a:r>
            <a:r>
              <a:rPr lang="en-US" dirty="0" smtClean="0">
                <a:solidFill>
                  <a:srgbClr val="FFFFFF"/>
                </a:solidFill>
              </a:rPr>
              <a:t> effect of the </a:t>
            </a:r>
            <a:r>
              <a:rPr lang="en-US" dirty="0" err="1" smtClean="0">
                <a:solidFill>
                  <a:srgbClr val="FFFFFF"/>
                </a:solidFill>
              </a:rPr>
              <a:t>k</a:t>
            </a:r>
            <a:r>
              <a:rPr lang="en-US" baseline="30000" dirty="0" err="1" smtClean="0">
                <a:solidFill>
                  <a:srgbClr val="FFFFFF"/>
                </a:solidFill>
              </a:rPr>
              <a:t>th</a:t>
            </a:r>
            <a:r>
              <a:rPr lang="en-US" dirty="0" smtClean="0">
                <a:solidFill>
                  <a:srgbClr val="FFFFFF"/>
                </a:solidFill>
              </a:rPr>
              <a:t> location</a:t>
            </a:r>
          </a:p>
          <a:p>
            <a:pPr>
              <a:spcBef>
                <a:spcPts val="200"/>
              </a:spcBef>
              <a:buFont typeface="Wingdings" charset="2"/>
              <a:buChar char="Ø"/>
            </a:pPr>
            <a:r>
              <a:rPr lang="el-GR" i="1" dirty="0" smtClean="0">
                <a:solidFill>
                  <a:srgbClr val="FFFFFF"/>
                </a:solidFill>
              </a:rPr>
              <a:t>ε</a:t>
            </a:r>
            <a:r>
              <a:rPr lang="en-US" i="1" baseline="-25000" dirty="0" err="1" smtClean="0">
                <a:solidFill>
                  <a:srgbClr val="FFFFFF"/>
                </a:solidFill>
              </a:rPr>
              <a:t>ijk</a:t>
            </a:r>
            <a:r>
              <a:rPr lang="en-US" dirty="0" smtClean="0">
                <a:solidFill>
                  <a:srgbClr val="FFFFFF"/>
                </a:solidFill>
              </a:rPr>
              <a:t> = random error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3957" y="1580926"/>
            <a:ext cx="8188163" cy="609202"/>
          </a:xfrm>
          <a:prstGeom prst="rect">
            <a:avLst/>
          </a:prstGeom>
          <a:solidFill>
            <a:srgbClr val="DDF53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82575" indent="-282575" algn="l" defTabSz="914400" rtl="0" eaLnBrk="1" latinLnBrk="0" hangingPunct="1">
              <a:spcBef>
                <a:spcPts val="2000"/>
              </a:spcBef>
              <a:buFont typeface="Wingdings 2" pitchFamily="18" charset="2"/>
              <a:buChar char="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7850" indent="-2952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042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43000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2557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1325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0002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90763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717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i="1" dirty="0" err="1" smtClean="0">
                <a:solidFill>
                  <a:srgbClr val="000000"/>
                </a:solidFill>
              </a:rPr>
              <a:t>Y</a:t>
            </a:r>
            <a:r>
              <a:rPr lang="en-US" sz="2800" i="1" baseline="-25000" dirty="0" err="1" smtClean="0">
                <a:solidFill>
                  <a:srgbClr val="000000"/>
                </a:solidFill>
              </a:rPr>
              <a:t>ijk</a:t>
            </a:r>
            <a:r>
              <a:rPr lang="en-US" sz="2800" baseline="-25000" dirty="0" smtClean="0">
                <a:solidFill>
                  <a:srgbClr val="000000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=  </a:t>
            </a:r>
            <a:r>
              <a:rPr lang="en-US" sz="2800" i="1" dirty="0" smtClean="0">
                <a:solidFill>
                  <a:srgbClr val="000000"/>
                </a:solidFill>
              </a:rPr>
              <a:t>μ</a:t>
            </a:r>
            <a:r>
              <a:rPr lang="en-US" sz="2800" dirty="0" smtClean="0">
                <a:solidFill>
                  <a:srgbClr val="000000"/>
                </a:solidFill>
              </a:rPr>
              <a:t>  +  </a:t>
            </a:r>
            <a:r>
              <a:rPr lang="en-US" sz="2800" i="1" dirty="0" err="1" smtClean="0">
                <a:solidFill>
                  <a:srgbClr val="000000"/>
                </a:solidFill>
              </a:rPr>
              <a:t>τ</a:t>
            </a:r>
            <a:r>
              <a:rPr lang="en-US" sz="2800" i="1" baseline="-25000" dirty="0" err="1" smtClean="0">
                <a:solidFill>
                  <a:srgbClr val="000000"/>
                </a:solidFill>
              </a:rPr>
              <a:t>i</a:t>
            </a:r>
            <a:r>
              <a:rPr lang="en-US" sz="2800" baseline="-25000" dirty="0" smtClean="0">
                <a:solidFill>
                  <a:srgbClr val="000000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 +  </a:t>
            </a:r>
            <a:r>
              <a:rPr lang="en-US" sz="2800" i="1" dirty="0" err="1" smtClean="0">
                <a:solidFill>
                  <a:srgbClr val="000000"/>
                </a:solidFill>
              </a:rPr>
              <a:t>ν</a:t>
            </a:r>
            <a:r>
              <a:rPr lang="en-US" sz="2800" i="1" dirty="0" smtClean="0">
                <a:solidFill>
                  <a:srgbClr val="000000"/>
                </a:solidFill>
              </a:rPr>
              <a:t>(l)</a:t>
            </a:r>
            <a:r>
              <a:rPr lang="en-US" sz="2800" i="1" baseline="-25000" dirty="0" err="1" smtClean="0">
                <a:solidFill>
                  <a:srgbClr val="000000"/>
                </a:solidFill>
              </a:rPr>
              <a:t>jk</a:t>
            </a:r>
            <a:r>
              <a:rPr lang="en-US" sz="2800" i="1" baseline="-25000" dirty="0" smtClean="0">
                <a:solidFill>
                  <a:srgbClr val="000000"/>
                </a:solidFill>
              </a:rPr>
              <a:t> </a:t>
            </a:r>
            <a:r>
              <a:rPr lang="en-US" sz="2800" baseline="-25000" dirty="0" smtClean="0">
                <a:solidFill>
                  <a:srgbClr val="000000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+  </a:t>
            </a:r>
            <a:r>
              <a:rPr lang="en-US" sz="2800" i="1" dirty="0" err="1" smtClean="0">
                <a:solidFill>
                  <a:srgbClr val="000000"/>
                </a:solidFill>
              </a:rPr>
              <a:t>l</a:t>
            </a:r>
            <a:r>
              <a:rPr lang="en-US" sz="2800" i="1" baseline="-25000" dirty="0" err="1" smtClean="0">
                <a:solidFill>
                  <a:srgbClr val="000000"/>
                </a:solidFill>
              </a:rPr>
              <a:t>k</a:t>
            </a:r>
            <a:r>
              <a:rPr lang="en-US" sz="2800" i="1" baseline="-25000" dirty="0" smtClean="0">
                <a:solidFill>
                  <a:srgbClr val="000000"/>
                </a:solidFill>
              </a:rPr>
              <a:t>  </a:t>
            </a:r>
            <a:r>
              <a:rPr lang="en-US" sz="2800" dirty="0" smtClean="0">
                <a:solidFill>
                  <a:srgbClr val="000000"/>
                </a:solidFill>
              </a:rPr>
              <a:t>+ </a:t>
            </a:r>
            <a:r>
              <a:rPr lang="en-US" sz="2800" i="1" dirty="0" err="1" smtClean="0">
                <a:solidFill>
                  <a:srgbClr val="000000"/>
                </a:solidFill>
              </a:rPr>
              <a:t>ε</a:t>
            </a:r>
            <a:r>
              <a:rPr lang="en-US" sz="2800" i="1" baseline="-25000" dirty="0" err="1" smtClean="0">
                <a:solidFill>
                  <a:srgbClr val="000000"/>
                </a:solidFill>
              </a:rPr>
              <a:t>ijk</a:t>
            </a:r>
            <a:endParaRPr lang="en-US" sz="2800" i="1" dirty="0" smtClean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93957" y="5950273"/>
            <a:ext cx="8188163" cy="562402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82575" indent="-282575" algn="l" defTabSz="914400" rtl="0" eaLnBrk="1" latinLnBrk="0" hangingPunct="1">
              <a:spcBef>
                <a:spcPts val="2000"/>
              </a:spcBef>
              <a:buFont typeface="Wingdings 2" pitchFamily="18" charset="2"/>
              <a:buChar char="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7850" indent="-2952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042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43000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2557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1325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0002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90763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717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&gt;</a:t>
            </a:r>
            <a:r>
              <a:rPr lang="en-US" dirty="0" err="1" smtClean="0"/>
              <a:t>lme</a:t>
            </a:r>
            <a:r>
              <a:rPr lang="en-US" dirty="0" smtClean="0"/>
              <a:t>( Y ~ </a:t>
            </a:r>
            <a:r>
              <a:rPr lang="en-US" dirty="0" err="1" smtClean="0"/>
              <a:t>trt</a:t>
            </a:r>
            <a:r>
              <a:rPr lang="en-US" baseline="-25000" dirty="0" smtClean="0"/>
              <a:t> ,</a:t>
            </a:r>
            <a:r>
              <a:rPr lang="en-US" dirty="0" smtClean="0"/>
              <a:t> random = </a:t>
            </a:r>
            <a:r>
              <a:rPr lang="en-US" i="1" dirty="0" smtClean="0"/>
              <a:t>~</a:t>
            </a:r>
            <a:r>
              <a:rPr lang="en-US" dirty="0" smtClean="0"/>
              <a:t>1|site/block, data=</a:t>
            </a:r>
            <a:r>
              <a:rPr lang="en-US" dirty="0" err="1" smtClean="0"/>
              <a:t>my.data</a:t>
            </a:r>
            <a:r>
              <a:rPr lang="en-US" dirty="0" smtClean="0"/>
              <a:t>)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2768156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14277"/>
            <a:ext cx="7583487" cy="1044388"/>
          </a:xfrm>
        </p:spPr>
        <p:txBody>
          <a:bodyPr/>
          <a:lstStyle/>
          <a:p>
            <a:r>
              <a:rPr lang="en-US" sz="2500" dirty="0"/>
              <a:t>Linear model for </a:t>
            </a:r>
            <a:r>
              <a:rPr lang="en-US" sz="2500" dirty="0" smtClean="0">
                <a:solidFill>
                  <a:srgbClr val="FFFF00"/>
                </a:solidFill>
              </a:rPr>
              <a:t>two-factor RCBD </a:t>
            </a:r>
            <a:r>
              <a:rPr lang="en-US" sz="2500" dirty="0">
                <a:solidFill>
                  <a:srgbClr val="FFFF00"/>
                </a:solidFill>
              </a:rPr>
              <a:t>experiment </a:t>
            </a:r>
            <a:r>
              <a:rPr lang="en-US" sz="2500" dirty="0"/>
              <a:t>repeated at multiple locations: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758243"/>
            <a:ext cx="7583487" cy="481753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Font typeface="Wingdings" charset="2"/>
              <a:buChar char="Ø"/>
            </a:pPr>
            <a:r>
              <a:rPr lang="en-US" sz="2000" i="1" dirty="0" err="1" smtClean="0"/>
              <a:t>Y</a:t>
            </a:r>
            <a:r>
              <a:rPr lang="en-US" sz="2000" i="1" baseline="-25000" dirty="0" err="1" smtClean="0"/>
              <a:t>ijk</a:t>
            </a:r>
            <a:r>
              <a:rPr lang="en-US" sz="2000" dirty="0" smtClean="0"/>
              <a:t> = observation of the </a:t>
            </a:r>
            <a:r>
              <a:rPr lang="en-US" sz="2000" dirty="0" err="1" smtClean="0"/>
              <a:t>i</a:t>
            </a:r>
            <a:r>
              <a:rPr lang="en-US" sz="2000" baseline="30000" dirty="0" err="1" smtClean="0"/>
              <a:t>th</a:t>
            </a:r>
            <a:r>
              <a:rPr lang="en-US" sz="2000" dirty="0" smtClean="0"/>
              <a:t> level of factor A and </a:t>
            </a:r>
            <a:r>
              <a:rPr lang="en-US" sz="2000" dirty="0" err="1" smtClean="0"/>
              <a:t>j</a:t>
            </a:r>
            <a:r>
              <a:rPr lang="en-US" sz="2000" baseline="30000" dirty="0" err="1" smtClean="0"/>
              <a:t>th</a:t>
            </a:r>
            <a:r>
              <a:rPr lang="en-US" sz="2000" dirty="0" smtClean="0"/>
              <a:t> level of factor B, in the </a:t>
            </a:r>
            <a:r>
              <a:rPr lang="en-US" sz="2000" dirty="0" err="1" smtClean="0"/>
              <a:t>k</a:t>
            </a:r>
            <a:r>
              <a:rPr lang="en-US" sz="2000" baseline="30000" dirty="0" err="1" smtClean="0"/>
              <a:t>th</a:t>
            </a:r>
            <a:r>
              <a:rPr lang="en-US" sz="2000" dirty="0" smtClean="0"/>
              <a:t> block at the </a:t>
            </a:r>
            <a:r>
              <a:rPr lang="en-US" sz="2000" dirty="0" err="1" smtClean="0"/>
              <a:t>l</a:t>
            </a:r>
            <a:r>
              <a:rPr lang="en-US" sz="2000" baseline="30000" dirty="0" err="1" smtClean="0"/>
              <a:t>th</a:t>
            </a:r>
            <a:r>
              <a:rPr lang="en-US" sz="2000" dirty="0" smtClean="0"/>
              <a:t> location</a:t>
            </a:r>
          </a:p>
          <a:p>
            <a:pPr>
              <a:spcBef>
                <a:spcPts val="0"/>
              </a:spcBef>
              <a:buFont typeface="Wingdings" charset="2"/>
              <a:buChar char="Ø"/>
            </a:pPr>
            <a:r>
              <a:rPr lang="el-GR" sz="2000" dirty="0" smtClean="0"/>
              <a:t>μ</a:t>
            </a:r>
            <a:r>
              <a:rPr lang="en-US" sz="2000" dirty="0" smtClean="0"/>
              <a:t> = grand mean</a:t>
            </a:r>
          </a:p>
          <a:p>
            <a:pPr>
              <a:spcBef>
                <a:spcPts val="0"/>
              </a:spcBef>
              <a:buFont typeface="Wingdings" charset="2"/>
              <a:buChar char="Ø"/>
            </a:pPr>
            <a:r>
              <a:rPr lang="en-US" sz="2000" dirty="0" smtClean="0"/>
              <a:t>α</a:t>
            </a:r>
            <a:r>
              <a:rPr lang="en-US" sz="2000" baseline="-25000" dirty="0" err="1" smtClean="0"/>
              <a:t>i</a:t>
            </a:r>
            <a:r>
              <a:rPr lang="en-US" sz="2000" baseline="-25000" dirty="0" smtClean="0"/>
              <a:t> </a:t>
            </a:r>
            <a:r>
              <a:rPr lang="en-US" sz="2000" baseline="-25000" dirty="0" smtClean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= effect of the </a:t>
            </a:r>
            <a:r>
              <a:rPr lang="en-US" sz="2000" dirty="0" err="1" smtClean="0">
                <a:solidFill>
                  <a:srgbClr val="FFFFFF"/>
                </a:solidFill>
              </a:rPr>
              <a:t>i</a:t>
            </a:r>
            <a:r>
              <a:rPr lang="en-US" sz="2000" baseline="30000" dirty="0" err="1" smtClean="0">
                <a:solidFill>
                  <a:srgbClr val="FFFFFF"/>
                </a:solidFill>
              </a:rPr>
              <a:t>th</a:t>
            </a:r>
            <a:r>
              <a:rPr lang="en-US" sz="2000" dirty="0" smtClean="0">
                <a:solidFill>
                  <a:srgbClr val="FFFFFF"/>
                </a:solidFill>
              </a:rPr>
              <a:t> level of factor A</a:t>
            </a:r>
          </a:p>
          <a:p>
            <a:pPr>
              <a:spcBef>
                <a:spcPts val="0"/>
              </a:spcBef>
              <a:buFont typeface="Wingdings" charset="2"/>
              <a:buChar char="Ø"/>
            </a:pPr>
            <a:r>
              <a:rPr lang="en-US" sz="2000" dirty="0" smtClean="0"/>
              <a:t>β</a:t>
            </a:r>
            <a:r>
              <a:rPr lang="en-US" sz="2000" baseline="-25000" dirty="0" err="1" smtClean="0"/>
              <a:t>i</a:t>
            </a:r>
            <a:r>
              <a:rPr lang="en-US" sz="2000" baseline="-25000" dirty="0" smtClean="0"/>
              <a:t> </a:t>
            </a:r>
            <a:r>
              <a:rPr lang="en-US" sz="2000" baseline="-25000" dirty="0" smtClean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= effect of the </a:t>
            </a:r>
            <a:r>
              <a:rPr lang="en-US" sz="2000" dirty="0" err="1" smtClean="0">
                <a:solidFill>
                  <a:srgbClr val="FFFFFF"/>
                </a:solidFill>
              </a:rPr>
              <a:t>j</a:t>
            </a:r>
            <a:r>
              <a:rPr lang="en-US" sz="2000" baseline="30000" dirty="0" err="1" smtClean="0">
                <a:solidFill>
                  <a:srgbClr val="FFFFFF"/>
                </a:solidFill>
              </a:rPr>
              <a:t>th</a:t>
            </a:r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level of factor </a:t>
            </a:r>
            <a:r>
              <a:rPr lang="en-US" sz="2000" dirty="0" smtClean="0">
                <a:solidFill>
                  <a:srgbClr val="FFFFFF"/>
                </a:solidFill>
              </a:rPr>
              <a:t>B</a:t>
            </a:r>
          </a:p>
          <a:p>
            <a:pPr>
              <a:spcBef>
                <a:spcPts val="0"/>
              </a:spcBef>
              <a:buFont typeface="Wingdings" charset="2"/>
              <a:buChar char="Ø"/>
            </a:pPr>
            <a:r>
              <a:rPr lang="en-US" sz="2000" dirty="0" smtClean="0"/>
              <a:t>(</a:t>
            </a:r>
            <a:r>
              <a:rPr lang="en-US" sz="2000" dirty="0"/>
              <a:t>α</a:t>
            </a:r>
            <a:r>
              <a:rPr lang="en-US" sz="2000" dirty="0" smtClean="0"/>
              <a:t>β)</a:t>
            </a:r>
            <a:r>
              <a:rPr lang="en-US" sz="2000" baseline="-25000" dirty="0" err="1" smtClean="0"/>
              <a:t>ij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= </a:t>
            </a:r>
            <a:r>
              <a:rPr lang="en-US" sz="2000" dirty="0">
                <a:solidFill>
                  <a:srgbClr val="FFFFFF"/>
                </a:solidFill>
              </a:rPr>
              <a:t>effect of </a:t>
            </a:r>
            <a:r>
              <a:rPr lang="en-US" sz="2000" dirty="0" err="1" smtClean="0">
                <a:solidFill>
                  <a:srgbClr val="FFFFFF"/>
                </a:solidFill>
              </a:rPr>
              <a:t>ij</a:t>
            </a:r>
            <a:r>
              <a:rPr lang="en-US" sz="2000" baseline="30000" dirty="0" err="1" smtClean="0">
                <a:solidFill>
                  <a:srgbClr val="FFFFFF"/>
                </a:solidFill>
              </a:rPr>
              <a:t>th</a:t>
            </a:r>
            <a:r>
              <a:rPr lang="en-US" sz="2000" baseline="30000" dirty="0" smtClean="0">
                <a:solidFill>
                  <a:srgbClr val="FFFFFF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level of factor A x factor B interaction</a:t>
            </a:r>
          </a:p>
          <a:p>
            <a:pPr>
              <a:spcBef>
                <a:spcPts val="0"/>
              </a:spcBef>
              <a:buFont typeface="Wingdings" charset="2"/>
              <a:buChar char="Ø"/>
            </a:pPr>
            <a:r>
              <a:rPr lang="en-US" sz="2000" i="1" dirty="0" err="1">
                <a:solidFill>
                  <a:srgbClr val="FFFFFF"/>
                </a:solidFill>
              </a:rPr>
              <a:t>ν</a:t>
            </a:r>
            <a:r>
              <a:rPr lang="en-US" sz="2000" i="1" dirty="0">
                <a:solidFill>
                  <a:srgbClr val="FFFFFF"/>
                </a:solidFill>
              </a:rPr>
              <a:t>(l</a:t>
            </a:r>
            <a:r>
              <a:rPr lang="en-US" sz="2000" i="1" dirty="0" smtClean="0">
                <a:solidFill>
                  <a:srgbClr val="FFFFFF"/>
                </a:solidFill>
              </a:rPr>
              <a:t>)</a:t>
            </a:r>
            <a:r>
              <a:rPr lang="en-US" sz="2000" i="1" baseline="-25000" dirty="0" smtClean="0">
                <a:solidFill>
                  <a:srgbClr val="FFFFFF"/>
                </a:solidFill>
              </a:rPr>
              <a:t>kl </a:t>
            </a:r>
            <a:r>
              <a:rPr lang="en-US" sz="2000" i="1" dirty="0" smtClean="0">
                <a:solidFill>
                  <a:srgbClr val="FFFFFF"/>
                </a:solidFill>
              </a:rPr>
              <a:t>= random </a:t>
            </a:r>
            <a:r>
              <a:rPr lang="en-US" sz="2000" dirty="0" smtClean="0">
                <a:solidFill>
                  <a:srgbClr val="FFFFFF"/>
                </a:solidFill>
              </a:rPr>
              <a:t>effect of the </a:t>
            </a:r>
            <a:r>
              <a:rPr lang="en-US" sz="2000" dirty="0" err="1">
                <a:solidFill>
                  <a:srgbClr val="FFFFFF"/>
                </a:solidFill>
              </a:rPr>
              <a:t>k</a:t>
            </a:r>
            <a:r>
              <a:rPr lang="en-US" sz="2000" baseline="30000" dirty="0" err="1" smtClean="0">
                <a:solidFill>
                  <a:srgbClr val="FFFFFF"/>
                </a:solidFill>
              </a:rPr>
              <a:t>th</a:t>
            </a:r>
            <a:r>
              <a:rPr lang="en-US" sz="2000" dirty="0" smtClean="0">
                <a:solidFill>
                  <a:srgbClr val="FFFFFF"/>
                </a:solidFill>
              </a:rPr>
              <a:t> block at the </a:t>
            </a:r>
            <a:r>
              <a:rPr lang="en-US" sz="2000" dirty="0" err="1" smtClean="0">
                <a:solidFill>
                  <a:srgbClr val="FFFFFF"/>
                </a:solidFill>
              </a:rPr>
              <a:t>l</a:t>
            </a:r>
            <a:r>
              <a:rPr lang="en-US" sz="2000" baseline="30000" dirty="0" err="1" smtClean="0">
                <a:solidFill>
                  <a:srgbClr val="FFFFFF"/>
                </a:solidFill>
              </a:rPr>
              <a:t>th</a:t>
            </a:r>
            <a:r>
              <a:rPr lang="en-US" sz="2000" baseline="30000" dirty="0" smtClean="0">
                <a:solidFill>
                  <a:srgbClr val="FFFFFF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location</a:t>
            </a:r>
          </a:p>
          <a:p>
            <a:pPr>
              <a:spcBef>
                <a:spcPts val="0"/>
              </a:spcBef>
              <a:buFont typeface="Wingdings" charset="2"/>
              <a:buChar char="Ø"/>
            </a:pPr>
            <a:r>
              <a:rPr lang="en-US" sz="2000" i="1" dirty="0" err="1" smtClean="0">
                <a:solidFill>
                  <a:srgbClr val="FFFFFF"/>
                </a:solidFill>
              </a:rPr>
              <a:t>l</a:t>
            </a:r>
            <a:r>
              <a:rPr lang="en-US" sz="2000" i="1" baseline="-25000" dirty="0" err="1" smtClean="0">
                <a:solidFill>
                  <a:srgbClr val="FFFFFF"/>
                </a:solidFill>
              </a:rPr>
              <a:t>kl</a:t>
            </a:r>
            <a:r>
              <a:rPr lang="en-US" sz="2000" dirty="0" smtClean="0">
                <a:solidFill>
                  <a:srgbClr val="FFFFFF"/>
                </a:solidFill>
              </a:rPr>
              <a:t> = </a:t>
            </a:r>
            <a:r>
              <a:rPr lang="en-US" sz="2000" i="1" dirty="0" smtClean="0">
                <a:solidFill>
                  <a:srgbClr val="FFFFFF"/>
                </a:solidFill>
              </a:rPr>
              <a:t>random</a:t>
            </a:r>
            <a:r>
              <a:rPr lang="en-US" sz="2000" dirty="0" smtClean="0">
                <a:solidFill>
                  <a:srgbClr val="FFFFFF"/>
                </a:solidFill>
              </a:rPr>
              <a:t> effect of the </a:t>
            </a:r>
            <a:r>
              <a:rPr lang="en-US" sz="2000" dirty="0" err="1" smtClean="0">
                <a:solidFill>
                  <a:srgbClr val="FFFFFF"/>
                </a:solidFill>
              </a:rPr>
              <a:t>k</a:t>
            </a:r>
            <a:r>
              <a:rPr lang="en-US" sz="2000" baseline="30000" dirty="0" err="1" smtClean="0">
                <a:solidFill>
                  <a:srgbClr val="FFFFFF"/>
                </a:solidFill>
              </a:rPr>
              <a:t>th</a:t>
            </a:r>
            <a:r>
              <a:rPr lang="en-US" sz="2000" dirty="0" smtClean="0">
                <a:solidFill>
                  <a:srgbClr val="FFFFFF"/>
                </a:solidFill>
              </a:rPr>
              <a:t> location</a:t>
            </a:r>
          </a:p>
          <a:p>
            <a:pPr>
              <a:spcBef>
                <a:spcPts val="0"/>
              </a:spcBef>
              <a:buFont typeface="Wingdings" charset="2"/>
              <a:buChar char="Ø"/>
            </a:pPr>
            <a:r>
              <a:rPr lang="el-GR" sz="2000" i="1" dirty="0" smtClean="0">
                <a:solidFill>
                  <a:srgbClr val="FFFFFF"/>
                </a:solidFill>
              </a:rPr>
              <a:t>ε</a:t>
            </a:r>
            <a:r>
              <a:rPr lang="en-US" sz="2000" i="1" baseline="-25000" dirty="0" err="1" smtClean="0">
                <a:solidFill>
                  <a:srgbClr val="FFFFFF"/>
                </a:solidFill>
              </a:rPr>
              <a:t>ijkl</a:t>
            </a:r>
            <a:r>
              <a:rPr lang="en-US" sz="2000" dirty="0" smtClean="0">
                <a:solidFill>
                  <a:srgbClr val="FFFFFF"/>
                </a:solidFill>
              </a:rPr>
              <a:t> = random error</a:t>
            </a:r>
          </a:p>
          <a:p>
            <a:pPr>
              <a:spcBef>
                <a:spcPts val="0"/>
              </a:spcBef>
              <a:buFont typeface="Wingdings" charset="2"/>
              <a:buChar char="Ø"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11667" y="1185333"/>
            <a:ext cx="8664222" cy="494369"/>
          </a:xfrm>
          <a:prstGeom prst="rect">
            <a:avLst/>
          </a:prstGeom>
          <a:solidFill>
            <a:srgbClr val="DDF53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82575" indent="-282575" algn="l" defTabSz="914400" rtl="0" eaLnBrk="1" latinLnBrk="0" hangingPunct="1">
              <a:spcBef>
                <a:spcPts val="2000"/>
              </a:spcBef>
              <a:buFont typeface="Wingdings 2" pitchFamily="18" charset="2"/>
              <a:buChar char="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7850" indent="-2952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042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43000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2557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1325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0002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90763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717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i="1" dirty="0" err="1" smtClean="0">
                <a:solidFill>
                  <a:srgbClr val="000000"/>
                </a:solidFill>
              </a:rPr>
              <a:t>Y</a:t>
            </a:r>
            <a:r>
              <a:rPr lang="en-US" sz="2100" i="1" baseline="-25000" dirty="0" err="1" smtClean="0">
                <a:solidFill>
                  <a:srgbClr val="000000"/>
                </a:solidFill>
              </a:rPr>
              <a:t>ijkl</a:t>
            </a:r>
            <a:r>
              <a:rPr lang="en-US" sz="2100" baseline="-25000" dirty="0" smtClean="0">
                <a:solidFill>
                  <a:srgbClr val="000000"/>
                </a:solidFill>
              </a:rPr>
              <a:t> </a:t>
            </a:r>
            <a:r>
              <a:rPr lang="en-US" sz="2100" dirty="0" smtClean="0">
                <a:solidFill>
                  <a:srgbClr val="000000"/>
                </a:solidFill>
              </a:rPr>
              <a:t>= </a:t>
            </a:r>
            <a:r>
              <a:rPr lang="en-US" sz="2100" i="1" dirty="0" smtClean="0">
                <a:solidFill>
                  <a:srgbClr val="000000"/>
                </a:solidFill>
              </a:rPr>
              <a:t>μ</a:t>
            </a:r>
            <a:r>
              <a:rPr lang="en-US" sz="2100" dirty="0" smtClean="0">
                <a:solidFill>
                  <a:srgbClr val="000000"/>
                </a:solidFill>
              </a:rPr>
              <a:t> + </a:t>
            </a:r>
            <a:r>
              <a:rPr lang="en-US" sz="2100" dirty="0" smtClean="0">
                <a:solidFill>
                  <a:schemeClr val="tx1"/>
                </a:solidFill>
              </a:rPr>
              <a:t>α</a:t>
            </a:r>
            <a:r>
              <a:rPr lang="en-US" sz="2100" baseline="-25000" dirty="0" err="1" smtClean="0">
                <a:solidFill>
                  <a:schemeClr val="tx1"/>
                </a:solidFill>
              </a:rPr>
              <a:t>i</a:t>
            </a:r>
            <a:r>
              <a:rPr lang="en-US" sz="2100" dirty="0" smtClean="0">
                <a:solidFill>
                  <a:schemeClr val="tx1"/>
                </a:solidFill>
              </a:rPr>
              <a:t> </a:t>
            </a:r>
            <a:r>
              <a:rPr lang="en-US" sz="2100" dirty="0">
                <a:solidFill>
                  <a:schemeClr val="tx1"/>
                </a:solidFill>
              </a:rPr>
              <a:t>+ β</a:t>
            </a:r>
            <a:r>
              <a:rPr lang="en-US" sz="2100" baseline="-25000" dirty="0">
                <a:solidFill>
                  <a:schemeClr val="tx1"/>
                </a:solidFill>
              </a:rPr>
              <a:t>j</a:t>
            </a:r>
            <a:r>
              <a:rPr lang="en-US" sz="2100" dirty="0">
                <a:solidFill>
                  <a:schemeClr val="tx1"/>
                </a:solidFill>
              </a:rPr>
              <a:t> + (</a:t>
            </a:r>
            <a:r>
              <a:rPr lang="en-US" sz="2100" dirty="0" smtClean="0">
                <a:solidFill>
                  <a:schemeClr val="tx1"/>
                </a:solidFill>
              </a:rPr>
              <a:t>αβ)</a:t>
            </a:r>
            <a:r>
              <a:rPr lang="en-US" sz="2100" baseline="-25000" dirty="0" err="1">
                <a:solidFill>
                  <a:schemeClr val="tx1"/>
                </a:solidFill>
              </a:rPr>
              <a:t>ij</a:t>
            </a:r>
            <a:r>
              <a:rPr lang="en-US" sz="2100" dirty="0">
                <a:solidFill>
                  <a:schemeClr val="tx1"/>
                </a:solidFill>
              </a:rPr>
              <a:t> </a:t>
            </a:r>
            <a:r>
              <a:rPr lang="en-US" sz="2100" dirty="0" smtClean="0">
                <a:solidFill>
                  <a:srgbClr val="000000"/>
                </a:solidFill>
              </a:rPr>
              <a:t>+ </a:t>
            </a:r>
            <a:r>
              <a:rPr lang="en-US" sz="2100" i="1" dirty="0" err="1" smtClean="0">
                <a:solidFill>
                  <a:srgbClr val="000000"/>
                </a:solidFill>
              </a:rPr>
              <a:t>ν</a:t>
            </a:r>
            <a:r>
              <a:rPr lang="en-US" sz="2100" i="1" dirty="0" smtClean="0">
                <a:solidFill>
                  <a:srgbClr val="000000"/>
                </a:solidFill>
              </a:rPr>
              <a:t>(l)</a:t>
            </a:r>
            <a:r>
              <a:rPr lang="en-US" sz="2100" i="1" baseline="-25000" dirty="0" smtClean="0">
                <a:solidFill>
                  <a:srgbClr val="000000"/>
                </a:solidFill>
              </a:rPr>
              <a:t>kl</a:t>
            </a:r>
            <a:r>
              <a:rPr lang="en-US" sz="2100" baseline="-25000" dirty="0" smtClean="0">
                <a:solidFill>
                  <a:srgbClr val="000000"/>
                </a:solidFill>
              </a:rPr>
              <a:t> </a:t>
            </a:r>
            <a:r>
              <a:rPr lang="en-US" sz="2100" dirty="0" smtClean="0">
                <a:solidFill>
                  <a:srgbClr val="000000"/>
                </a:solidFill>
              </a:rPr>
              <a:t>+ </a:t>
            </a:r>
            <a:r>
              <a:rPr lang="en-US" sz="2100" i="1" dirty="0" err="1" smtClean="0">
                <a:solidFill>
                  <a:srgbClr val="000000"/>
                </a:solidFill>
              </a:rPr>
              <a:t>l</a:t>
            </a:r>
            <a:r>
              <a:rPr lang="en-US" sz="2100" i="1" baseline="-25000" dirty="0" err="1" smtClean="0">
                <a:solidFill>
                  <a:srgbClr val="000000"/>
                </a:solidFill>
              </a:rPr>
              <a:t>l</a:t>
            </a:r>
            <a:r>
              <a:rPr lang="en-US" sz="2100" i="1" baseline="-25000" dirty="0" smtClean="0">
                <a:solidFill>
                  <a:srgbClr val="000000"/>
                </a:solidFill>
              </a:rPr>
              <a:t> </a:t>
            </a:r>
            <a:r>
              <a:rPr lang="en-US" sz="2100" dirty="0" smtClean="0">
                <a:solidFill>
                  <a:srgbClr val="000000"/>
                </a:solidFill>
              </a:rPr>
              <a:t>+ </a:t>
            </a:r>
            <a:r>
              <a:rPr lang="en-US" sz="2100" i="1" dirty="0" err="1" smtClean="0">
                <a:solidFill>
                  <a:srgbClr val="000000"/>
                </a:solidFill>
              </a:rPr>
              <a:t>ε</a:t>
            </a:r>
            <a:r>
              <a:rPr lang="en-US" sz="2100" i="1" baseline="-25000" dirty="0" err="1" smtClean="0">
                <a:solidFill>
                  <a:srgbClr val="000000"/>
                </a:solidFill>
              </a:rPr>
              <a:t>ijkl</a:t>
            </a:r>
            <a:endParaRPr lang="en-US" sz="2100" i="1" dirty="0" smtClean="0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82224" y="5573889"/>
            <a:ext cx="8367891" cy="677333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82575" indent="-282575" algn="l" defTabSz="914400" rtl="0" eaLnBrk="1" latinLnBrk="0" hangingPunct="1">
              <a:spcBef>
                <a:spcPts val="2000"/>
              </a:spcBef>
              <a:buFont typeface="Wingdings 2" pitchFamily="18" charset="2"/>
              <a:buChar char="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7850" indent="-2952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042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43000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2557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1325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0002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90763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717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&gt;</a:t>
            </a:r>
            <a:r>
              <a:rPr lang="en-US" dirty="0" err="1" smtClean="0"/>
              <a:t>lme</a:t>
            </a:r>
            <a:r>
              <a:rPr lang="en-US" dirty="0" smtClean="0"/>
              <a:t>( Y ~ A+B+A*B</a:t>
            </a:r>
            <a:r>
              <a:rPr lang="en-US" baseline="-25000" dirty="0" smtClean="0"/>
              <a:t> ,</a:t>
            </a:r>
            <a:r>
              <a:rPr lang="en-US" dirty="0" smtClean="0"/>
              <a:t> random = </a:t>
            </a:r>
            <a:r>
              <a:rPr lang="en-US" i="1" dirty="0" smtClean="0"/>
              <a:t>~</a:t>
            </a:r>
            <a:r>
              <a:rPr lang="en-US" dirty="0" smtClean="0"/>
              <a:t>1|site/block, data=</a:t>
            </a:r>
            <a:r>
              <a:rPr lang="en-US" dirty="0" err="1" smtClean="0"/>
              <a:t>my.data</a:t>
            </a:r>
            <a:r>
              <a:rPr lang="en-US" dirty="0" smtClean="0"/>
              <a:t>)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935337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42499"/>
            <a:ext cx="7583487" cy="1044388"/>
          </a:xfrm>
        </p:spPr>
        <p:txBody>
          <a:bodyPr/>
          <a:lstStyle/>
          <a:p>
            <a:r>
              <a:rPr lang="en-US" sz="2500" dirty="0"/>
              <a:t>Linear model for </a:t>
            </a:r>
            <a:r>
              <a:rPr lang="en-US" sz="2500" dirty="0">
                <a:solidFill>
                  <a:srgbClr val="FFFF00"/>
                </a:solidFill>
              </a:rPr>
              <a:t>s</a:t>
            </a:r>
            <a:r>
              <a:rPr lang="en-US" sz="2500" dirty="0" smtClean="0">
                <a:solidFill>
                  <a:srgbClr val="FFFF00"/>
                </a:solidFill>
              </a:rPr>
              <a:t>plit-plot RCBD </a:t>
            </a:r>
            <a:r>
              <a:rPr lang="en-US" sz="2500" dirty="0">
                <a:solidFill>
                  <a:srgbClr val="FFFF00"/>
                </a:solidFill>
              </a:rPr>
              <a:t>experiment </a:t>
            </a:r>
            <a:r>
              <a:rPr lang="en-US" sz="2500" dirty="0" smtClean="0"/>
              <a:t>replicated </a:t>
            </a:r>
            <a:r>
              <a:rPr lang="en-US" sz="2500" dirty="0"/>
              <a:t>at multiple locations: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631244"/>
            <a:ext cx="7583487" cy="481753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Font typeface="Wingdings" charset="2"/>
              <a:buChar char="Ø"/>
            </a:pPr>
            <a:r>
              <a:rPr lang="en-US" sz="1900" i="1" dirty="0" err="1" smtClean="0"/>
              <a:t>Y</a:t>
            </a:r>
            <a:r>
              <a:rPr lang="en-US" sz="1900" i="1" baseline="-25000" dirty="0" err="1" smtClean="0"/>
              <a:t>ijk</a:t>
            </a:r>
            <a:r>
              <a:rPr lang="en-US" sz="1900" dirty="0" smtClean="0"/>
              <a:t> = observation of the </a:t>
            </a:r>
            <a:r>
              <a:rPr lang="en-US" sz="1900" dirty="0" err="1" smtClean="0"/>
              <a:t>i</a:t>
            </a:r>
            <a:r>
              <a:rPr lang="en-US" sz="1900" baseline="30000" dirty="0" err="1" smtClean="0"/>
              <a:t>th</a:t>
            </a:r>
            <a:r>
              <a:rPr lang="en-US" sz="1900" dirty="0" smtClean="0"/>
              <a:t> level of main-plot and </a:t>
            </a:r>
            <a:r>
              <a:rPr lang="en-US" sz="1900" dirty="0" err="1" smtClean="0"/>
              <a:t>j</a:t>
            </a:r>
            <a:r>
              <a:rPr lang="en-US" sz="1900" baseline="30000" dirty="0" err="1" smtClean="0"/>
              <a:t>th</a:t>
            </a:r>
            <a:r>
              <a:rPr lang="en-US" sz="1900" dirty="0" smtClean="0"/>
              <a:t> level of sub-plot, in the </a:t>
            </a:r>
            <a:r>
              <a:rPr lang="en-US" sz="1900" dirty="0" err="1" smtClean="0"/>
              <a:t>k</a:t>
            </a:r>
            <a:r>
              <a:rPr lang="en-US" sz="1900" baseline="30000" dirty="0" err="1" smtClean="0"/>
              <a:t>th</a:t>
            </a:r>
            <a:r>
              <a:rPr lang="en-US" sz="1900" dirty="0" smtClean="0"/>
              <a:t> block at the </a:t>
            </a:r>
            <a:r>
              <a:rPr lang="en-US" sz="1900" dirty="0" err="1" smtClean="0"/>
              <a:t>l</a:t>
            </a:r>
            <a:r>
              <a:rPr lang="en-US" sz="1900" baseline="30000" dirty="0" err="1" smtClean="0"/>
              <a:t>th</a:t>
            </a:r>
            <a:r>
              <a:rPr lang="en-US" sz="1900" dirty="0" smtClean="0"/>
              <a:t> location</a:t>
            </a:r>
          </a:p>
          <a:p>
            <a:pPr>
              <a:spcBef>
                <a:spcPts val="0"/>
              </a:spcBef>
              <a:buFont typeface="Wingdings" charset="2"/>
              <a:buChar char="Ø"/>
            </a:pPr>
            <a:r>
              <a:rPr lang="el-GR" sz="1900" dirty="0" smtClean="0"/>
              <a:t>μ</a:t>
            </a:r>
            <a:r>
              <a:rPr lang="en-US" sz="1900" dirty="0" smtClean="0"/>
              <a:t> = grand mean</a:t>
            </a:r>
          </a:p>
          <a:p>
            <a:pPr>
              <a:spcBef>
                <a:spcPts val="0"/>
              </a:spcBef>
              <a:buFont typeface="Wingdings" charset="2"/>
              <a:buChar char="Ø"/>
            </a:pPr>
            <a:r>
              <a:rPr lang="en-US" sz="1900" dirty="0" smtClean="0"/>
              <a:t>α</a:t>
            </a:r>
            <a:r>
              <a:rPr lang="en-US" sz="1900" baseline="-25000" dirty="0" err="1" smtClean="0"/>
              <a:t>i</a:t>
            </a:r>
            <a:r>
              <a:rPr lang="en-US" sz="1900" baseline="-25000" dirty="0" smtClean="0"/>
              <a:t> </a:t>
            </a:r>
            <a:r>
              <a:rPr lang="en-US" sz="1900" baseline="-25000" dirty="0" smtClean="0">
                <a:solidFill>
                  <a:srgbClr val="000000"/>
                </a:solidFill>
              </a:rPr>
              <a:t> </a:t>
            </a:r>
            <a:r>
              <a:rPr lang="en-US" sz="1900" dirty="0" smtClean="0">
                <a:solidFill>
                  <a:srgbClr val="FFFFFF"/>
                </a:solidFill>
              </a:rPr>
              <a:t>= effect of the </a:t>
            </a:r>
            <a:r>
              <a:rPr lang="en-US" sz="1900" dirty="0" err="1" smtClean="0">
                <a:solidFill>
                  <a:srgbClr val="FFFFFF"/>
                </a:solidFill>
              </a:rPr>
              <a:t>i</a:t>
            </a:r>
            <a:r>
              <a:rPr lang="en-US" sz="1900" baseline="30000" dirty="0" err="1" smtClean="0">
                <a:solidFill>
                  <a:srgbClr val="FFFFFF"/>
                </a:solidFill>
              </a:rPr>
              <a:t>th</a:t>
            </a:r>
            <a:r>
              <a:rPr lang="en-US" sz="1900" dirty="0" smtClean="0">
                <a:solidFill>
                  <a:srgbClr val="FFFFFF"/>
                </a:solidFill>
              </a:rPr>
              <a:t> level of main-plot</a:t>
            </a:r>
          </a:p>
          <a:p>
            <a:pPr>
              <a:spcBef>
                <a:spcPts val="0"/>
              </a:spcBef>
              <a:buFont typeface="Wingdings" charset="2"/>
              <a:buChar char="Ø"/>
            </a:pPr>
            <a:r>
              <a:rPr lang="en-US" sz="1900" dirty="0" smtClean="0"/>
              <a:t>β</a:t>
            </a:r>
            <a:r>
              <a:rPr lang="en-US" sz="1900" baseline="-25000" dirty="0" err="1" smtClean="0"/>
              <a:t>i</a:t>
            </a:r>
            <a:r>
              <a:rPr lang="en-US" sz="1900" baseline="-25000" dirty="0" smtClean="0"/>
              <a:t> </a:t>
            </a:r>
            <a:r>
              <a:rPr lang="en-US" sz="1900" baseline="-25000" dirty="0" smtClean="0">
                <a:solidFill>
                  <a:srgbClr val="000000"/>
                </a:solidFill>
              </a:rPr>
              <a:t> </a:t>
            </a:r>
            <a:r>
              <a:rPr lang="en-US" sz="1900" dirty="0" smtClean="0">
                <a:solidFill>
                  <a:srgbClr val="FFFFFF"/>
                </a:solidFill>
              </a:rPr>
              <a:t>= effect of the </a:t>
            </a:r>
            <a:r>
              <a:rPr lang="en-US" sz="1900" dirty="0" err="1" smtClean="0">
                <a:solidFill>
                  <a:srgbClr val="FFFFFF"/>
                </a:solidFill>
              </a:rPr>
              <a:t>j</a:t>
            </a:r>
            <a:r>
              <a:rPr lang="en-US" sz="1900" baseline="30000" dirty="0" err="1" smtClean="0">
                <a:solidFill>
                  <a:srgbClr val="FFFFFF"/>
                </a:solidFill>
              </a:rPr>
              <a:t>th</a:t>
            </a:r>
            <a:r>
              <a:rPr lang="en-US" sz="1900" dirty="0" smtClean="0">
                <a:solidFill>
                  <a:srgbClr val="FFFFFF"/>
                </a:solidFill>
              </a:rPr>
              <a:t> level of sub-plot</a:t>
            </a:r>
          </a:p>
          <a:p>
            <a:pPr>
              <a:spcBef>
                <a:spcPts val="0"/>
              </a:spcBef>
              <a:buFont typeface="Wingdings" charset="2"/>
              <a:buChar char="Ø"/>
            </a:pPr>
            <a:r>
              <a:rPr lang="en-US" sz="1900" dirty="0" smtClean="0"/>
              <a:t>(</a:t>
            </a:r>
            <a:r>
              <a:rPr lang="en-US" sz="1900" dirty="0"/>
              <a:t>α</a:t>
            </a:r>
            <a:r>
              <a:rPr lang="en-US" sz="1900" dirty="0" smtClean="0"/>
              <a:t>β)</a:t>
            </a:r>
            <a:r>
              <a:rPr lang="en-US" sz="1900" baseline="-25000" dirty="0" err="1" smtClean="0"/>
              <a:t>ij</a:t>
            </a:r>
            <a:r>
              <a:rPr lang="en-US" sz="1900" baseline="-25000" dirty="0" smtClean="0"/>
              <a:t> </a:t>
            </a:r>
            <a:r>
              <a:rPr lang="en-US" sz="1900" dirty="0" smtClean="0"/>
              <a:t>= </a:t>
            </a:r>
            <a:r>
              <a:rPr lang="en-US" sz="1900" dirty="0" smtClean="0">
                <a:solidFill>
                  <a:srgbClr val="FFFFFF"/>
                </a:solidFill>
              </a:rPr>
              <a:t>main-plot x sub-plot interaction effect</a:t>
            </a:r>
          </a:p>
          <a:p>
            <a:pPr>
              <a:spcBef>
                <a:spcPts val="0"/>
              </a:spcBef>
              <a:buFont typeface="Wingdings" charset="2"/>
              <a:buChar char="Ø"/>
            </a:pPr>
            <a:r>
              <a:rPr lang="en-US" sz="1900" i="1" dirty="0" err="1">
                <a:solidFill>
                  <a:srgbClr val="FFFFFF"/>
                </a:solidFill>
              </a:rPr>
              <a:t>ν</a:t>
            </a:r>
            <a:r>
              <a:rPr lang="en-US" sz="1900" i="1" dirty="0">
                <a:solidFill>
                  <a:srgbClr val="FFFFFF"/>
                </a:solidFill>
              </a:rPr>
              <a:t>(l</a:t>
            </a:r>
            <a:r>
              <a:rPr lang="en-US" sz="1900" i="1" dirty="0" smtClean="0">
                <a:solidFill>
                  <a:srgbClr val="FFFFFF"/>
                </a:solidFill>
              </a:rPr>
              <a:t>)</a:t>
            </a:r>
            <a:r>
              <a:rPr lang="en-US" sz="1900" i="1" baseline="-25000" dirty="0" smtClean="0">
                <a:solidFill>
                  <a:srgbClr val="FFFFFF"/>
                </a:solidFill>
              </a:rPr>
              <a:t>kl </a:t>
            </a:r>
            <a:r>
              <a:rPr lang="en-US" sz="1900" i="1" dirty="0" smtClean="0">
                <a:solidFill>
                  <a:srgbClr val="FFFFFF"/>
                </a:solidFill>
              </a:rPr>
              <a:t>= random </a:t>
            </a:r>
            <a:r>
              <a:rPr lang="en-US" sz="1900" dirty="0" smtClean="0">
                <a:solidFill>
                  <a:srgbClr val="FFFFFF"/>
                </a:solidFill>
              </a:rPr>
              <a:t>effect of the </a:t>
            </a:r>
            <a:r>
              <a:rPr lang="en-US" sz="1900" dirty="0" err="1">
                <a:solidFill>
                  <a:srgbClr val="FFFFFF"/>
                </a:solidFill>
              </a:rPr>
              <a:t>k</a:t>
            </a:r>
            <a:r>
              <a:rPr lang="en-US" sz="1900" baseline="30000" dirty="0" err="1" smtClean="0">
                <a:solidFill>
                  <a:srgbClr val="FFFFFF"/>
                </a:solidFill>
              </a:rPr>
              <a:t>th</a:t>
            </a:r>
            <a:r>
              <a:rPr lang="en-US" sz="1900" dirty="0" smtClean="0">
                <a:solidFill>
                  <a:srgbClr val="FFFFFF"/>
                </a:solidFill>
              </a:rPr>
              <a:t> block at the </a:t>
            </a:r>
            <a:r>
              <a:rPr lang="en-US" sz="1900" dirty="0" err="1" smtClean="0">
                <a:solidFill>
                  <a:srgbClr val="FFFFFF"/>
                </a:solidFill>
              </a:rPr>
              <a:t>l</a:t>
            </a:r>
            <a:r>
              <a:rPr lang="en-US" sz="1900" baseline="30000" dirty="0" err="1" smtClean="0">
                <a:solidFill>
                  <a:srgbClr val="FFFFFF"/>
                </a:solidFill>
              </a:rPr>
              <a:t>th</a:t>
            </a:r>
            <a:r>
              <a:rPr lang="en-US" sz="1900" baseline="30000" dirty="0" smtClean="0">
                <a:solidFill>
                  <a:srgbClr val="FFFFFF"/>
                </a:solidFill>
              </a:rPr>
              <a:t> </a:t>
            </a:r>
            <a:r>
              <a:rPr lang="en-US" sz="1900" dirty="0" smtClean="0">
                <a:solidFill>
                  <a:srgbClr val="FFFFFF"/>
                </a:solidFill>
              </a:rPr>
              <a:t>location</a:t>
            </a:r>
          </a:p>
          <a:p>
            <a:pPr>
              <a:spcBef>
                <a:spcPts val="0"/>
              </a:spcBef>
              <a:buFont typeface="Wingdings" charset="2"/>
              <a:buChar char="Ø"/>
            </a:pPr>
            <a:r>
              <a:rPr lang="en-US" sz="1900" dirty="0">
                <a:solidFill>
                  <a:srgbClr val="FFFFFF"/>
                </a:solidFill>
              </a:rPr>
              <a:t>(α</a:t>
            </a:r>
            <a:r>
              <a:rPr lang="en-US" sz="1900" i="1" dirty="0" err="1">
                <a:solidFill>
                  <a:srgbClr val="FFFFFF"/>
                </a:solidFill>
              </a:rPr>
              <a:t>ν</a:t>
            </a:r>
            <a:r>
              <a:rPr lang="en-US" sz="1900" i="1" dirty="0">
                <a:solidFill>
                  <a:srgbClr val="FFFFFF"/>
                </a:solidFill>
              </a:rPr>
              <a:t>(l)</a:t>
            </a:r>
            <a:r>
              <a:rPr lang="en-US" sz="1900" dirty="0">
                <a:solidFill>
                  <a:srgbClr val="FFFFFF"/>
                </a:solidFill>
              </a:rPr>
              <a:t>)</a:t>
            </a:r>
            <a:r>
              <a:rPr lang="en-US" sz="1900" baseline="-25000" dirty="0" err="1">
                <a:solidFill>
                  <a:srgbClr val="FFFFFF"/>
                </a:solidFill>
              </a:rPr>
              <a:t>ikl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smtClean="0">
                <a:solidFill>
                  <a:srgbClr val="FFFFFF"/>
                </a:solidFill>
              </a:rPr>
              <a:t>= </a:t>
            </a:r>
            <a:r>
              <a:rPr lang="en-US" sz="1900" i="1" dirty="0" smtClean="0">
                <a:solidFill>
                  <a:srgbClr val="FFFFFF"/>
                </a:solidFill>
              </a:rPr>
              <a:t>random</a:t>
            </a:r>
            <a:r>
              <a:rPr lang="en-US" sz="1900" dirty="0" smtClean="0">
                <a:solidFill>
                  <a:srgbClr val="FFFFFF"/>
                </a:solidFill>
              </a:rPr>
              <a:t> effect of main-plot x block interaction (Main-plot Error)</a:t>
            </a:r>
          </a:p>
          <a:p>
            <a:pPr>
              <a:spcBef>
                <a:spcPts val="0"/>
              </a:spcBef>
              <a:buFont typeface="Wingdings" charset="2"/>
              <a:buChar char="Ø"/>
            </a:pPr>
            <a:r>
              <a:rPr lang="en-US" sz="1900" i="1" dirty="0" err="1" smtClean="0">
                <a:solidFill>
                  <a:srgbClr val="FFFFFF"/>
                </a:solidFill>
              </a:rPr>
              <a:t>l</a:t>
            </a:r>
            <a:r>
              <a:rPr lang="en-US" sz="1900" i="1" baseline="-25000" dirty="0" err="1" smtClean="0">
                <a:solidFill>
                  <a:srgbClr val="FFFFFF"/>
                </a:solidFill>
              </a:rPr>
              <a:t>kl</a:t>
            </a:r>
            <a:r>
              <a:rPr lang="en-US" sz="1900" dirty="0" smtClean="0">
                <a:solidFill>
                  <a:srgbClr val="FFFFFF"/>
                </a:solidFill>
              </a:rPr>
              <a:t> = </a:t>
            </a:r>
            <a:r>
              <a:rPr lang="en-US" sz="1900" i="1" dirty="0" smtClean="0">
                <a:solidFill>
                  <a:srgbClr val="FFFFFF"/>
                </a:solidFill>
              </a:rPr>
              <a:t>random</a:t>
            </a:r>
            <a:r>
              <a:rPr lang="en-US" sz="1900" dirty="0" smtClean="0">
                <a:solidFill>
                  <a:srgbClr val="FFFFFF"/>
                </a:solidFill>
              </a:rPr>
              <a:t> effect of the </a:t>
            </a:r>
            <a:r>
              <a:rPr lang="en-US" sz="1900" dirty="0" err="1" smtClean="0">
                <a:solidFill>
                  <a:srgbClr val="FFFFFF"/>
                </a:solidFill>
              </a:rPr>
              <a:t>k</a:t>
            </a:r>
            <a:r>
              <a:rPr lang="en-US" sz="1900" baseline="30000" dirty="0" err="1" smtClean="0">
                <a:solidFill>
                  <a:srgbClr val="FFFFFF"/>
                </a:solidFill>
              </a:rPr>
              <a:t>th</a:t>
            </a:r>
            <a:r>
              <a:rPr lang="en-US" sz="1900" dirty="0" smtClean="0">
                <a:solidFill>
                  <a:srgbClr val="FFFFFF"/>
                </a:solidFill>
              </a:rPr>
              <a:t> location</a:t>
            </a:r>
          </a:p>
          <a:p>
            <a:pPr>
              <a:spcBef>
                <a:spcPts val="0"/>
              </a:spcBef>
              <a:buFont typeface="Wingdings" charset="2"/>
              <a:buChar char="Ø"/>
            </a:pPr>
            <a:r>
              <a:rPr lang="el-GR" sz="1900" i="1" dirty="0" smtClean="0">
                <a:solidFill>
                  <a:srgbClr val="FFFFFF"/>
                </a:solidFill>
              </a:rPr>
              <a:t>ε</a:t>
            </a:r>
            <a:r>
              <a:rPr lang="en-US" sz="1900" i="1" baseline="-25000" dirty="0" err="1" smtClean="0">
                <a:solidFill>
                  <a:srgbClr val="FFFFFF"/>
                </a:solidFill>
              </a:rPr>
              <a:t>ijkl</a:t>
            </a:r>
            <a:r>
              <a:rPr lang="en-US" sz="1900" dirty="0" smtClean="0">
                <a:solidFill>
                  <a:srgbClr val="FFFFFF"/>
                </a:solidFill>
              </a:rPr>
              <a:t> = random error</a:t>
            </a:r>
          </a:p>
          <a:p>
            <a:pPr>
              <a:spcBef>
                <a:spcPts val="0"/>
              </a:spcBef>
              <a:buFont typeface="Wingdings" charset="2"/>
              <a:buChar char="Ø"/>
            </a:pPr>
            <a:endParaRPr lang="en-US" sz="1900" dirty="0">
              <a:solidFill>
                <a:srgbClr val="FFFFFF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45342" y="1128889"/>
            <a:ext cx="8644657" cy="494369"/>
          </a:xfrm>
          <a:prstGeom prst="rect">
            <a:avLst/>
          </a:prstGeom>
          <a:solidFill>
            <a:srgbClr val="DDF53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82575" indent="-282575" algn="l" defTabSz="914400" rtl="0" eaLnBrk="1" latinLnBrk="0" hangingPunct="1">
              <a:spcBef>
                <a:spcPts val="2000"/>
              </a:spcBef>
              <a:buFont typeface="Wingdings 2" pitchFamily="18" charset="2"/>
              <a:buChar char="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7850" indent="-2952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042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43000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2557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1325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0002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90763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717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i="1" dirty="0" err="1" smtClean="0">
                <a:solidFill>
                  <a:srgbClr val="000000"/>
                </a:solidFill>
              </a:rPr>
              <a:t>Y</a:t>
            </a:r>
            <a:r>
              <a:rPr lang="en-US" sz="1800" i="1" baseline="-25000" dirty="0" err="1" smtClean="0">
                <a:solidFill>
                  <a:srgbClr val="000000"/>
                </a:solidFill>
              </a:rPr>
              <a:t>ijkl</a:t>
            </a:r>
            <a:r>
              <a:rPr lang="en-US" sz="1800" baseline="-25000" dirty="0" smtClean="0">
                <a:solidFill>
                  <a:srgbClr val="000000"/>
                </a:solidFill>
              </a:rPr>
              <a:t> </a:t>
            </a:r>
            <a:r>
              <a:rPr lang="en-US" sz="1800" dirty="0" smtClean="0">
                <a:solidFill>
                  <a:srgbClr val="000000"/>
                </a:solidFill>
              </a:rPr>
              <a:t>= </a:t>
            </a:r>
            <a:r>
              <a:rPr lang="en-US" sz="1800" i="1" dirty="0" smtClean="0">
                <a:solidFill>
                  <a:srgbClr val="000000"/>
                </a:solidFill>
              </a:rPr>
              <a:t>μ</a:t>
            </a:r>
            <a:r>
              <a:rPr lang="en-US" sz="1800" dirty="0" smtClean="0">
                <a:solidFill>
                  <a:srgbClr val="000000"/>
                </a:solidFill>
              </a:rPr>
              <a:t> + </a:t>
            </a:r>
            <a:r>
              <a:rPr lang="en-US" sz="1800" dirty="0" smtClean="0">
                <a:solidFill>
                  <a:schemeClr val="tx1"/>
                </a:solidFill>
              </a:rPr>
              <a:t>α</a:t>
            </a:r>
            <a:r>
              <a:rPr lang="en-US" sz="1800" baseline="-25000" dirty="0" err="1" smtClean="0">
                <a:solidFill>
                  <a:schemeClr val="tx1"/>
                </a:solidFill>
              </a:rPr>
              <a:t>i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+ β</a:t>
            </a:r>
            <a:r>
              <a:rPr lang="en-US" sz="1800" baseline="-25000" dirty="0">
                <a:solidFill>
                  <a:schemeClr val="tx1"/>
                </a:solidFill>
              </a:rPr>
              <a:t>j</a:t>
            </a:r>
            <a:r>
              <a:rPr lang="en-US" sz="1800" dirty="0">
                <a:solidFill>
                  <a:schemeClr val="tx1"/>
                </a:solidFill>
              </a:rPr>
              <a:t> + (</a:t>
            </a:r>
            <a:r>
              <a:rPr lang="en-US" sz="1800" dirty="0" smtClean="0">
                <a:solidFill>
                  <a:schemeClr val="tx1"/>
                </a:solidFill>
              </a:rPr>
              <a:t>αβ)</a:t>
            </a:r>
            <a:r>
              <a:rPr lang="en-US" sz="1800" baseline="-25000" dirty="0" err="1">
                <a:solidFill>
                  <a:schemeClr val="tx1"/>
                </a:solidFill>
              </a:rPr>
              <a:t>ij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rgbClr val="000000"/>
                </a:solidFill>
              </a:rPr>
              <a:t>+ </a:t>
            </a:r>
            <a:r>
              <a:rPr lang="en-US" sz="1800" i="1" dirty="0" err="1" smtClean="0">
                <a:solidFill>
                  <a:srgbClr val="000000"/>
                </a:solidFill>
              </a:rPr>
              <a:t>ν</a:t>
            </a:r>
            <a:r>
              <a:rPr lang="en-US" sz="1800" i="1" dirty="0" smtClean="0">
                <a:solidFill>
                  <a:srgbClr val="000000"/>
                </a:solidFill>
              </a:rPr>
              <a:t>(l)</a:t>
            </a:r>
            <a:r>
              <a:rPr lang="en-US" sz="1800" i="1" baseline="-25000" dirty="0" smtClean="0">
                <a:solidFill>
                  <a:srgbClr val="000000"/>
                </a:solidFill>
              </a:rPr>
              <a:t>kl</a:t>
            </a:r>
            <a:r>
              <a:rPr lang="en-US" sz="1800" baseline="-25000" dirty="0" smtClean="0">
                <a:solidFill>
                  <a:srgbClr val="000000"/>
                </a:solidFill>
              </a:rPr>
              <a:t> </a:t>
            </a:r>
            <a:r>
              <a:rPr lang="en-US" sz="1800" dirty="0" smtClean="0">
                <a:solidFill>
                  <a:srgbClr val="000000"/>
                </a:solidFill>
              </a:rPr>
              <a:t>+ (</a:t>
            </a:r>
            <a:r>
              <a:rPr lang="en-US" sz="1800" dirty="0" smtClean="0">
                <a:solidFill>
                  <a:schemeClr val="tx1"/>
                </a:solidFill>
              </a:rPr>
              <a:t>α</a:t>
            </a:r>
            <a:r>
              <a:rPr lang="en-US" sz="1800" i="1" dirty="0" err="1">
                <a:solidFill>
                  <a:srgbClr val="000000"/>
                </a:solidFill>
              </a:rPr>
              <a:t>ν</a:t>
            </a:r>
            <a:r>
              <a:rPr lang="en-US" sz="1800" i="1" dirty="0">
                <a:solidFill>
                  <a:srgbClr val="000000"/>
                </a:solidFill>
              </a:rPr>
              <a:t>(l)</a:t>
            </a:r>
            <a:r>
              <a:rPr lang="en-US" sz="1800" dirty="0" smtClean="0">
                <a:solidFill>
                  <a:srgbClr val="000000"/>
                </a:solidFill>
              </a:rPr>
              <a:t>)</a:t>
            </a:r>
            <a:r>
              <a:rPr lang="en-US" sz="1800" baseline="-25000" dirty="0" err="1" smtClean="0">
                <a:solidFill>
                  <a:srgbClr val="000000"/>
                </a:solidFill>
              </a:rPr>
              <a:t>ikl</a:t>
            </a:r>
            <a:r>
              <a:rPr lang="en-US" sz="1800" dirty="0" smtClean="0">
                <a:solidFill>
                  <a:srgbClr val="000000"/>
                </a:solidFill>
              </a:rPr>
              <a:t> + </a:t>
            </a:r>
            <a:r>
              <a:rPr lang="en-US" sz="1800" i="1" dirty="0" err="1" smtClean="0">
                <a:solidFill>
                  <a:srgbClr val="000000"/>
                </a:solidFill>
              </a:rPr>
              <a:t>l</a:t>
            </a:r>
            <a:r>
              <a:rPr lang="en-US" sz="1800" i="1" baseline="-25000" dirty="0" err="1" smtClean="0">
                <a:solidFill>
                  <a:srgbClr val="000000"/>
                </a:solidFill>
              </a:rPr>
              <a:t>l</a:t>
            </a:r>
            <a:r>
              <a:rPr lang="en-US" sz="1800" i="1" baseline="-25000" dirty="0" smtClean="0">
                <a:solidFill>
                  <a:srgbClr val="000000"/>
                </a:solidFill>
              </a:rPr>
              <a:t> </a:t>
            </a:r>
            <a:r>
              <a:rPr lang="en-US" sz="1800" dirty="0" smtClean="0">
                <a:solidFill>
                  <a:srgbClr val="000000"/>
                </a:solidFill>
              </a:rPr>
              <a:t>+ </a:t>
            </a:r>
            <a:r>
              <a:rPr lang="en-US" sz="1800" i="1" dirty="0" err="1" smtClean="0">
                <a:solidFill>
                  <a:srgbClr val="000000"/>
                </a:solidFill>
              </a:rPr>
              <a:t>ε</a:t>
            </a:r>
            <a:r>
              <a:rPr lang="en-US" sz="1800" i="1" baseline="-25000" dirty="0" err="1" smtClean="0">
                <a:solidFill>
                  <a:srgbClr val="000000"/>
                </a:solidFill>
              </a:rPr>
              <a:t>ijkl</a:t>
            </a:r>
            <a:endParaRPr lang="en-US" sz="1800" i="1" dirty="0" smtClean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4802" y="5616422"/>
            <a:ext cx="8188163" cy="832355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82575" indent="-282575" algn="l" defTabSz="914400" rtl="0" eaLnBrk="1" latinLnBrk="0" hangingPunct="1">
              <a:spcBef>
                <a:spcPts val="2000"/>
              </a:spcBef>
              <a:buFont typeface="Wingdings 2" pitchFamily="18" charset="2"/>
              <a:buChar char="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7850" indent="-2952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042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43000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2557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1325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0002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90763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717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&gt;</a:t>
            </a:r>
            <a:r>
              <a:rPr lang="en-US" dirty="0" err="1" smtClean="0"/>
              <a:t>lme</a:t>
            </a:r>
            <a:r>
              <a:rPr lang="en-US" dirty="0" smtClean="0"/>
              <a:t>( Y ~ </a:t>
            </a:r>
            <a:r>
              <a:rPr lang="en-US" dirty="0" err="1" smtClean="0"/>
              <a:t>mainplot</a:t>
            </a:r>
            <a:r>
              <a:rPr lang="en-US" dirty="0" smtClean="0"/>
              <a:t>*subplot</a:t>
            </a:r>
            <a:r>
              <a:rPr lang="en-US" baseline="-25000" dirty="0" smtClean="0"/>
              <a:t> ,</a:t>
            </a:r>
            <a:r>
              <a:rPr lang="en-US" dirty="0" smtClean="0"/>
              <a:t> random = </a:t>
            </a:r>
            <a:r>
              <a:rPr lang="en-US" i="1" dirty="0" smtClean="0"/>
              <a:t>~</a:t>
            </a:r>
            <a:r>
              <a:rPr lang="en-US" dirty="0" smtClean="0"/>
              <a:t>1|site/block/</a:t>
            </a:r>
            <a:r>
              <a:rPr lang="en-US" dirty="0" err="1" smtClean="0"/>
              <a:t>mainplot</a:t>
            </a:r>
            <a:r>
              <a:rPr lang="en-US" dirty="0" smtClean="0"/>
              <a:t>, data=</a:t>
            </a:r>
            <a:r>
              <a:rPr lang="en-US" dirty="0" err="1" smtClean="0"/>
              <a:t>my.data</a:t>
            </a:r>
            <a:r>
              <a:rPr lang="en-US" dirty="0" smtClean="0"/>
              <a:t>)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143099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98744"/>
            <a:ext cx="7583487" cy="1044388"/>
          </a:xfrm>
        </p:spPr>
        <p:txBody>
          <a:bodyPr/>
          <a:lstStyle/>
          <a:p>
            <a:r>
              <a:rPr lang="en-US" sz="2800" dirty="0" smtClean="0"/>
              <a:t>Missing </a:t>
            </a:r>
            <a:r>
              <a:rPr lang="en-US" sz="2800" dirty="0"/>
              <a:t>data </a:t>
            </a:r>
            <a:r>
              <a:rPr lang="en-US" sz="2800" dirty="0" smtClean="0"/>
              <a:t>for the </a:t>
            </a:r>
            <a:r>
              <a:rPr lang="en-US" sz="2800" i="1" dirty="0"/>
              <a:t>dependent</a:t>
            </a:r>
            <a:r>
              <a:rPr lang="en-US" sz="2800" dirty="0"/>
              <a:t> variable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200" dirty="0" smtClean="0"/>
              <a:t>(</a:t>
            </a:r>
            <a:r>
              <a:rPr lang="en-US" sz="2200" dirty="0"/>
              <a:t>e.g</a:t>
            </a:r>
            <a:r>
              <a:rPr lang="en-US" sz="2200" dirty="0" smtClean="0"/>
              <a:t>. </a:t>
            </a:r>
            <a:r>
              <a:rPr lang="en-US" sz="2200" dirty="0"/>
              <a:t>yield, gas emissions, milk production</a:t>
            </a:r>
            <a:r>
              <a:rPr lang="en-US" sz="2200" dirty="0" smtClean="0"/>
              <a:t>)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246647"/>
            <a:ext cx="7583487" cy="4208930"/>
          </a:xfrm>
        </p:spPr>
        <p:txBody>
          <a:bodyPr/>
          <a:lstStyle/>
          <a:p>
            <a:r>
              <a:rPr lang="en-US" dirty="0" smtClean="0"/>
              <a:t>Mistakes happen! 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Very common to lose data in agricultural experiments.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Cloud Callout 3"/>
          <p:cNvSpPr/>
          <p:nvPr/>
        </p:nvSpPr>
        <p:spPr>
          <a:xfrm>
            <a:off x="359642" y="2384779"/>
            <a:ext cx="3287889" cy="1834444"/>
          </a:xfrm>
          <a:prstGeom prst="cloudCallou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</a:rPr>
              <a:t>What could cause missing data?</a:t>
            </a:r>
            <a:endParaRPr lang="en-US" sz="25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63" y="4219222"/>
            <a:ext cx="1781053" cy="240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74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98744"/>
            <a:ext cx="7583487" cy="1044388"/>
          </a:xfrm>
        </p:spPr>
        <p:txBody>
          <a:bodyPr/>
          <a:lstStyle/>
          <a:p>
            <a:r>
              <a:rPr lang="en-US" sz="2800" dirty="0" smtClean="0"/>
              <a:t>Missing </a:t>
            </a:r>
            <a:r>
              <a:rPr lang="en-US" sz="2800" dirty="0"/>
              <a:t>data </a:t>
            </a:r>
            <a:r>
              <a:rPr lang="en-US" sz="2800" dirty="0" smtClean="0"/>
              <a:t>for the </a:t>
            </a:r>
            <a:r>
              <a:rPr lang="en-US" sz="2800" i="1" dirty="0"/>
              <a:t>dependent</a:t>
            </a:r>
            <a:r>
              <a:rPr lang="en-US" sz="2800" dirty="0"/>
              <a:t> variable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200" dirty="0" smtClean="0"/>
              <a:t>(</a:t>
            </a:r>
            <a:r>
              <a:rPr lang="en-US" sz="2200" dirty="0"/>
              <a:t>e.g</a:t>
            </a:r>
            <a:r>
              <a:rPr lang="en-US" sz="2200" dirty="0" smtClean="0"/>
              <a:t>. </a:t>
            </a:r>
            <a:r>
              <a:rPr lang="en-US" sz="2200" dirty="0"/>
              <a:t>yield, gas emissions, milk production</a:t>
            </a:r>
            <a:r>
              <a:rPr lang="en-US" sz="2200" dirty="0" smtClean="0"/>
              <a:t>)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246647"/>
            <a:ext cx="7583487" cy="4208930"/>
          </a:xfrm>
        </p:spPr>
        <p:txBody>
          <a:bodyPr/>
          <a:lstStyle/>
          <a:p>
            <a:r>
              <a:rPr lang="en-US" dirty="0" smtClean="0"/>
              <a:t>Mistakes happen!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Very common to lose data in agricultural experiments.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Cloud Callout 3"/>
          <p:cNvSpPr/>
          <p:nvPr/>
        </p:nvSpPr>
        <p:spPr>
          <a:xfrm>
            <a:off x="359642" y="2384779"/>
            <a:ext cx="3287889" cy="1834444"/>
          </a:xfrm>
          <a:prstGeom prst="cloudCallou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</a:rPr>
              <a:t>What could cause missing data?</a:t>
            </a:r>
            <a:endParaRPr lang="en-US" sz="25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630241">
            <a:off x="779463" y="4219222"/>
            <a:ext cx="1781053" cy="2402896"/>
          </a:xfrm>
          <a:prstGeom prst="rect">
            <a:avLst/>
          </a:prstGeom>
        </p:spPr>
      </p:pic>
      <p:sp>
        <p:nvSpPr>
          <p:cNvPr id="7" name="Multiply 6"/>
          <p:cNvSpPr/>
          <p:nvPr/>
        </p:nvSpPr>
        <p:spPr>
          <a:xfrm>
            <a:off x="1086556" y="5207000"/>
            <a:ext cx="254000" cy="338667"/>
          </a:xfrm>
          <a:prstGeom prst="mathMultiply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1041400" y="5415845"/>
            <a:ext cx="254000" cy="338667"/>
          </a:xfrm>
          <a:prstGeom prst="mathMultiply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4478" y="2271807"/>
            <a:ext cx="5514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Animal dies</a:t>
            </a:r>
          </a:p>
          <a:p>
            <a:pPr marL="342900" indent="-342900">
              <a:buFont typeface="Wingdings" charset="2"/>
              <a:buChar char="Ø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73765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98744"/>
            <a:ext cx="7583487" cy="1044388"/>
          </a:xfrm>
        </p:spPr>
        <p:txBody>
          <a:bodyPr/>
          <a:lstStyle/>
          <a:p>
            <a:r>
              <a:rPr lang="en-US" sz="2800" dirty="0" smtClean="0"/>
              <a:t>Missing </a:t>
            </a:r>
            <a:r>
              <a:rPr lang="en-US" sz="2800" dirty="0"/>
              <a:t>data </a:t>
            </a:r>
            <a:r>
              <a:rPr lang="en-US" sz="2800" dirty="0" smtClean="0"/>
              <a:t>for the </a:t>
            </a:r>
            <a:r>
              <a:rPr lang="en-US" sz="2800" i="1" dirty="0"/>
              <a:t>dependent</a:t>
            </a:r>
            <a:r>
              <a:rPr lang="en-US" sz="2800" dirty="0"/>
              <a:t> variable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200" dirty="0" smtClean="0"/>
              <a:t>(</a:t>
            </a:r>
            <a:r>
              <a:rPr lang="en-US" sz="2200" dirty="0"/>
              <a:t>e.g</a:t>
            </a:r>
            <a:r>
              <a:rPr lang="en-US" sz="2200" dirty="0" smtClean="0"/>
              <a:t>. </a:t>
            </a:r>
            <a:r>
              <a:rPr lang="en-US" sz="2200" dirty="0"/>
              <a:t>yield, gas emissions, milk production</a:t>
            </a:r>
            <a:r>
              <a:rPr lang="en-US" sz="2200" dirty="0" smtClean="0"/>
              <a:t>)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246647"/>
            <a:ext cx="7583487" cy="4208930"/>
          </a:xfrm>
        </p:spPr>
        <p:txBody>
          <a:bodyPr/>
          <a:lstStyle/>
          <a:p>
            <a:r>
              <a:rPr lang="en-US" dirty="0" smtClean="0"/>
              <a:t>Mistakes happen!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Very common to lose data in agricultural experiments.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Cloud Callout 3"/>
          <p:cNvSpPr/>
          <p:nvPr/>
        </p:nvSpPr>
        <p:spPr>
          <a:xfrm>
            <a:off x="342002" y="2384779"/>
            <a:ext cx="3287889" cy="1834444"/>
          </a:xfrm>
          <a:prstGeom prst="cloudCallou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</a:rPr>
              <a:t>What could cause missing data?</a:t>
            </a:r>
            <a:endParaRPr lang="en-US" sz="25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630241">
            <a:off x="779463" y="4219222"/>
            <a:ext cx="1781053" cy="2402896"/>
          </a:xfrm>
          <a:prstGeom prst="rect">
            <a:avLst/>
          </a:prstGeom>
        </p:spPr>
      </p:pic>
      <p:sp>
        <p:nvSpPr>
          <p:cNvPr id="7" name="Multiply 6"/>
          <p:cNvSpPr/>
          <p:nvPr/>
        </p:nvSpPr>
        <p:spPr>
          <a:xfrm>
            <a:off x="1086556" y="5207000"/>
            <a:ext cx="254000" cy="338667"/>
          </a:xfrm>
          <a:prstGeom prst="mathMultiply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1041400" y="5415845"/>
            <a:ext cx="254000" cy="338667"/>
          </a:xfrm>
          <a:prstGeom prst="mathMultiply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47531" y="3165204"/>
            <a:ext cx="517233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Important </a:t>
            </a:r>
            <a:r>
              <a:rPr lang="en-US" sz="2200" i="1" dirty="0">
                <a:solidFill>
                  <a:schemeClr val="bg1"/>
                </a:solidFill>
              </a:rPr>
              <a:t>how </a:t>
            </a:r>
            <a:r>
              <a:rPr lang="en-US" sz="2200" dirty="0">
                <a:solidFill>
                  <a:schemeClr val="bg1"/>
                </a:solidFill>
              </a:rPr>
              <a:t>data came to be missing: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Must </a:t>
            </a:r>
            <a:r>
              <a:rPr lang="en-US" sz="2200" dirty="0" smtClean="0">
                <a:solidFill>
                  <a:schemeClr val="bg1"/>
                </a:solidFill>
              </a:rPr>
              <a:t>be a </a:t>
            </a:r>
            <a:r>
              <a:rPr lang="en-US" sz="2200" b="1" u="sng" dirty="0" smtClean="0">
                <a:solidFill>
                  <a:schemeClr val="bg1"/>
                </a:solidFill>
              </a:rPr>
              <a:t>mistake</a:t>
            </a:r>
            <a:r>
              <a:rPr lang="en-US" sz="2200" dirty="0" smtClean="0">
                <a:solidFill>
                  <a:schemeClr val="bg1"/>
                </a:solidFill>
              </a:rPr>
              <a:t>, and </a:t>
            </a:r>
            <a:r>
              <a:rPr lang="en-US" sz="2200" i="1" dirty="0">
                <a:solidFill>
                  <a:schemeClr val="bg1"/>
                </a:solidFill>
              </a:rPr>
              <a:t>not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a failure of a treatment. </a:t>
            </a:r>
          </a:p>
          <a:p>
            <a:pPr lvl="1"/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4478" y="2271807"/>
            <a:ext cx="55141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Animal dies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Machine breaks during measurement</a:t>
            </a:r>
          </a:p>
          <a:p>
            <a:endParaRPr lang="en-US" sz="2200" dirty="0" smtClean="0"/>
          </a:p>
          <a:p>
            <a:pPr marL="800100" lvl="1" indent="-342900">
              <a:buFont typeface="Wingdings" charset="2"/>
              <a:buChar char="Ø"/>
            </a:pPr>
            <a:endParaRPr lang="en-US" sz="2200" dirty="0"/>
          </a:p>
        </p:txBody>
      </p:sp>
      <p:sp>
        <p:nvSpPr>
          <p:cNvPr id="6" name="Rectangle 5"/>
          <p:cNvSpPr/>
          <p:nvPr/>
        </p:nvSpPr>
        <p:spPr>
          <a:xfrm>
            <a:off x="3511176" y="4781176"/>
            <a:ext cx="5124824" cy="167302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t"/>
          <a:lstStyle/>
          <a:p>
            <a:r>
              <a:rPr lang="en-US" sz="2200" dirty="0" smtClean="0">
                <a:solidFill>
                  <a:schemeClr val="tx1"/>
                </a:solidFill>
              </a:rPr>
              <a:t>Example: A crop </a:t>
            </a:r>
            <a:r>
              <a:rPr lang="en-US" sz="2200" dirty="0">
                <a:solidFill>
                  <a:schemeClr val="tx1"/>
                </a:solidFill>
              </a:rPr>
              <a:t>is destroyed in all plots that received pesticide treatment 1 of </a:t>
            </a:r>
            <a:r>
              <a:rPr lang="en-US" sz="2200" dirty="0" smtClean="0">
                <a:solidFill>
                  <a:schemeClr val="tx1"/>
                </a:solidFill>
              </a:rPr>
              <a:t>3. Is </a:t>
            </a:r>
            <a:r>
              <a:rPr lang="en-US" sz="2200" dirty="0">
                <a:solidFill>
                  <a:schemeClr val="tx1"/>
                </a:solidFill>
              </a:rPr>
              <a:t>this missing data?</a:t>
            </a:r>
          </a:p>
        </p:txBody>
      </p:sp>
    </p:spTree>
    <p:extLst>
      <p:ext uri="{BB962C8B-B14F-4D97-AF65-F5344CB8AC3E}">
        <p14:creationId xmlns:p14="http://schemas.microsoft.com/office/powerpoint/2010/main" val="3021612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98744"/>
            <a:ext cx="7583487" cy="1044388"/>
          </a:xfrm>
        </p:spPr>
        <p:txBody>
          <a:bodyPr/>
          <a:lstStyle/>
          <a:p>
            <a:r>
              <a:rPr lang="en-US" sz="2800" dirty="0" smtClean="0"/>
              <a:t>Missing </a:t>
            </a:r>
            <a:r>
              <a:rPr lang="en-US" sz="2800" dirty="0"/>
              <a:t>data </a:t>
            </a:r>
            <a:r>
              <a:rPr lang="en-US" sz="2800" dirty="0" smtClean="0"/>
              <a:t>for the </a:t>
            </a:r>
            <a:r>
              <a:rPr lang="en-US" sz="2800" i="1" dirty="0"/>
              <a:t>dependent</a:t>
            </a:r>
            <a:r>
              <a:rPr lang="en-US" sz="2800" dirty="0"/>
              <a:t> variable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200" dirty="0" smtClean="0"/>
              <a:t>(</a:t>
            </a:r>
            <a:r>
              <a:rPr lang="en-US" sz="2200" dirty="0"/>
              <a:t>e.g</a:t>
            </a:r>
            <a:r>
              <a:rPr lang="en-US" sz="2200" dirty="0" smtClean="0"/>
              <a:t>. </a:t>
            </a:r>
            <a:r>
              <a:rPr lang="en-US" sz="2200" dirty="0"/>
              <a:t>yield, gas emissions, milk production</a:t>
            </a:r>
            <a:r>
              <a:rPr lang="en-US" sz="2200" dirty="0" smtClean="0"/>
              <a:t>)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246647"/>
            <a:ext cx="7583487" cy="4208930"/>
          </a:xfrm>
        </p:spPr>
        <p:txBody>
          <a:bodyPr/>
          <a:lstStyle/>
          <a:p>
            <a:r>
              <a:rPr lang="en-US" dirty="0" smtClean="0"/>
              <a:t>Mistakes happen!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Very common to lose data in agricultural experiments.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Cloud Callout 3"/>
          <p:cNvSpPr/>
          <p:nvPr/>
        </p:nvSpPr>
        <p:spPr>
          <a:xfrm>
            <a:off x="342002" y="2384779"/>
            <a:ext cx="3287889" cy="1834444"/>
          </a:xfrm>
          <a:prstGeom prst="cloudCallou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</a:rPr>
              <a:t>What could cause missing data?</a:t>
            </a:r>
            <a:endParaRPr lang="en-US" sz="25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630241">
            <a:off x="779463" y="4219222"/>
            <a:ext cx="1781053" cy="2402896"/>
          </a:xfrm>
          <a:prstGeom prst="rect">
            <a:avLst/>
          </a:prstGeom>
        </p:spPr>
      </p:pic>
      <p:sp>
        <p:nvSpPr>
          <p:cNvPr id="7" name="Multiply 6"/>
          <p:cNvSpPr/>
          <p:nvPr/>
        </p:nvSpPr>
        <p:spPr>
          <a:xfrm>
            <a:off x="1086556" y="5207000"/>
            <a:ext cx="254000" cy="338667"/>
          </a:xfrm>
          <a:prstGeom prst="mathMultiply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1041400" y="5415845"/>
            <a:ext cx="254000" cy="338667"/>
          </a:xfrm>
          <a:prstGeom prst="mathMultiply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29891" y="3147563"/>
            <a:ext cx="518997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Important </a:t>
            </a:r>
            <a:r>
              <a:rPr lang="en-US" sz="2200" i="1" dirty="0">
                <a:solidFill>
                  <a:schemeClr val="bg1"/>
                </a:solidFill>
              </a:rPr>
              <a:t>how </a:t>
            </a:r>
            <a:r>
              <a:rPr lang="en-US" sz="2200" dirty="0">
                <a:solidFill>
                  <a:schemeClr val="bg1"/>
                </a:solidFill>
              </a:rPr>
              <a:t>data came to be missing: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Must </a:t>
            </a:r>
            <a:r>
              <a:rPr lang="en-US" sz="2200" dirty="0" smtClean="0">
                <a:solidFill>
                  <a:schemeClr val="bg1"/>
                </a:solidFill>
              </a:rPr>
              <a:t>be a </a:t>
            </a:r>
            <a:r>
              <a:rPr lang="en-US" sz="2200" b="1" u="sng" dirty="0" smtClean="0">
                <a:solidFill>
                  <a:schemeClr val="bg1"/>
                </a:solidFill>
              </a:rPr>
              <a:t>mistake</a:t>
            </a:r>
            <a:r>
              <a:rPr lang="en-US" sz="2200" dirty="0" smtClean="0">
                <a:solidFill>
                  <a:schemeClr val="bg1"/>
                </a:solidFill>
              </a:rPr>
              <a:t>, and </a:t>
            </a:r>
            <a:r>
              <a:rPr lang="en-US" sz="2200" i="1" dirty="0">
                <a:solidFill>
                  <a:schemeClr val="bg1"/>
                </a:solidFill>
              </a:rPr>
              <a:t>not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a failure of a treatment.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34478" y="2271807"/>
            <a:ext cx="55141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Animal dies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Machine breaks during measurement</a:t>
            </a:r>
          </a:p>
          <a:p>
            <a:endParaRPr lang="en-US" sz="2200" dirty="0" smtClean="0"/>
          </a:p>
          <a:p>
            <a:pPr marL="342900" indent="-342900">
              <a:buFont typeface="Wingdings" charset="2"/>
              <a:buChar char="Ø"/>
            </a:pPr>
            <a:endParaRPr lang="en-US" sz="2200" dirty="0"/>
          </a:p>
        </p:txBody>
      </p:sp>
      <p:sp>
        <p:nvSpPr>
          <p:cNvPr id="13" name="Rectangle 12"/>
          <p:cNvSpPr/>
          <p:nvPr/>
        </p:nvSpPr>
        <p:spPr>
          <a:xfrm>
            <a:off x="3511176" y="4715424"/>
            <a:ext cx="5124824" cy="173877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t"/>
          <a:lstStyle/>
          <a:p>
            <a:r>
              <a:rPr lang="en-US" sz="2200" dirty="0" smtClean="0">
                <a:solidFill>
                  <a:schemeClr val="tx1"/>
                </a:solidFill>
              </a:rPr>
              <a:t>Example: A crop </a:t>
            </a:r>
            <a:r>
              <a:rPr lang="en-US" sz="2200" dirty="0">
                <a:solidFill>
                  <a:schemeClr val="tx1"/>
                </a:solidFill>
              </a:rPr>
              <a:t>is destroyed in all plots that received pesticide treatment 1 of </a:t>
            </a:r>
            <a:r>
              <a:rPr lang="en-US" sz="2200" dirty="0" smtClean="0">
                <a:solidFill>
                  <a:schemeClr val="tx1"/>
                </a:solidFill>
              </a:rPr>
              <a:t>3. Is </a:t>
            </a:r>
            <a:r>
              <a:rPr lang="en-US" sz="2200" dirty="0">
                <a:solidFill>
                  <a:schemeClr val="tx1"/>
                </a:solidFill>
              </a:rPr>
              <a:t>this missing data</a:t>
            </a:r>
            <a:r>
              <a:rPr lang="en-US" sz="2200" dirty="0" smtClean="0">
                <a:solidFill>
                  <a:schemeClr val="tx1"/>
                </a:solidFill>
              </a:rPr>
              <a:t>? </a:t>
            </a:r>
            <a:r>
              <a:rPr lang="en-US" sz="2200" dirty="0">
                <a:solidFill>
                  <a:srgbClr val="0000FF"/>
                </a:solidFill>
              </a:rPr>
              <a:t>No. An appropriate measurement </a:t>
            </a:r>
            <a:r>
              <a:rPr lang="en-US" sz="2200" dirty="0" smtClean="0">
                <a:solidFill>
                  <a:srgbClr val="0000FF"/>
                </a:solidFill>
              </a:rPr>
              <a:t>should </a:t>
            </a:r>
            <a:r>
              <a:rPr lang="en-US" sz="2200" dirty="0">
                <a:solidFill>
                  <a:srgbClr val="0000FF"/>
                </a:solidFill>
              </a:rPr>
              <a:t>be included in the analysis. </a:t>
            </a:r>
          </a:p>
        </p:txBody>
      </p:sp>
    </p:spTree>
    <p:extLst>
      <p:ext uri="{BB962C8B-B14F-4D97-AF65-F5344CB8AC3E}">
        <p14:creationId xmlns:p14="http://schemas.microsoft.com/office/powerpoint/2010/main" val="345015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98744"/>
            <a:ext cx="7583487" cy="1044388"/>
          </a:xfrm>
        </p:spPr>
        <p:txBody>
          <a:bodyPr/>
          <a:lstStyle/>
          <a:p>
            <a:r>
              <a:rPr lang="en-US" sz="2800" dirty="0" smtClean="0"/>
              <a:t>Missing </a:t>
            </a:r>
            <a:r>
              <a:rPr lang="en-US" sz="2800" dirty="0"/>
              <a:t>data </a:t>
            </a:r>
            <a:r>
              <a:rPr lang="en-US" sz="2800" dirty="0" smtClean="0"/>
              <a:t>for the </a:t>
            </a:r>
            <a:r>
              <a:rPr lang="en-US" sz="2800" i="1" dirty="0"/>
              <a:t>dependent</a:t>
            </a:r>
            <a:r>
              <a:rPr lang="en-US" sz="2800" dirty="0"/>
              <a:t> variable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200" dirty="0" smtClean="0"/>
              <a:t>(</a:t>
            </a:r>
            <a:r>
              <a:rPr lang="en-US" sz="2200" dirty="0"/>
              <a:t>e.g., yield, gas emissions, milk production</a:t>
            </a:r>
            <a:r>
              <a:rPr lang="en-US" sz="2200" dirty="0" smtClean="0"/>
              <a:t>)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246647"/>
            <a:ext cx="7583487" cy="4208930"/>
          </a:xfrm>
        </p:spPr>
        <p:txBody>
          <a:bodyPr/>
          <a:lstStyle/>
          <a:p>
            <a:r>
              <a:rPr lang="en-US" dirty="0" smtClean="0"/>
              <a:t>Life happens!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Very common to lose data in agricultural experiments.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Cloud Callout 3"/>
          <p:cNvSpPr/>
          <p:nvPr/>
        </p:nvSpPr>
        <p:spPr>
          <a:xfrm>
            <a:off x="342002" y="2384779"/>
            <a:ext cx="3287889" cy="1834444"/>
          </a:xfrm>
          <a:prstGeom prst="cloudCallou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</a:rPr>
              <a:t>What could cause missing data?</a:t>
            </a:r>
            <a:endParaRPr lang="en-US" sz="25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630241">
            <a:off x="779463" y="4219222"/>
            <a:ext cx="1781053" cy="2402896"/>
          </a:xfrm>
          <a:prstGeom prst="rect">
            <a:avLst/>
          </a:prstGeom>
        </p:spPr>
      </p:pic>
      <p:sp>
        <p:nvSpPr>
          <p:cNvPr id="7" name="Multiply 6"/>
          <p:cNvSpPr/>
          <p:nvPr/>
        </p:nvSpPr>
        <p:spPr>
          <a:xfrm>
            <a:off x="1086556" y="5207000"/>
            <a:ext cx="254000" cy="338667"/>
          </a:xfrm>
          <a:prstGeom prst="mathMultiply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1041400" y="5415845"/>
            <a:ext cx="254000" cy="338667"/>
          </a:xfrm>
          <a:prstGeom prst="mathMultiply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29891" y="3147563"/>
            <a:ext cx="518997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Important </a:t>
            </a:r>
            <a:r>
              <a:rPr lang="en-US" sz="2200" i="1" dirty="0">
                <a:solidFill>
                  <a:schemeClr val="bg1"/>
                </a:solidFill>
              </a:rPr>
              <a:t>how </a:t>
            </a:r>
            <a:r>
              <a:rPr lang="en-US" sz="2200" dirty="0">
                <a:solidFill>
                  <a:schemeClr val="bg1"/>
                </a:solidFill>
              </a:rPr>
              <a:t>data came to be missing: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Must </a:t>
            </a:r>
            <a:r>
              <a:rPr lang="en-US" sz="2200" dirty="0" smtClean="0">
                <a:solidFill>
                  <a:schemeClr val="bg1"/>
                </a:solidFill>
              </a:rPr>
              <a:t>be a </a:t>
            </a:r>
            <a:r>
              <a:rPr lang="en-US" sz="2200" b="1" u="sng" dirty="0" smtClean="0">
                <a:solidFill>
                  <a:schemeClr val="bg1"/>
                </a:solidFill>
              </a:rPr>
              <a:t>mistake</a:t>
            </a:r>
            <a:r>
              <a:rPr lang="en-US" sz="2200" dirty="0" smtClean="0">
                <a:solidFill>
                  <a:schemeClr val="bg1"/>
                </a:solidFill>
              </a:rPr>
              <a:t>, and </a:t>
            </a:r>
            <a:r>
              <a:rPr lang="en-US" sz="2200" i="1" dirty="0">
                <a:solidFill>
                  <a:schemeClr val="bg1"/>
                </a:solidFill>
              </a:rPr>
              <a:t>not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a failure of a treatment. </a:t>
            </a:r>
          </a:p>
          <a:p>
            <a:pPr lvl="1"/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4478" y="2271807"/>
            <a:ext cx="55141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Animal dies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Machine breaks during measurement</a:t>
            </a:r>
          </a:p>
          <a:p>
            <a:endParaRPr lang="en-US" sz="2200" dirty="0" smtClean="0"/>
          </a:p>
          <a:p>
            <a:pPr marL="342900" indent="-342900">
              <a:buFont typeface="Wingdings" charset="2"/>
              <a:buChar char="Ø"/>
            </a:pPr>
            <a:endParaRPr lang="en-US" sz="2200" dirty="0"/>
          </a:p>
        </p:txBody>
      </p:sp>
      <p:sp>
        <p:nvSpPr>
          <p:cNvPr id="12" name="Rectangle 11"/>
          <p:cNvSpPr/>
          <p:nvPr/>
        </p:nvSpPr>
        <p:spPr>
          <a:xfrm>
            <a:off x="3551887" y="4715424"/>
            <a:ext cx="5124824" cy="173877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t"/>
          <a:lstStyle/>
          <a:p>
            <a:r>
              <a:rPr lang="en-US" sz="2200" dirty="0" smtClean="0">
                <a:solidFill>
                  <a:schemeClr val="tx1"/>
                </a:solidFill>
              </a:rPr>
              <a:t>Example: A field assistant forgets to measure plant height in one of the pots in the experiment. Is </a:t>
            </a:r>
            <a:r>
              <a:rPr lang="en-US" sz="2200" dirty="0">
                <a:solidFill>
                  <a:schemeClr val="tx1"/>
                </a:solidFill>
              </a:rPr>
              <a:t>this missing data</a:t>
            </a:r>
            <a:r>
              <a:rPr lang="en-US" sz="2200" dirty="0" smtClean="0">
                <a:solidFill>
                  <a:schemeClr val="tx1"/>
                </a:solidFill>
              </a:rPr>
              <a:t>? </a:t>
            </a:r>
            <a:endParaRPr lang="en-US" sz="2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214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98744"/>
            <a:ext cx="7583487" cy="1044388"/>
          </a:xfrm>
        </p:spPr>
        <p:txBody>
          <a:bodyPr/>
          <a:lstStyle/>
          <a:p>
            <a:r>
              <a:rPr lang="en-US" sz="2800" dirty="0" smtClean="0"/>
              <a:t>Missing </a:t>
            </a:r>
            <a:r>
              <a:rPr lang="en-US" sz="2800" dirty="0"/>
              <a:t>data </a:t>
            </a:r>
            <a:r>
              <a:rPr lang="en-US" sz="2800" dirty="0" smtClean="0"/>
              <a:t>for the </a:t>
            </a:r>
            <a:r>
              <a:rPr lang="en-US" sz="2800" i="1" dirty="0"/>
              <a:t>dependent</a:t>
            </a:r>
            <a:r>
              <a:rPr lang="en-US" sz="2800" dirty="0"/>
              <a:t> variable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200" dirty="0" smtClean="0"/>
              <a:t>(</a:t>
            </a:r>
            <a:r>
              <a:rPr lang="en-US" sz="2200" dirty="0"/>
              <a:t>e.g., yield, gas emissions, milk production</a:t>
            </a:r>
            <a:r>
              <a:rPr lang="en-US" sz="2200" dirty="0" smtClean="0"/>
              <a:t>)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246647"/>
            <a:ext cx="7583487" cy="4208930"/>
          </a:xfrm>
        </p:spPr>
        <p:txBody>
          <a:bodyPr/>
          <a:lstStyle/>
          <a:p>
            <a:r>
              <a:rPr lang="en-US" dirty="0" smtClean="0"/>
              <a:t>Life happens!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Very common to lose data in agricultural experiments.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Cloud Callout 3"/>
          <p:cNvSpPr/>
          <p:nvPr/>
        </p:nvSpPr>
        <p:spPr>
          <a:xfrm>
            <a:off x="342002" y="2384779"/>
            <a:ext cx="3287889" cy="1834444"/>
          </a:xfrm>
          <a:prstGeom prst="cloudCallou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</a:rPr>
              <a:t>What could cause missing data?</a:t>
            </a:r>
            <a:endParaRPr lang="en-US" sz="25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630241">
            <a:off x="779463" y="4219222"/>
            <a:ext cx="1781053" cy="2402896"/>
          </a:xfrm>
          <a:prstGeom prst="rect">
            <a:avLst/>
          </a:prstGeom>
        </p:spPr>
      </p:pic>
      <p:sp>
        <p:nvSpPr>
          <p:cNvPr id="7" name="Multiply 6"/>
          <p:cNvSpPr/>
          <p:nvPr/>
        </p:nvSpPr>
        <p:spPr>
          <a:xfrm>
            <a:off x="1086556" y="5207000"/>
            <a:ext cx="254000" cy="338667"/>
          </a:xfrm>
          <a:prstGeom prst="mathMultiply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1041400" y="5415845"/>
            <a:ext cx="254000" cy="338667"/>
          </a:xfrm>
          <a:prstGeom prst="mathMultiply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29891" y="3147563"/>
            <a:ext cx="518997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Important </a:t>
            </a:r>
            <a:r>
              <a:rPr lang="en-US" sz="2200" i="1" dirty="0">
                <a:solidFill>
                  <a:schemeClr val="bg1"/>
                </a:solidFill>
              </a:rPr>
              <a:t>how </a:t>
            </a:r>
            <a:r>
              <a:rPr lang="en-US" sz="2200" dirty="0">
                <a:solidFill>
                  <a:schemeClr val="bg1"/>
                </a:solidFill>
              </a:rPr>
              <a:t>data came to be missing: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Must </a:t>
            </a:r>
            <a:r>
              <a:rPr lang="en-US" sz="2200" dirty="0" smtClean="0">
                <a:solidFill>
                  <a:schemeClr val="bg1"/>
                </a:solidFill>
              </a:rPr>
              <a:t>be a </a:t>
            </a:r>
            <a:r>
              <a:rPr lang="en-US" sz="2200" b="1" u="sng" dirty="0" smtClean="0">
                <a:solidFill>
                  <a:schemeClr val="bg1"/>
                </a:solidFill>
              </a:rPr>
              <a:t>mistake</a:t>
            </a:r>
            <a:r>
              <a:rPr lang="en-US" sz="2200" dirty="0" smtClean="0">
                <a:solidFill>
                  <a:schemeClr val="bg1"/>
                </a:solidFill>
              </a:rPr>
              <a:t>, and </a:t>
            </a:r>
            <a:r>
              <a:rPr lang="en-US" sz="2200" i="1" dirty="0">
                <a:solidFill>
                  <a:schemeClr val="bg1"/>
                </a:solidFill>
              </a:rPr>
              <a:t>not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a failure of a treatment. </a:t>
            </a:r>
          </a:p>
          <a:p>
            <a:pPr lvl="1"/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4478" y="2271807"/>
            <a:ext cx="55141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Animal dies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Machine breaks during measurement</a:t>
            </a:r>
          </a:p>
          <a:p>
            <a:endParaRPr lang="en-US" sz="2200" dirty="0" smtClean="0"/>
          </a:p>
          <a:p>
            <a:pPr marL="342900" indent="-342900">
              <a:buFont typeface="Wingdings" charset="2"/>
              <a:buChar char="Ø"/>
            </a:pPr>
            <a:endParaRPr lang="en-US" sz="2200" dirty="0"/>
          </a:p>
        </p:txBody>
      </p:sp>
      <p:sp>
        <p:nvSpPr>
          <p:cNvPr id="12" name="Rectangle 11"/>
          <p:cNvSpPr/>
          <p:nvPr/>
        </p:nvSpPr>
        <p:spPr>
          <a:xfrm>
            <a:off x="3551887" y="4715424"/>
            <a:ext cx="5124824" cy="173877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t"/>
          <a:lstStyle/>
          <a:p>
            <a:r>
              <a:rPr lang="en-US" sz="2200" dirty="0" smtClean="0">
                <a:solidFill>
                  <a:schemeClr val="tx1"/>
                </a:solidFill>
              </a:rPr>
              <a:t>Example: A field assistant forgets to measure plant height in one of the pots in the experiment. Is </a:t>
            </a:r>
            <a:r>
              <a:rPr lang="en-US" sz="2200" dirty="0">
                <a:solidFill>
                  <a:schemeClr val="tx1"/>
                </a:solidFill>
              </a:rPr>
              <a:t>this missing data</a:t>
            </a:r>
            <a:r>
              <a:rPr lang="en-US" sz="2200" dirty="0" smtClean="0">
                <a:solidFill>
                  <a:schemeClr val="tx1"/>
                </a:solidFill>
              </a:rPr>
              <a:t>? </a:t>
            </a:r>
            <a:r>
              <a:rPr lang="en-US" sz="2200" dirty="0" smtClean="0">
                <a:solidFill>
                  <a:srgbClr val="0000FF"/>
                </a:solidFill>
              </a:rPr>
              <a:t>Yes. </a:t>
            </a:r>
            <a:endParaRPr lang="en-US" sz="2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203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6-01-19 at 1.38.0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0" b="42083"/>
          <a:stretch/>
        </p:blipFill>
        <p:spPr>
          <a:xfrm>
            <a:off x="1213970" y="2719289"/>
            <a:ext cx="6410082" cy="286870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992" y="1388037"/>
            <a:ext cx="7583487" cy="4208930"/>
          </a:xfrm>
        </p:spPr>
        <p:txBody>
          <a:bodyPr/>
          <a:lstStyle/>
          <a:p>
            <a:r>
              <a:rPr lang="en-US" dirty="0" smtClean="0"/>
              <a:t>How do we represent missing data in the input file for the app?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smtClean="0">
                <a:solidFill>
                  <a:srgbClr val="FFFF00"/>
                </a:solidFill>
              </a:rPr>
              <a:t>  Leave cells with missing observation empty (blank)</a:t>
            </a:r>
          </a:p>
          <a:p>
            <a:pPr marL="282575" lvl="1" indent="0">
              <a:buNone/>
            </a:pPr>
            <a:endParaRPr lang="en-US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73103" y="110016"/>
            <a:ext cx="7583487" cy="10443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Missing data for the </a:t>
            </a:r>
            <a:r>
              <a:rPr lang="en-US" sz="2800" i="1" dirty="0" smtClean="0"/>
              <a:t>dependent</a:t>
            </a:r>
            <a:r>
              <a:rPr lang="en-US" sz="2800" dirty="0" smtClean="0"/>
              <a:t> variable </a:t>
            </a:r>
            <a:br>
              <a:rPr lang="en-US" sz="2800" dirty="0" smtClean="0"/>
            </a:br>
            <a:r>
              <a:rPr lang="en-US" sz="2200" dirty="0" smtClean="0"/>
              <a:t>(e.g. yield, gas emissions, milk production)</a:t>
            </a:r>
            <a:endParaRPr lang="en-US" sz="2200" dirty="0"/>
          </a:p>
        </p:txBody>
      </p:sp>
      <p:sp>
        <p:nvSpPr>
          <p:cNvPr id="8" name="Rectangle 7"/>
          <p:cNvSpPr/>
          <p:nvPr/>
        </p:nvSpPr>
        <p:spPr>
          <a:xfrm>
            <a:off x="6019259" y="4704079"/>
            <a:ext cx="1361681" cy="282259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93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85880"/>
              </p:ext>
            </p:extLst>
          </p:nvPr>
        </p:nvGraphicFramePr>
        <p:xfrm>
          <a:off x="250843" y="785027"/>
          <a:ext cx="8669750" cy="60729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875"/>
                <a:gridCol w="4334875"/>
              </a:tblGrid>
              <a:tr h="455103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Good (Wheat example)</a:t>
                      </a:r>
                      <a:endParaRPr lang="en-US" sz="2200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Bad</a:t>
                      </a:r>
                      <a:endParaRPr lang="en-US" sz="22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56178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6" name="TextBox 95"/>
          <p:cNvSpPr txBox="1"/>
          <p:nvPr/>
        </p:nvSpPr>
        <p:spPr>
          <a:xfrm>
            <a:off x="308187" y="4640986"/>
            <a:ext cx="3030160" cy="30777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       Fitted values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9463" y="130120"/>
            <a:ext cx="7583487" cy="1044388"/>
          </a:xfrm>
        </p:spPr>
        <p:txBody>
          <a:bodyPr anchor="t"/>
          <a:lstStyle/>
          <a:p>
            <a:pPr algn="ctr"/>
            <a:r>
              <a:rPr lang="en-US" sz="3000" dirty="0" err="1" smtClean="0">
                <a:solidFill>
                  <a:srgbClr val="000000"/>
                </a:solidFill>
              </a:rPr>
              <a:t>Levene’s</a:t>
            </a:r>
            <a:r>
              <a:rPr lang="en-US" sz="3000" dirty="0" smtClean="0">
                <a:solidFill>
                  <a:srgbClr val="000000"/>
                </a:solidFill>
              </a:rPr>
              <a:t> Test for Equal Variance</a:t>
            </a:r>
            <a:endParaRPr lang="en-US" sz="30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4586" y="1283443"/>
            <a:ext cx="4002225" cy="101566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p-value &gt; 0.05 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CONCLUSION: Equal variance across treatments levels.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64276" y="1277704"/>
            <a:ext cx="4002227" cy="101566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p-value ≤ 0.05 </a:t>
            </a:r>
          </a:p>
          <a:p>
            <a:pPr algn="ctr"/>
            <a:r>
              <a:rPr lang="en-US" sz="2000" dirty="0" smtClean="0">
                <a:sym typeface="Wingdings"/>
              </a:rPr>
              <a:t>CONCLUSION: Treatment variances are </a:t>
            </a:r>
            <a:r>
              <a:rPr lang="en-US" sz="2000" i="1" dirty="0" smtClean="0">
                <a:sym typeface="Wingdings"/>
              </a:rPr>
              <a:t>not </a:t>
            </a:r>
            <a:r>
              <a:rPr lang="en-US" sz="2000" dirty="0" smtClean="0">
                <a:sym typeface="Wingdings"/>
              </a:rPr>
              <a:t>equal.</a:t>
            </a:r>
            <a:endParaRPr lang="en-US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3299316" y="3007250"/>
            <a:ext cx="1229795" cy="1169551"/>
          </a:xfrm>
          <a:prstGeom prst="rect">
            <a:avLst/>
          </a:prstGeom>
          <a:solidFill>
            <a:srgbClr val="FFFFFF"/>
          </a:solidFill>
          <a:ln w="1905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3366FF"/>
                </a:solidFill>
                <a:cs typeface="Lao Sangam MN"/>
              </a:rPr>
              <a:t>No pattern/cloud of residuals </a:t>
            </a:r>
            <a:r>
              <a:rPr lang="en-US" sz="1400" b="1" dirty="0" smtClean="0">
                <a:solidFill>
                  <a:srgbClr val="3366FF"/>
                </a:solidFill>
                <a:cs typeface="Lao Sangam MN"/>
                <a:sym typeface="Wingdings"/>
              </a:rPr>
              <a:t> </a:t>
            </a:r>
            <a:r>
              <a:rPr lang="en-US" sz="1400" b="1" dirty="0" smtClean="0">
                <a:solidFill>
                  <a:srgbClr val="3366FF"/>
                </a:solidFill>
                <a:cs typeface="Lao Sangam MN"/>
              </a:rPr>
              <a:t>equal variance!</a:t>
            </a:r>
            <a:r>
              <a:rPr lang="en-US" sz="1400" b="1" dirty="0" smtClean="0">
                <a:solidFill>
                  <a:srgbClr val="3366FF"/>
                </a:solidFill>
                <a:cs typeface="Lao Sangam MN"/>
                <a:sym typeface="Wingdings"/>
              </a:rPr>
              <a:t> </a:t>
            </a:r>
            <a:endParaRPr lang="en-US" sz="1400" b="1" dirty="0">
              <a:solidFill>
                <a:srgbClr val="3366FF"/>
              </a:solidFill>
              <a:cs typeface="Lao Sangam M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69095" y="5165495"/>
            <a:ext cx="1141785" cy="1384995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3366FF"/>
                </a:solidFill>
                <a:cs typeface="Lao Sangam MN"/>
              </a:rPr>
              <a:t>Close to equal height of boxes </a:t>
            </a:r>
          </a:p>
          <a:p>
            <a:pPr algn="ctr"/>
            <a:r>
              <a:rPr lang="en-US" sz="1400" b="1" dirty="0" smtClean="0">
                <a:solidFill>
                  <a:srgbClr val="3366FF"/>
                </a:solidFill>
                <a:ea typeface="ＭＳ ゴシック"/>
                <a:cs typeface="ＭＳ ゴシック"/>
                <a:sym typeface="Wingdings"/>
              </a:rPr>
              <a:t></a:t>
            </a:r>
            <a:r>
              <a:rPr lang="en-US" sz="1400" b="1" dirty="0" smtClean="0">
                <a:solidFill>
                  <a:srgbClr val="3366FF"/>
                </a:solidFill>
                <a:ea typeface="ＭＳ ゴシック"/>
                <a:cs typeface="ＭＳ ゴシック"/>
              </a:rPr>
              <a:t> </a:t>
            </a:r>
            <a:r>
              <a:rPr lang="en-US" sz="1400" b="1" dirty="0" smtClean="0">
                <a:solidFill>
                  <a:srgbClr val="3366FF"/>
                </a:solidFill>
                <a:cs typeface="Lao Sangam MN"/>
              </a:rPr>
              <a:t>equal variance!</a:t>
            </a:r>
            <a:endParaRPr lang="en-US" sz="1400" b="1" dirty="0">
              <a:solidFill>
                <a:srgbClr val="3366FF"/>
              </a:solidFill>
              <a:cs typeface="Lao Sangam MN"/>
            </a:endParaRPr>
          </a:p>
        </p:txBody>
      </p:sp>
      <p:pic>
        <p:nvPicPr>
          <p:cNvPr id="9" name="Picture 8" descr="Screen Shot 2015-09-17 at 4.00.09 PM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0" b="8551"/>
          <a:stretch/>
        </p:blipFill>
        <p:spPr>
          <a:xfrm>
            <a:off x="5386543" y="2860753"/>
            <a:ext cx="2879608" cy="1920968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6144998" y="2916471"/>
            <a:ext cx="15133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  <a:cs typeface="Lao Sangam MN"/>
              </a:rPr>
              <a:t>Pattern in residuals   </a:t>
            </a:r>
          </a:p>
          <a:p>
            <a:pPr algn="ctr"/>
            <a:r>
              <a:rPr lang="en-US" sz="1400" b="1" dirty="0" smtClean="0">
                <a:solidFill>
                  <a:srgbClr val="FF0000"/>
                </a:solidFill>
                <a:ea typeface="ＭＳ ゴシック"/>
                <a:cs typeface="ＭＳ ゴシック"/>
                <a:sym typeface="Wingdings"/>
              </a:rPr>
              <a:t> Un</a:t>
            </a:r>
            <a:r>
              <a:rPr lang="en-US" sz="1400" b="1" dirty="0" smtClean="0">
                <a:solidFill>
                  <a:srgbClr val="FF0000"/>
                </a:solidFill>
                <a:cs typeface="Lao Sangam MN"/>
              </a:rPr>
              <a:t>equal variance</a:t>
            </a:r>
            <a:endParaRPr lang="en-US" sz="1400" b="1" dirty="0">
              <a:solidFill>
                <a:srgbClr val="FF0000"/>
              </a:solidFill>
              <a:cs typeface="Lao Sangam MN"/>
            </a:endParaRPr>
          </a:p>
        </p:txBody>
      </p:sp>
      <p:sp>
        <p:nvSpPr>
          <p:cNvPr id="60" name="TextBox 59"/>
          <p:cNvSpPr txBox="1"/>
          <p:nvPr/>
        </p:nvSpPr>
        <p:spPr>
          <a:xfrm rot="16200000">
            <a:off x="5023553" y="3433353"/>
            <a:ext cx="1034403" cy="30777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Residuals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386861" y="4570091"/>
            <a:ext cx="2879290" cy="30777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        Fitted values</a:t>
            </a:r>
            <a:endParaRPr lang="en-US" sz="1400" b="1" dirty="0">
              <a:latin typeface="Lao Sangam MN"/>
              <a:cs typeface="Lao Sangam MN"/>
            </a:endParaRPr>
          </a:p>
        </p:txBody>
      </p:sp>
      <p:pic>
        <p:nvPicPr>
          <p:cNvPr id="11" name="Picture 10" descr="Screen Shot 2015-09-17 at 4.09.09 PM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7" b="20357"/>
          <a:stretch/>
        </p:blipFill>
        <p:spPr>
          <a:xfrm>
            <a:off x="5203445" y="4900445"/>
            <a:ext cx="3159505" cy="1756928"/>
          </a:xfrm>
          <a:prstGeom prst="rect">
            <a:avLst/>
          </a:prstGeom>
        </p:spPr>
      </p:pic>
      <p:pic>
        <p:nvPicPr>
          <p:cNvPr id="16" name="Picture 15" descr="Screen Shot 2015-09-17 at 4.27.43 PM.pn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3"/>
          <a:stretch/>
        </p:blipFill>
        <p:spPr>
          <a:xfrm>
            <a:off x="308186" y="2867667"/>
            <a:ext cx="3030160" cy="1866668"/>
          </a:xfrm>
          <a:prstGeom prst="rect">
            <a:avLst/>
          </a:prstGeom>
        </p:spPr>
      </p:pic>
      <p:pic>
        <p:nvPicPr>
          <p:cNvPr id="18" name="Picture 17" descr="Screen Shot 2015-09-17 at 4.28.04 PM.pn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1" b="3981"/>
          <a:stretch/>
        </p:blipFill>
        <p:spPr>
          <a:xfrm>
            <a:off x="308101" y="4977606"/>
            <a:ext cx="3115454" cy="187061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23088" y="6632778"/>
            <a:ext cx="2857263" cy="215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      A        B        C        D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40045" y="5038777"/>
            <a:ext cx="954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o Sangam MN"/>
                <a:cs typeface="Lao Sangam MN"/>
              </a:rPr>
              <a:t>Box plot</a:t>
            </a:r>
            <a:endParaRPr lang="en-US" sz="1400" b="1" dirty="0">
              <a:latin typeface="Lao Sangam MN"/>
              <a:cs typeface="Lao Sangam M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563795" y="5912777"/>
            <a:ext cx="10495" cy="556302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2081898" y="5456801"/>
            <a:ext cx="10495" cy="556302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2627405" y="5293905"/>
            <a:ext cx="10495" cy="556302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3153446" y="5671771"/>
            <a:ext cx="10495" cy="556302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51364" y="3842268"/>
            <a:ext cx="1247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Residuals by Predicted plot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040044" y="2916471"/>
            <a:ext cx="2123897" cy="1392362"/>
          </a:xfrm>
          <a:prstGeom prst="roundRect">
            <a:avLst/>
          </a:prstGeom>
          <a:noFill/>
          <a:ln w="28575" cmpd="sng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 rot="16200000">
            <a:off x="-274606" y="3545013"/>
            <a:ext cx="1540829" cy="30777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Residuals</a:t>
            </a:r>
            <a:endParaRPr lang="en-US" sz="1400" b="1" dirty="0">
              <a:latin typeface="Lao Sangam MN"/>
              <a:cs typeface="Lao Sangam MN"/>
            </a:endParaRPr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99833"/>
              </p:ext>
            </p:extLst>
          </p:nvPr>
        </p:nvGraphicFramePr>
        <p:xfrm>
          <a:off x="630197" y="2331215"/>
          <a:ext cx="356189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210"/>
                <a:gridCol w="615907"/>
                <a:gridCol w="1030758"/>
                <a:gridCol w="1019017"/>
              </a:tblGrid>
              <a:tr h="212647">
                <a:tc>
                  <a:txBody>
                    <a:bodyPr/>
                    <a:lstStyle/>
                    <a:p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 err="1" smtClean="0">
                          <a:solidFill>
                            <a:schemeClr val="tx1"/>
                          </a:solidFill>
                        </a:rPr>
                        <a:t>Df</a:t>
                      </a:r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 smtClean="0">
                          <a:solidFill>
                            <a:schemeClr val="tx1"/>
                          </a:solidFill>
                        </a:rPr>
                        <a:t>F value</a:t>
                      </a:r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 err="1" smtClean="0">
                          <a:solidFill>
                            <a:schemeClr val="tx1"/>
                          </a:solidFill>
                        </a:rPr>
                        <a:t>Pr</a:t>
                      </a:r>
                      <a:r>
                        <a:rPr lang="en-US" sz="1700" b="0" dirty="0" smtClean="0">
                          <a:solidFill>
                            <a:schemeClr val="tx1"/>
                          </a:solidFill>
                        </a:rPr>
                        <a:t>(&gt;F)</a:t>
                      </a:r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12647">
                <a:tc>
                  <a:txBody>
                    <a:bodyPr/>
                    <a:lstStyle/>
                    <a:p>
                      <a:r>
                        <a:rPr lang="en-US" sz="1700" b="0" dirty="0" smtClean="0">
                          <a:solidFill>
                            <a:schemeClr val="tx1"/>
                          </a:solidFill>
                        </a:rPr>
                        <a:t>group</a:t>
                      </a:r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 smtClean="0">
                          <a:solidFill>
                            <a:schemeClr val="tx1"/>
                          </a:solidFill>
                        </a:rPr>
                        <a:t>0.1623</a:t>
                      </a:r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 smtClean="0">
                          <a:solidFill>
                            <a:schemeClr val="tx1"/>
                          </a:solidFill>
                        </a:rPr>
                        <a:t>0.9197</a:t>
                      </a:r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8" name="Oval 87"/>
          <p:cNvSpPr/>
          <p:nvPr/>
        </p:nvSpPr>
        <p:spPr>
          <a:xfrm>
            <a:off x="3134657" y="2585984"/>
            <a:ext cx="860158" cy="256828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045268" y="4431827"/>
            <a:ext cx="2004831" cy="215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  6     8     10   12    14</a:t>
            </a:r>
            <a:endParaRPr lang="en-US" sz="1400" b="1" dirty="0">
              <a:latin typeface="Lao Sangam MN"/>
              <a:cs typeface="Lao Sangam MN"/>
            </a:endParaRPr>
          </a:p>
        </p:txBody>
      </p: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12718"/>
              </p:ext>
            </p:extLst>
          </p:nvPr>
        </p:nvGraphicFramePr>
        <p:xfrm>
          <a:off x="4988726" y="2323947"/>
          <a:ext cx="356189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210"/>
                <a:gridCol w="615907"/>
                <a:gridCol w="1030758"/>
                <a:gridCol w="1019017"/>
              </a:tblGrid>
              <a:tr h="212647">
                <a:tc>
                  <a:txBody>
                    <a:bodyPr/>
                    <a:lstStyle/>
                    <a:p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 err="1" smtClean="0">
                          <a:solidFill>
                            <a:schemeClr val="tx1"/>
                          </a:solidFill>
                        </a:rPr>
                        <a:t>Df</a:t>
                      </a:r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 smtClean="0">
                          <a:solidFill>
                            <a:schemeClr val="tx1"/>
                          </a:solidFill>
                        </a:rPr>
                        <a:t>F value</a:t>
                      </a:r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 err="1" smtClean="0">
                          <a:solidFill>
                            <a:schemeClr val="tx1"/>
                          </a:solidFill>
                        </a:rPr>
                        <a:t>Pr</a:t>
                      </a:r>
                      <a:r>
                        <a:rPr lang="en-US" sz="1700" b="0" dirty="0" smtClean="0">
                          <a:solidFill>
                            <a:schemeClr val="tx1"/>
                          </a:solidFill>
                        </a:rPr>
                        <a:t>(&gt;F)</a:t>
                      </a:r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12647">
                <a:tc>
                  <a:txBody>
                    <a:bodyPr/>
                    <a:lstStyle/>
                    <a:p>
                      <a:r>
                        <a:rPr lang="en-US" sz="1700" b="0" dirty="0" smtClean="0">
                          <a:solidFill>
                            <a:schemeClr val="tx1"/>
                          </a:solidFill>
                        </a:rPr>
                        <a:t>group</a:t>
                      </a:r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 smtClean="0">
                          <a:solidFill>
                            <a:schemeClr val="tx1"/>
                          </a:solidFill>
                        </a:rPr>
                        <a:t>1.4178</a:t>
                      </a:r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 smtClean="0">
                          <a:solidFill>
                            <a:schemeClr val="tx1"/>
                          </a:solidFill>
                        </a:rPr>
                        <a:t>0.0286</a:t>
                      </a:r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2" name="TextBox 91"/>
          <p:cNvSpPr txBox="1"/>
          <p:nvPr/>
        </p:nvSpPr>
        <p:spPr>
          <a:xfrm>
            <a:off x="594833" y="4506136"/>
            <a:ext cx="2743514" cy="215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       5   6   7   8   9   10   11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98" name="TextBox 97"/>
          <p:cNvSpPr txBox="1"/>
          <p:nvPr/>
        </p:nvSpPr>
        <p:spPr>
          <a:xfrm rot="16200000">
            <a:off x="5002560" y="3569543"/>
            <a:ext cx="1619200" cy="215446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-2     0      2     4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500820" y="6600295"/>
            <a:ext cx="2857263" cy="215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      A        B        C        D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308424" y="5655302"/>
            <a:ext cx="1540829" cy="30777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Yield 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101" name="TextBox 100"/>
          <p:cNvSpPr txBox="1"/>
          <p:nvPr/>
        </p:nvSpPr>
        <p:spPr>
          <a:xfrm rot="16200000">
            <a:off x="4493545" y="5794508"/>
            <a:ext cx="1734679" cy="30777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Yield 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102" name="TextBox 101"/>
          <p:cNvSpPr txBox="1"/>
          <p:nvPr/>
        </p:nvSpPr>
        <p:spPr>
          <a:xfrm rot="16200000">
            <a:off x="4753652" y="5667605"/>
            <a:ext cx="1794916" cy="215446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6     8     10    12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136423" y="4979747"/>
            <a:ext cx="1630080" cy="738664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  <a:cs typeface="Lao Sangam MN"/>
              </a:rPr>
              <a:t>Unequal heights </a:t>
            </a:r>
            <a:r>
              <a:rPr lang="en-US" sz="1400" b="1" smtClean="0">
                <a:solidFill>
                  <a:srgbClr val="FF0000"/>
                </a:solidFill>
                <a:ea typeface="ＭＳ ゴシック"/>
                <a:cs typeface="ＭＳ ゴシック"/>
                <a:sym typeface="Wingdings"/>
              </a:rPr>
              <a:t> Un</a:t>
            </a:r>
            <a:r>
              <a:rPr lang="en-US" sz="1400" b="1" smtClean="0">
                <a:solidFill>
                  <a:srgbClr val="FF0000"/>
                </a:solidFill>
                <a:cs typeface="Lao Sangam MN"/>
              </a:rPr>
              <a:t>equal </a:t>
            </a:r>
            <a:r>
              <a:rPr lang="en-US" sz="1400" b="1" dirty="0" smtClean="0">
                <a:solidFill>
                  <a:srgbClr val="FF0000"/>
                </a:solidFill>
                <a:cs typeface="Lao Sangam MN"/>
              </a:rPr>
              <a:t>variance</a:t>
            </a:r>
            <a:endParaRPr lang="en-US" sz="1400" b="1" dirty="0">
              <a:solidFill>
                <a:srgbClr val="FF0000"/>
              </a:solidFill>
              <a:cs typeface="Lao Sangam MN"/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6460448" y="6167039"/>
            <a:ext cx="10495" cy="290782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6989046" y="5555988"/>
            <a:ext cx="0" cy="850521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8039604" y="6130913"/>
            <a:ext cx="10495" cy="290782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7482691" y="6286774"/>
            <a:ext cx="0" cy="160577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Freeform 117"/>
          <p:cNvSpPr/>
          <p:nvPr/>
        </p:nvSpPr>
        <p:spPr>
          <a:xfrm>
            <a:off x="6045268" y="3001678"/>
            <a:ext cx="2037117" cy="1102766"/>
          </a:xfrm>
          <a:custGeom>
            <a:avLst/>
            <a:gdLst>
              <a:gd name="connsiteX0" fmla="*/ 0 w 2052669"/>
              <a:gd name="connsiteY0" fmla="*/ 615729 h 1123992"/>
              <a:gd name="connsiteX1" fmla="*/ 1064822 w 2052669"/>
              <a:gd name="connsiteY1" fmla="*/ 1103181 h 1123992"/>
              <a:gd name="connsiteX2" fmla="*/ 2052669 w 2052669"/>
              <a:gd name="connsiteY2" fmla="*/ 0 h 112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2669" h="1123992">
                <a:moveTo>
                  <a:pt x="0" y="615729"/>
                </a:moveTo>
                <a:cubicBezTo>
                  <a:pt x="361355" y="910766"/>
                  <a:pt x="722710" y="1205803"/>
                  <a:pt x="1064822" y="1103181"/>
                </a:cubicBezTo>
                <a:cubicBezTo>
                  <a:pt x="1406934" y="1000559"/>
                  <a:pt x="2052669" y="0"/>
                  <a:pt x="2052669" y="0"/>
                </a:cubicBezTo>
              </a:path>
            </a:pathLst>
          </a:cu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&quot;No&quot; Symbol 119"/>
          <p:cNvSpPr/>
          <p:nvPr/>
        </p:nvSpPr>
        <p:spPr>
          <a:xfrm>
            <a:off x="7420005" y="2585984"/>
            <a:ext cx="1001888" cy="282222"/>
          </a:xfrm>
          <a:prstGeom prst="noSmoking">
            <a:avLst>
              <a:gd name="adj" fmla="val 0"/>
            </a:avLst>
          </a:prstGeom>
          <a:ln w="31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994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6" grpId="1" animBg="1"/>
      <p:bldP spid="14" grpId="0" animBg="1"/>
      <p:bldP spid="13" grpId="0" animBg="1"/>
      <p:bldP spid="30" grpId="0" animBg="1"/>
      <p:bldP spid="31" grpId="0" animBg="1"/>
      <p:bldP spid="85" grpId="0"/>
      <p:bldP spid="60" grpId="0" animBg="1"/>
      <p:bldP spid="74" grpId="0" animBg="1"/>
      <p:bldP spid="29" grpId="0" animBg="1"/>
      <p:bldP spid="27" grpId="0"/>
      <p:bldP spid="24" grpId="0"/>
      <p:bldP spid="33" grpId="0" animBg="1"/>
      <p:bldP spid="90" grpId="0" animBg="1"/>
      <p:bldP spid="90" grpId="1" animBg="1"/>
      <p:bldP spid="88" grpId="0" animBg="1"/>
      <p:bldP spid="93" grpId="0" animBg="1"/>
      <p:bldP spid="92" grpId="0" animBg="1"/>
      <p:bldP spid="98" grpId="0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1" grpId="2" animBg="1"/>
      <p:bldP spid="102" grpId="0" animBg="1"/>
      <p:bldP spid="102" grpId="1" animBg="1"/>
      <p:bldP spid="103" grpId="0" animBg="1"/>
      <p:bldP spid="118" grpId="0" animBg="1"/>
      <p:bldP spid="120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103" y="1440698"/>
            <a:ext cx="7583487" cy="4208930"/>
          </a:xfrm>
        </p:spPr>
        <p:txBody>
          <a:bodyPr/>
          <a:lstStyle/>
          <a:p>
            <a:r>
              <a:rPr lang="en-US" dirty="0" smtClean="0"/>
              <a:t>The app will predict the missing values based on: </a:t>
            </a:r>
          </a:p>
          <a:p>
            <a:pPr marL="282575" lvl="1" indent="0">
              <a:buNone/>
            </a:pPr>
            <a:r>
              <a:rPr lang="en-US" dirty="0" smtClean="0"/>
              <a:t>(1) Your existing data and (2) the model you choose for your experimental design.</a:t>
            </a:r>
            <a:r>
              <a:rPr lang="en-US" dirty="0" smtClean="0">
                <a:sym typeface="Wingdings"/>
              </a:rPr>
              <a:t> (least squares approach)</a:t>
            </a:r>
            <a:endParaRPr lang="en-US" dirty="0" smtClean="0"/>
          </a:p>
          <a:p>
            <a:r>
              <a:rPr lang="en-US" dirty="0" smtClean="0"/>
              <a:t>If missing data represents a relatively small (&lt;3%) proportion of your dataset, the impact on the results will probably be minor.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282575" lvl="1" indent="0">
              <a:buNone/>
            </a:pPr>
            <a:endParaRPr lang="en-US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73103" y="127657"/>
            <a:ext cx="7583487" cy="10443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Missing data for the </a:t>
            </a:r>
            <a:r>
              <a:rPr lang="en-US" sz="2800" i="1" dirty="0" smtClean="0"/>
              <a:t>dependent</a:t>
            </a:r>
            <a:r>
              <a:rPr lang="en-US" sz="2800" dirty="0" smtClean="0"/>
              <a:t> variable </a:t>
            </a:r>
            <a:br>
              <a:rPr lang="en-US" sz="2800" dirty="0" smtClean="0"/>
            </a:br>
            <a:r>
              <a:rPr lang="en-US" sz="2200" dirty="0" smtClean="0"/>
              <a:t>(e.g. yield, gas emissions, milk production)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42003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92340"/>
            <a:ext cx="7583487" cy="1044388"/>
          </a:xfrm>
        </p:spPr>
        <p:txBody>
          <a:bodyPr/>
          <a:lstStyle/>
          <a:p>
            <a:r>
              <a:rPr lang="en-US" dirty="0" smtClean="0"/>
              <a:t>Section 7 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spcBef>
                <a:spcPts val="2000"/>
              </a:spcBef>
              <a:buNone/>
            </a:pPr>
            <a:r>
              <a:rPr lang="en-US" sz="2500" dirty="0" smtClean="0"/>
              <a:t>You should now have a basic understanding of:</a:t>
            </a:r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r>
              <a:rPr lang="en-US" sz="2500" dirty="0" smtClean="0"/>
              <a:t>Multi-location studies</a:t>
            </a:r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r>
              <a:rPr lang="en-US" sz="2500" dirty="0" smtClean="0"/>
              <a:t>What to do when you have missing data</a:t>
            </a:r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sz="2500" dirty="0" smtClean="0"/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sz="2500" dirty="0" smtClean="0"/>
          </a:p>
          <a:p>
            <a:pPr marL="0" lvl="1" indent="0">
              <a:spcBef>
                <a:spcPts val="2000"/>
              </a:spcBef>
              <a:buNone/>
            </a:pPr>
            <a:endParaRPr lang="en-US" sz="2500" dirty="0" smtClean="0"/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sz="2500" dirty="0"/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sz="2500" dirty="0" smtClean="0"/>
          </a:p>
          <a:p>
            <a:pPr marL="0" lvl="1" indent="0">
              <a:spcBef>
                <a:spcPts val="2000"/>
              </a:spcBef>
              <a:buNone/>
            </a:pPr>
            <a:endParaRPr lang="en-US" sz="2500" dirty="0" smtClean="0"/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sz="2500" dirty="0"/>
          </a:p>
          <a:p>
            <a:pPr marL="282575" lvl="1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457200" indent="-457200">
              <a:buFont typeface="+mj-lt"/>
              <a:buAutoNum type="arabicPeriod"/>
            </a:pPr>
            <a:endParaRPr lang="en-US" sz="2500" dirty="0" smtClean="0"/>
          </a:p>
          <a:p>
            <a:pPr marL="457200" indent="-457200">
              <a:buFont typeface="+mj-lt"/>
              <a:buAutoNum type="arabicPeriod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397989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understand experimental design and principles of statistical analysis to produce </a:t>
            </a:r>
            <a:r>
              <a:rPr lang="en-US" dirty="0"/>
              <a:t>trustworthy results </a:t>
            </a:r>
            <a:r>
              <a:rPr lang="en-US" dirty="0" smtClean="0"/>
              <a:t>and interpretations.</a:t>
            </a:r>
          </a:p>
          <a:p>
            <a:r>
              <a:rPr lang="en-US" dirty="0" smtClean="0"/>
              <a:t>To learn how to use the free </a:t>
            </a:r>
            <a:r>
              <a:rPr lang="en-US" dirty="0"/>
              <a:t>the free R Stats App to </a:t>
            </a:r>
            <a:r>
              <a:rPr lang="en-US" dirty="0" smtClean="0"/>
              <a:t>analyze and visualize your data</a:t>
            </a:r>
          </a:p>
        </p:txBody>
      </p:sp>
    </p:spTree>
    <p:extLst>
      <p:ext uri="{BB962C8B-B14F-4D97-AF65-F5344CB8AC3E}">
        <p14:creationId xmlns:p14="http://schemas.microsoft.com/office/powerpoint/2010/main" val="3335838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Wheat variety dataset: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3600" dirty="0"/>
              <a:t> </a:t>
            </a:r>
            <a:r>
              <a:rPr lang="en-US" sz="3600" dirty="0" smtClean="0"/>
              <a:t>Normally distributed errors</a:t>
            </a:r>
          </a:p>
          <a:p>
            <a:pPr>
              <a:buFont typeface="Wingdings" charset="2"/>
              <a:buChar char="q"/>
            </a:pPr>
            <a:r>
              <a:rPr lang="en-US" sz="3600" dirty="0"/>
              <a:t> </a:t>
            </a:r>
            <a:r>
              <a:rPr lang="en-US" sz="3600" dirty="0" smtClean="0"/>
              <a:t>Equal variance</a:t>
            </a:r>
          </a:p>
          <a:p>
            <a:pPr>
              <a:buFont typeface="Wingdings" charset="2"/>
              <a:buChar char="q"/>
            </a:pPr>
            <a:r>
              <a:rPr lang="en-US" sz="3600" dirty="0"/>
              <a:t> </a:t>
            </a:r>
            <a:r>
              <a:rPr lang="en-US" sz="3600" dirty="0" err="1" smtClean="0"/>
              <a:t>Additivity</a:t>
            </a:r>
            <a:endParaRPr lang="en-US" sz="3600" dirty="0"/>
          </a:p>
        </p:txBody>
      </p:sp>
      <p:sp>
        <p:nvSpPr>
          <p:cNvPr id="4" name="Freeform 3"/>
          <p:cNvSpPr/>
          <p:nvPr/>
        </p:nvSpPr>
        <p:spPr>
          <a:xfrm>
            <a:off x="867663" y="1511258"/>
            <a:ext cx="546832" cy="740929"/>
          </a:xfrm>
          <a:custGeom>
            <a:avLst/>
            <a:gdLst>
              <a:gd name="connsiteX0" fmla="*/ 0 w 1379877"/>
              <a:gd name="connsiteY0" fmla="*/ 882058 h 1428934"/>
              <a:gd name="connsiteX1" fmla="*/ 52919 w 1379877"/>
              <a:gd name="connsiteY1" fmla="*/ 987905 h 1428934"/>
              <a:gd name="connsiteX2" fmla="*/ 352795 w 1379877"/>
              <a:gd name="connsiteY2" fmla="*/ 1287804 h 1428934"/>
              <a:gd name="connsiteX3" fmla="*/ 370434 w 1379877"/>
              <a:gd name="connsiteY3" fmla="*/ 1358369 h 1428934"/>
              <a:gd name="connsiteX4" fmla="*/ 423353 w 1379877"/>
              <a:gd name="connsiteY4" fmla="*/ 1393651 h 1428934"/>
              <a:gd name="connsiteX5" fmla="*/ 458633 w 1379877"/>
              <a:gd name="connsiteY5" fmla="*/ 1428934 h 1428934"/>
              <a:gd name="connsiteX6" fmla="*/ 476273 w 1379877"/>
              <a:gd name="connsiteY6" fmla="*/ 1358369 h 1428934"/>
              <a:gd name="connsiteX7" fmla="*/ 493912 w 1379877"/>
              <a:gd name="connsiteY7" fmla="*/ 1164316 h 1428934"/>
              <a:gd name="connsiteX8" fmla="*/ 687950 w 1379877"/>
              <a:gd name="connsiteY8" fmla="*/ 846775 h 1428934"/>
              <a:gd name="connsiteX9" fmla="*/ 952546 w 1379877"/>
              <a:gd name="connsiteY9" fmla="*/ 511593 h 1428934"/>
              <a:gd name="connsiteX10" fmla="*/ 1058384 w 1379877"/>
              <a:gd name="connsiteY10" fmla="*/ 370464 h 1428934"/>
              <a:gd name="connsiteX11" fmla="*/ 1128943 w 1379877"/>
              <a:gd name="connsiteY11" fmla="*/ 282258 h 1428934"/>
              <a:gd name="connsiteX12" fmla="*/ 1181862 w 1379877"/>
              <a:gd name="connsiteY12" fmla="*/ 211694 h 1428934"/>
              <a:gd name="connsiteX13" fmla="*/ 1252421 w 1379877"/>
              <a:gd name="connsiteY13" fmla="*/ 123488 h 1428934"/>
              <a:gd name="connsiteX14" fmla="*/ 1287701 w 1379877"/>
              <a:gd name="connsiteY14" fmla="*/ 88206 h 1428934"/>
              <a:gd name="connsiteX15" fmla="*/ 1375899 w 1379877"/>
              <a:gd name="connsiteY15" fmla="*/ 0 h 1428934"/>
              <a:gd name="connsiteX16" fmla="*/ 1340620 w 1379877"/>
              <a:gd name="connsiteY16" fmla="*/ 35282 h 142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79877" h="1428934">
                <a:moveTo>
                  <a:pt x="0" y="882058"/>
                </a:moveTo>
                <a:cubicBezTo>
                  <a:pt x="17640" y="917340"/>
                  <a:pt x="28278" y="957102"/>
                  <a:pt x="52919" y="987905"/>
                </a:cubicBezTo>
                <a:cubicBezTo>
                  <a:pt x="215937" y="1191694"/>
                  <a:pt x="214952" y="1184415"/>
                  <a:pt x="352795" y="1287804"/>
                </a:cubicBezTo>
                <a:cubicBezTo>
                  <a:pt x="358675" y="1311326"/>
                  <a:pt x="356986" y="1338195"/>
                  <a:pt x="370434" y="1358369"/>
                </a:cubicBezTo>
                <a:cubicBezTo>
                  <a:pt x="382193" y="1376010"/>
                  <a:pt x="406799" y="1380406"/>
                  <a:pt x="423353" y="1393651"/>
                </a:cubicBezTo>
                <a:cubicBezTo>
                  <a:pt x="436340" y="1404041"/>
                  <a:pt x="446873" y="1417173"/>
                  <a:pt x="458633" y="1428934"/>
                </a:cubicBezTo>
                <a:cubicBezTo>
                  <a:pt x="464513" y="1405412"/>
                  <a:pt x="473069" y="1382402"/>
                  <a:pt x="476273" y="1358369"/>
                </a:cubicBezTo>
                <a:cubicBezTo>
                  <a:pt x="484856" y="1293988"/>
                  <a:pt x="477384" y="1227129"/>
                  <a:pt x="493912" y="1164316"/>
                </a:cubicBezTo>
                <a:cubicBezTo>
                  <a:pt x="517107" y="1076168"/>
                  <a:pt x="642755" y="906354"/>
                  <a:pt x="687950" y="846775"/>
                </a:cubicBezTo>
                <a:cubicBezTo>
                  <a:pt x="773977" y="733367"/>
                  <a:pt x="865159" y="623957"/>
                  <a:pt x="952546" y="511593"/>
                </a:cubicBezTo>
                <a:cubicBezTo>
                  <a:pt x="988645" y="465176"/>
                  <a:pt x="1022534" y="417073"/>
                  <a:pt x="1058384" y="370464"/>
                </a:cubicBezTo>
                <a:cubicBezTo>
                  <a:pt x="1081339" y="340619"/>
                  <a:pt x="1105828" y="311979"/>
                  <a:pt x="1128943" y="282258"/>
                </a:cubicBezTo>
                <a:cubicBezTo>
                  <a:pt x="1146992" y="259050"/>
                  <a:pt x="1163813" y="234902"/>
                  <a:pt x="1181862" y="211694"/>
                </a:cubicBezTo>
                <a:cubicBezTo>
                  <a:pt x="1204977" y="181973"/>
                  <a:pt x="1225798" y="150113"/>
                  <a:pt x="1252421" y="123488"/>
                </a:cubicBezTo>
                <a:cubicBezTo>
                  <a:pt x="1264181" y="111727"/>
                  <a:pt x="1277312" y="101194"/>
                  <a:pt x="1287701" y="88206"/>
                </a:cubicBezTo>
                <a:cubicBezTo>
                  <a:pt x="1306515" y="64686"/>
                  <a:pt x="1333563" y="0"/>
                  <a:pt x="1375899" y="0"/>
                </a:cubicBezTo>
                <a:cubicBezTo>
                  <a:pt x="1392530" y="0"/>
                  <a:pt x="1352380" y="23521"/>
                  <a:pt x="1340620" y="35282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06258" y="2363424"/>
            <a:ext cx="546832" cy="740929"/>
          </a:xfrm>
          <a:custGeom>
            <a:avLst/>
            <a:gdLst>
              <a:gd name="connsiteX0" fmla="*/ 0 w 1379877"/>
              <a:gd name="connsiteY0" fmla="*/ 882058 h 1428934"/>
              <a:gd name="connsiteX1" fmla="*/ 52919 w 1379877"/>
              <a:gd name="connsiteY1" fmla="*/ 987905 h 1428934"/>
              <a:gd name="connsiteX2" fmla="*/ 352795 w 1379877"/>
              <a:gd name="connsiteY2" fmla="*/ 1287804 h 1428934"/>
              <a:gd name="connsiteX3" fmla="*/ 370434 w 1379877"/>
              <a:gd name="connsiteY3" fmla="*/ 1358369 h 1428934"/>
              <a:gd name="connsiteX4" fmla="*/ 423353 w 1379877"/>
              <a:gd name="connsiteY4" fmla="*/ 1393651 h 1428934"/>
              <a:gd name="connsiteX5" fmla="*/ 458633 w 1379877"/>
              <a:gd name="connsiteY5" fmla="*/ 1428934 h 1428934"/>
              <a:gd name="connsiteX6" fmla="*/ 476273 w 1379877"/>
              <a:gd name="connsiteY6" fmla="*/ 1358369 h 1428934"/>
              <a:gd name="connsiteX7" fmla="*/ 493912 w 1379877"/>
              <a:gd name="connsiteY7" fmla="*/ 1164316 h 1428934"/>
              <a:gd name="connsiteX8" fmla="*/ 687950 w 1379877"/>
              <a:gd name="connsiteY8" fmla="*/ 846775 h 1428934"/>
              <a:gd name="connsiteX9" fmla="*/ 952546 w 1379877"/>
              <a:gd name="connsiteY9" fmla="*/ 511593 h 1428934"/>
              <a:gd name="connsiteX10" fmla="*/ 1058384 w 1379877"/>
              <a:gd name="connsiteY10" fmla="*/ 370464 h 1428934"/>
              <a:gd name="connsiteX11" fmla="*/ 1128943 w 1379877"/>
              <a:gd name="connsiteY11" fmla="*/ 282258 h 1428934"/>
              <a:gd name="connsiteX12" fmla="*/ 1181862 w 1379877"/>
              <a:gd name="connsiteY12" fmla="*/ 211694 h 1428934"/>
              <a:gd name="connsiteX13" fmla="*/ 1252421 w 1379877"/>
              <a:gd name="connsiteY13" fmla="*/ 123488 h 1428934"/>
              <a:gd name="connsiteX14" fmla="*/ 1287701 w 1379877"/>
              <a:gd name="connsiteY14" fmla="*/ 88206 h 1428934"/>
              <a:gd name="connsiteX15" fmla="*/ 1375899 w 1379877"/>
              <a:gd name="connsiteY15" fmla="*/ 0 h 1428934"/>
              <a:gd name="connsiteX16" fmla="*/ 1340620 w 1379877"/>
              <a:gd name="connsiteY16" fmla="*/ 35282 h 142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79877" h="1428934">
                <a:moveTo>
                  <a:pt x="0" y="882058"/>
                </a:moveTo>
                <a:cubicBezTo>
                  <a:pt x="17640" y="917340"/>
                  <a:pt x="28278" y="957102"/>
                  <a:pt x="52919" y="987905"/>
                </a:cubicBezTo>
                <a:cubicBezTo>
                  <a:pt x="215937" y="1191694"/>
                  <a:pt x="214952" y="1184415"/>
                  <a:pt x="352795" y="1287804"/>
                </a:cubicBezTo>
                <a:cubicBezTo>
                  <a:pt x="358675" y="1311326"/>
                  <a:pt x="356986" y="1338195"/>
                  <a:pt x="370434" y="1358369"/>
                </a:cubicBezTo>
                <a:cubicBezTo>
                  <a:pt x="382193" y="1376010"/>
                  <a:pt x="406799" y="1380406"/>
                  <a:pt x="423353" y="1393651"/>
                </a:cubicBezTo>
                <a:cubicBezTo>
                  <a:pt x="436340" y="1404041"/>
                  <a:pt x="446873" y="1417173"/>
                  <a:pt x="458633" y="1428934"/>
                </a:cubicBezTo>
                <a:cubicBezTo>
                  <a:pt x="464513" y="1405412"/>
                  <a:pt x="473069" y="1382402"/>
                  <a:pt x="476273" y="1358369"/>
                </a:cubicBezTo>
                <a:cubicBezTo>
                  <a:pt x="484856" y="1293988"/>
                  <a:pt x="477384" y="1227129"/>
                  <a:pt x="493912" y="1164316"/>
                </a:cubicBezTo>
                <a:cubicBezTo>
                  <a:pt x="517107" y="1076168"/>
                  <a:pt x="642755" y="906354"/>
                  <a:pt x="687950" y="846775"/>
                </a:cubicBezTo>
                <a:cubicBezTo>
                  <a:pt x="773977" y="733367"/>
                  <a:pt x="865159" y="623957"/>
                  <a:pt x="952546" y="511593"/>
                </a:cubicBezTo>
                <a:cubicBezTo>
                  <a:pt x="988645" y="465176"/>
                  <a:pt x="1022534" y="417073"/>
                  <a:pt x="1058384" y="370464"/>
                </a:cubicBezTo>
                <a:cubicBezTo>
                  <a:pt x="1081339" y="340619"/>
                  <a:pt x="1105828" y="311979"/>
                  <a:pt x="1128943" y="282258"/>
                </a:cubicBezTo>
                <a:cubicBezTo>
                  <a:pt x="1146992" y="259050"/>
                  <a:pt x="1163813" y="234902"/>
                  <a:pt x="1181862" y="211694"/>
                </a:cubicBezTo>
                <a:cubicBezTo>
                  <a:pt x="1204977" y="181973"/>
                  <a:pt x="1225798" y="150113"/>
                  <a:pt x="1252421" y="123488"/>
                </a:cubicBezTo>
                <a:cubicBezTo>
                  <a:pt x="1264181" y="111727"/>
                  <a:pt x="1277312" y="101194"/>
                  <a:pt x="1287701" y="88206"/>
                </a:cubicBezTo>
                <a:cubicBezTo>
                  <a:pt x="1306515" y="64686"/>
                  <a:pt x="1333563" y="0"/>
                  <a:pt x="1375899" y="0"/>
                </a:cubicBezTo>
                <a:cubicBezTo>
                  <a:pt x="1392530" y="0"/>
                  <a:pt x="1352380" y="23521"/>
                  <a:pt x="1340620" y="35282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62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Wheat variety dataset: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3600" dirty="0"/>
              <a:t> </a:t>
            </a:r>
            <a:r>
              <a:rPr lang="en-US" sz="3600" dirty="0" smtClean="0"/>
              <a:t>Normally distributed errors</a:t>
            </a:r>
          </a:p>
          <a:p>
            <a:pPr>
              <a:buFont typeface="Wingdings" charset="2"/>
              <a:buChar char="q"/>
            </a:pPr>
            <a:r>
              <a:rPr lang="en-US" sz="3600" dirty="0"/>
              <a:t> </a:t>
            </a:r>
            <a:r>
              <a:rPr lang="en-US" sz="3600" dirty="0" smtClean="0"/>
              <a:t>Equal variance</a:t>
            </a:r>
          </a:p>
          <a:p>
            <a:pPr>
              <a:buFont typeface="Wingdings" charset="2"/>
              <a:buChar char="q"/>
            </a:pPr>
            <a:r>
              <a:rPr lang="en-US" sz="3600" dirty="0"/>
              <a:t> </a:t>
            </a:r>
            <a:r>
              <a:rPr lang="en-US" sz="3600" dirty="0" err="1" smtClean="0">
                <a:solidFill>
                  <a:srgbClr val="FFFF00"/>
                </a:solidFill>
              </a:rPr>
              <a:t>Additivity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867663" y="1511258"/>
            <a:ext cx="546832" cy="740929"/>
          </a:xfrm>
          <a:custGeom>
            <a:avLst/>
            <a:gdLst>
              <a:gd name="connsiteX0" fmla="*/ 0 w 1379877"/>
              <a:gd name="connsiteY0" fmla="*/ 882058 h 1428934"/>
              <a:gd name="connsiteX1" fmla="*/ 52919 w 1379877"/>
              <a:gd name="connsiteY1" fmla="*/ 987905 h 1428934"/>
              <a:gd name="connsiteX2" fmla="*/ 352795 w 1379877"/>
              <a:gd name="connsiteY2" fmla="*/ 1287804 h 1428934"/>
              <a:gd name="connsiteX3" fmla="*/ 370434 w 1379877"/>
              <a:gd name="connsiteY3" fmla="*/ 1358369 h 1428934"/>
              <a:gd name="connsiteX4" fmla="*/ 423353 w 1379877"/>
              <a:gd name="connsiteY4" fmla="*/ 1393651 h 1428934"/>
              <a:gd name="connsiteX5" fmla="*/ 458633 w 1379877"/>
              <a:gd name="connsiteY5" fmla="*/ 1428934 h 1428934"/>
              <a:gd name="connsiteX6" fmla="*/ 476273 w 1379877"/>
              <a:gd name="connsiteY6" fmla="*/ 1358369 h 1428934"/>
              <a:gd name="connsiteX7" fmla="*/ 493912 w 1379877"/>
              <a:gd name="connsiteY7" fmla="*/ 1164316 h 1428934"/>
              <a:gd name="connsiteX8" fmla="*/ 687950 w 1379877"/>
              <a:gd name="connsiteY8" fmla="*/ 846775 h 1428934"/>
              <a:gd name="connsiteX9" fmla="*/ 952546 w 1379877"/>
              <a:gd name="connsiteY9" fmla="*/ 511593 h 1428934"/>
              <a:gd name="connsiteX10" fmla="*/ 1058384 w 1379877"/>
              <a:gd name="connsiteY10" fmla="*/ 370464 h 1428934"/>
              <a:gd name="connsiteX11" fmla="*/ 1128943 w 1379877"/>
              <a:gd name="connsiteY11" fmla="*/ 282258 h 1428934"/>
              <a:gd name="connsiteX12" fmla="*/ 1181862 w 1379877"/>
              <a:gd name="connsiteY12" fmla="*/ 211694 h 1428934"/>
              <a:gd name="connsiteX13" fmla="*/ 1252421 w 1379877"/>
              <a:gd name="connsiteY13" fmla="*/ 123488 h 1428934"/>
              <a:gd name="connsiteX14" fmla="*/ 1287701 w 1379877"/>
              <a:gd name="connsiteY14" fmla="*/ 88206 h 1428934"/>
              <a:gd name="connsiteX15" fmla="*/ 1375899 w 1379877"/>
              <a:gd name="connsiteY15" fmla="*/ 0 h 1428934"/>
              <a:gd name="connsiteX16" fmla="*/ 1340620 w 1379877"/>
              <a:gd name="connsiteY16" fmla="*/ 35282 h 142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79877" h="1428934">
                <a:moveTo>
                  <a:pt x="0" y="882058"/>
                </a:moveTo>
                <a:cubicBezTo>
                  <a:pt x="17640" y="917340"/>
                  <a:pt x="28278" y="957102"/>
                  <a:pt x="52919" y="987905"/>
                </a:cubicBezTo>
                <a:cubicBezTo>
                  <a:pt x="215937" y="1191694"/>
                  <a:pt x="214952" y="1184415"/>
                  <a:pt x="352795" y="1287804"/>
                </a:cubicBezTo>
                <a:cubicBezTo>
                  <a:pt x="358675" y="1311326"/>
                  <a:pt x="356986" y="1338195"/>
                  <a:pt x="370434" y="1358369"/>
                </a:cubicBezTo>
                <a:cubicBezTo>
                  <a:pt x="382193" y="1376010"/>
                  <a:pt x="406799" y="1380406"/>
                  <a:pt x="423353" y="1393651"/>
                </a:cubicBezTo>
                <a:cubicBezTo>
                  <a:pt x="436340" y="1404041"/>
                  <a:pt x="446873" y="1417173"/>
                  <a:pt x="458633" y="1428934"/>
                </a:cubicBezTo>
                <a:cubicBezTo>
                  <a:pt x="464513" y="1405412"/>
                  <a:pt x="473069" y="1382402"/>
                  <a:pt x="476273" y="1358369"/>
                </a:cubicBezTo>
                <a:cubicBezTo>
                  <a:pt x="484856" y="1293988"/>
                  <a:pt x="477384" y="1227129"/>
                  <a:pt x="493912" y="1164316"/>
                </a:cubicBezTo>
                <a:cubicBezTo>
                  <a:pt x="517107" y="1076168"/>
                  <a:pt x="642755" y="906354"/>
                  <a:pt x="687950" y="846775"/>
                </a:cubicBezTo>
                <a:cubicBezTo>
                  <a:pt x="773977" y="733367"/>
                  <a:pt x="865159" y="623957"/>
                  <a:pt x="952546" y="511593"/>
                </a:cubicBezTo>
                <a:cubicBezTo>
                  <a:pt x="988645" y="465176"/>
                  <a:pt x="1022534" y="417073"/>
                  <a:pt x="1058384" y="370464"/>
                </a:cubicBezTo>
                <a:cubicBezTo>
                  <a:pt x="1081339" y="340619"/>
                  <a:pt x="1105828" y="311979"/>
                  <a:pt x="1128943" y="282258"/>
                </a:cubicBezTo>
                <a:cubicBezTo>
                  <a:pt x="1146992" y="259050"/>
                  <a:pt x="1163813" y="234902"/>
                  <a:pt x="1181862" y="211694"/>
                </a:cubicBezTo>
                <a:cubicBezTo>
                  <a:pt x="1204977" y="181973"/>
                  <a:pt x="1225798" y="150113"/>
                  <a:pt x="1252421" y="123488"/>
                </a:cubicBezTo>
                <a:cubicBezTo>
                  <a:pt x="1264181" y="111727"/>
                  <a:pt x="1277312" y="101194"/>
                  <a:pt x="1287701" y="88206"/>
                </a:cubicBezTo>
                <a:cubicBezTo>
                  <a:pt x="1306515" y="64686"/>
                  <a:pt x="1333563" y="0"/>
                  <a:pt x="1375899" y="0"/>
                </a:cubicBezTo>
                <a:cubicBezTo>
                  <a:pt x="1392530" y="0"/>
                  <a:pt x="1352380" y="23521"/>
                  <a:pt x="1340620" y="35282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06258" y="2363424"/>
            <a:ext cx="546832" cy="740929"/>
          </a:xfrm>
          <a:custGeom>
            <a:avLst/>
            <a:gdLst>
              <a:gd name="connsiteX0" fmla="*/ 0 w 1379877"/>
              <a:gd name="connsiteY0" fmla="*/ 882058 h 1428934"/>
              <a:gd name="connsiteX1" fmla="*/ 52919 w 1379877"/>
              <a:gd name="connsiteY1" fmla="*/ 987905 h 1428934"/>
              <a:gd name="connsiteX2" fmla="*/ 352795 w 1379877"/>
              <a:gd name="connsiteY2" fmla="*/ 1287804 h 1428934"/>
              <a:gd name="connsiteX3" fmla="*/ 370434 w 1379877"/>
              <a:gd name="connsiteY3" fmla="*/ 1358369 h 1428934"/>
              <a:gd name="connsiteX4" fmla="*/ 423353 w 1379877"/>
              <a:gd name="connsiteY4" fmla="*/ 1393651 h 1428934"/>
              <a:gd name="connsiteX5" fmla="*/ 458633 w 1379877"/>
              <a:gd name="connsiteY5" fmla="*/ 1428934 h 1428934"/>
              <a:gd name="connsiteX6" fmla="*/ 476273 w 1379877"/>
              <a:gd name="connsiteY6" fmla="*/ 1358369 h 1428934"/>
              <a:gd name="connsiteX7" fmla="*/ 493912 w 1379877"/>
              <a:gd name="connsiteY7" fmla="*/ 1164316 h 1428934"/>
              <a:gd name="connsiteX8" fmla="*/ 687950 w 1379877"/>
              <a:gd name="connsiteY8" fmla="*/ 846775 h 1428934"/>
              <a:gd name="connsiteX9" fmla="*/ 952546 w 1379877"/>
              <a:gd name="connsiteY9" fmla="*/ 511593 h 1428934"/>
              <a:gd name="connsiteX10" fmla="*/ 1058384 w 1379877"/>
              <a:gd name="connsiteY10" fmla="*/ 370464 h 1428934"/>
              <a:gd name="connsiteX11" fmla="*/ 1128943 w 1379877"/>
              <a:gd name="connsiteY11" fmla="*/ 282258 h 1428934"/>
              <a:gd name="connsiteX12" fmla="*/ 1181862 w 1379877"/>
              <a:gd name="connsiteY12" fmla="*/ 211694 h 1428934"/>
              <a:gd name="connsiteX13" fmla="*/ 1252421 w 1379877"/>
              <a:gd name="connsiteY13" fmla="*/ 123488 h 1428934"/>
              <a:gd name="connsiteX14" fmla="*/ 1287701 w 1379877"/>
              <a:gd name="connsiteY14" fmla="*/ 88206 h 1428934"/>
              <a:gd name="connsiteX15" fmla="*/ 1375899 w 1379877"/>
              <a:gd name="connsiteY15" fmla="*/ 0 h 1428934"/>
              <a:gd name="connsiteX16" fmla="*/ 1340620 w 1379877"/>
              <a:gd name="connsiteY16" fmla="*/ 35282 h 142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79877" h="1428934">
                <a:moveTo>
                  <a:pt x="0" y="882058"/>
                </a:moveTo>
                <a:cubicBezTo>
                  <a:pt x="17640" y="917340"/>
                  <a:pt x="28278" y="957102"/>
                  <a:pt x="52919" y="987905"/>
                </a:cubicBezTo>
                <a:cubicBezTo>
                  <a:pt x="215937" y="1191694"/>
                  <a:pt x="214952" y="1184415"/>
                  <a:pt x="352795" y="1287804"/>
                </a:cubicBezTo>
                <a:cubicBezTo>
                  <a:pt x="358675" y="1311326"/>
                  <a:pt x="356986" y="1338195"/>
                  <a:pt x="370434" y="1358369"/>
                </a:cubicBezTo>
                <a:cubicBezTo>
                  <a:pt x="382193" y="1376010"/>
                  <a:pt x="406799" y="1380406"/>
                  <a:pt x="423353" y="1393651"/>
                </a:cubicBezTo>
                <a:cubicBezTo>
                  <a:pt x="436340" y="1404041"/>
                  <a:pt x="446873" y="1417173"/>
                  <a:pt x="458633" y="1428934"/>
                </a:cubicBezTo>
                <a:cubicBezTo>
                  <a:pt x="464513" y="1405412"/>
                  <a:pt x="473069" y="1382402"/>
                  <a:pt x="476273" y="1358369"/>
                </a:cubicBezTo>
                <a:cubicBezTo>
                  <a:pt x="484856" y="1293988"/>
                  <a:pt x="477384" y="1227129"/>
                  <a:pt x="493912" y="1164316"/>
                </a:cubicBezTo>
                <a:cubicBezTo>
                  <a:pt x="517107" y="1076168"/>
                  <a:pt x="642755" y="906354"/>
                  <a:pt x="687950" y="846775"/>
                </a:cubicBezTo>
                <a:cubicBezTo>
                  <a:pt x="773977" y="733367"/>
                  <a:pt x="865159" y="623957"/>
                  <a:pt x="952546" y="511593"/>
                </a:cubicBezTo>
                <a:cubicBezTo>
                  <a:pt x="988645" y="465176"/>
                  <a:pt x="1022534" y="417073"/>
                  <a:pt x="1058384" y="370464"/>
                </a:cubicBezTo>
                <a:cubicBezTo>
                  <a:pt x="1081339" y="340619"/>
                  <a:pt x="1105828" y="311979"/>
                  <a:pt x="1128943" y="282258"/>
                </a:cubicBezTo>
                <a:cubicBezTo>
                  <a:pt x="1146992" y="259050"/>
                  <a:pt x="1163813" y="234902"/>
                  <a:pt x="1181862" y="211694"/>
                </a:cubicBezTo>
                <a:cubicBezTo>
                  <a:pt x="1204977" y="181973"/>
                  <a:pt x="1225798" y="150113"/>
                  <a:pt x="1252421" y="123488"/>
                </a:cubicBezTo>
                <a:cubicBezTo>
                  <a:pt x="1264181" y="111727"/>
                  <a:pt x="1277312" y="101194"/>
                  <a:pt x="1287701" y="88206"/>
                </a:cubicBezTo>
                <a:cubicBezTo>
                  <a:pt x="1306515" y="64686"/>
                  <a:pt x="1333563" y="0"/>
                  <a:pt x="1375899" y="0"/>
                </a:cubicBezTo>
                <a:cubicBezTo>
                  <a:pt x="1392530" y="0"/>
                  <a:pt x="1352380" y="23521"/>
                  <a:pt x="1340620" y="35282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44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552869"/>
              </p:ext>
            </p:extLst>
          </p:nvPr>
        </p:nvGraphicFramePr>
        <p:xfrm>
          <a:off x="250843" y="785027"/>
          <a:ext cx="8669750" cy="60729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875"/>
                <a:gridCol w="4334875"/>
              </a:tblGrid>
              <a:tr h="455103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Good (Wheat example) </a:t>
                      </a:r>
                      <a:endParaRPr lang="en-US" sz="2200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Bad</a:t>
                      </a:r>
                      <a:endParaRPr lang="en-US" sz="22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56178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9463" y="130120"/>
            <a:ext cx="7583487" cy="1044388"/>
          </a:xfrm>
        </p:spPr>
        <p:txBody>
          <a:bodyPr anchor="t"/>
          <a:lstStyle/>
          <a:p>
            <a:pPr algn="ctr"/>
            <a:r>
              <a:rPr lang="en-US" sz="3000" dirty="0" err="1" smtClean="0">
                <a:solidFill>
                  <a:srgbClr val="000000"/>
                </a:solidFill>
              </a:rPr>
              <a:t>Tukey’s</a:t>
            </a:r>
            <a:r>
              <a:rPr lang="en-US" sz="3000" dirty="0" smtClean="0">
                <a:solidFill>
                  <a:srgbClr val="000000"/>
                </a:solidFill>
              </a:rPr>
              <a:t> Test for </a:t>
            </a:r>
            <a:r>
              <a:rPr lang="en-US" sz="3000" dirty="0" err="1" smtClean="0">
                <a:solidFill>
                  <a:srgbClr val="000000"/>
                </a:solidFill>
              </a:rPr>
              <a:t>Nonadditivity</a:t>
            </a:r>
            <a:endParaRPr lang="en-US" sz="30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4586" y="1283443"/>
            <a:ext cx="4002225" cy="70788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p-value &gt; 0.05 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CONCLUSION: Additive model.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64276" y="1277704"/>
            <a:ext cx="4002227" cy="101566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p-value ≤ 0.05 </a:t>
            </a:r>
          </a:p>
          <a:p>
            <a:pPr algn="ctr"/>
            <a:r>
              <a:rPr lang="en-US" sz="2000" dirty="0" smtClean="0">
                <a:sym typeface="Wingdings"/>
              </a:rPr>
              <a:t>CONCLUSION: </a:t>
            </a:r>
            <a:r>
              <a:rPr lang="en-US" sz="2000" dirty="0" err="1" smtClean="0">
                <a:sym typeface="Wingdings"/>
              </a:rPr>
              <a:t>Nonadditivity</a:t>
            </a:r>
            <a:r>
              <a:rPr lang="en-US" sz="2000" dirty="0" smtClean="0">
                <a:sym typeface="Wingdings"/>
              </a:rPr>
              <a:t> in model.</a:t>
            </a:r>
            <a:endParaRPr lang="en-US" sz="2000" dirty="0"/>
          </a:p>
        </p:txBody>
      </p:sp>
      <p:pic>
        <p:nvPicPr>
          <p:cNvPr id="43" name="Content Placeholder 5" descr="Screen Shot 2015-08-12 at 4.47.30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455" r="22140" b="-19455"/>
          <a:stretch/>
        </p:blipFill>
        <p:spPr>
          <a:xfrm>
            <a:off x="253879" y="1969393"/>
            <a:ext cx="4309399" cy="3071886"/>
          </a:xfrm>
        </p:spPr>
      </p:pic>
      <p:cxnSp>
        <p:nvCxnSpPr>
          <p:cNvPr id="44" name="Straight Connector 43"/>
          <p:cNvCxnSpPr/>
          <p:nvPr/>
        </p:nvCxnSpPr>
        <p:spPr>
          <a:xfrm>
            <a:off x="250843" y="3345741"/>
            <a:ext cx="431243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50843" y="3567725"/>
            <a:ext cx="4312435" cy="2152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50843" y="4021890"/>
            <a:ext cx="431243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3361246" y="3627733"/>
            <a:ext cx="898043" cy="336022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779464" y="4718599"/>
            <a:ext cx="3479826" cy="861774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FFFFFF"/>
                </a:solidFill>
              </a:rPr>
              <a:t>Only look at p-value for ‘</a:t>
            </a:r>
            <a:r>
              <a:rPr lang="en-US" sz="2500" dirty="0" err="1" smtClean="0">
                <a:solidFill>
                  <a:srgbClr val="FFFFFF"/>
                </a:solidFill>
              </a:rPr>
              <a:t>sq_preds</a:t>
            </a:r>
            <a:r>
              <a:rPr lang="en-US" sz="2500" dirty="0" smtClean="0">
                <a:solidFill>
                  <a:srgbClr val="FFFFFF"/>
                </a:solidFill>
              </a:rPr>
              <a:t>’. </a:t>
            </a:r>
            <a:endParaRPr lang="en-US" sz="2500" dirty="0">
              <a:solidFill>
                <a:srgbClr val="FFFFFF"/>
              </a:solidFill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361246" y="3963756"/>
            <a:ext cx="324143" cy="754843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39571" y="3627733"/>
            <a:ext cx="898043" cy="336022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5-09-21 at 11.07.2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427" y="2732296"/>
            <a:ext cx="4343567" cy="1893624"/>
          </a:xfrm>
          <a:prstGeom prst="rect">
            <a:avLst/>
          </a:prstGeom>
        </p:spPr>
      </p:pic>
      <p:sp>
        <p:nvSpPr>
          <p:cNvPr id="62" name="&quot;No&quot; Symbol 61"/>
          <p:cNvSpPr/>
          <p:nvPr/>
        </p:nvSpPr>
        <p:spPr>
          <a:xfrm>
            <a:off x="7815931" y="3794562"/>
            <a:ext cx="882254" cy="282222"/>
          </a:xfrm>
          <a:prstGeom prst="noSmoking">
            <a:avLst>
              <a:gd name="adj" fmla="val 0"/>
            </a:avLst>
          </a:prstGeom>
          <a:ln w="31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137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49" grpId="0" animBg="1"/>
      <p:bldP spid="50" grpId="0" animBg="1"/>
      <p:bldP spid="56" grpId="0" animBg="1"/>
      <p:bldP spid="6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Wheat variety dataset: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3600" dirty="0"/>
              <a:t> </a:t>
            </a:r>
            <a:r>
              <a:rPr lang="en-US" sz="3600" dirty="0" smtClean="0"/>
              <a:t>Normally distributed errors</a:t>
            </a:r>
          </a:p>
          <a:p>
            <a:pPr>
              <a:buFont typeface="Wingdings" charset="2"/>
              <a:buChar char="q"/>
            </a:pPr>
            <a:r>
              <a:rPr lang="en-US" sz="3600" dirty="0"/>
              <a:t> </a:t>
            </a:r>
            <a:r>
              <a:rPr lang="en-US" sz="3600" dirty="0" smtClean="0"/>
              <a:t>Equal variance</a:t>
            </a:r>
          </a:p>
          <a:p>
            <a:pPr>
              <a:buFont typeface="Wingdings" charset="2"/>
              <a:buChar char="q"/>
            </a:pPr>
            <a:r>
              <a:rPr lang="en-US" sz="3600" dirty="0"/>
              <a:t> </a:t>
            </a:r>
            <a:r>
              <a:rPr lang="en-US" sz="3600" dirty="0" err="1" smtClean="0"/>
              <a:t>Additivity</a:t>
            </a:r>
            <a:endParaRPr lang="en-US" sz="3600" dirty="0"/>
          </a:p>
        </p:txBody>
      </p:sp>
      <p:sp>
        <p:nvSpPr>
          <p:cNvPr id="4" name="Freeform 3"/>
          <p:cNvSpPr/>
          <p:nvPr/>
        </p:nvSpPr>
        <p:spPr>
          <a:xfrm>
            <a:off x="867663" y="1511258"/>
            <a:ext cx="546832" cy="740929"/>
          </a:xfrm>
          <a:custGeom>
            <a:avLst/>
            <a:gdLst>
              <a:gd name="connsiteX0" fmla="*/ 0 w 1379877"/>
              <a:gd name="connsiteY0" fmla="*/ 882058 h 1428934"/>
              <a:gd name="connsiteX1" fmla="*/ 52919 w 1379877"/>
              <a:gd name="connsiteY1" fmla="*/ 987905 h 1428934"/>
              <a:gd name="connsiteX2" fmla="*/ 352795 w 1379877"/>
              <a:gd name="connsiteY2" fmla="*/ 1287804 h 1428934"/>
              <a:gd name="connsiteX3" fmla="*/ 370434 w 1379877"/>
              <a:gd name="connsiteY3" fmla="*/ 1358369 h 1428934"/>
              <a:gd name="connsiteX4" fmla="*/ 423353 w 1379877"/>
              <a:gd name="connsiteY4" fmla="*/ 1393651 h 1428934"/>
              <a:gd name="connsiteX5" fmla="*/ 458633 w 1379877"/>
              <a:gd name="connsiteY5" fmla="*/ 1428934 h 1428934"/>
              <a:gd name="connsiteX6" fmla="*/ 476273 w 1379877"/>
              <a:gd name="connsiteY6" fmla="*/ 1358369 h 1428934"/>
              <a:gd name="connsiteX7" fmla="*/ 493912 w 1379877"/>
              <a:gd name="connsiteY7" fmla="*/ 1164316 h 1428934"/>
              <a:gd name="connsiteX8" fmla="*/ 687950 w 1379877"/>
              <a:gd name="connsiteY8" fmla="*/ 846775 h 1428934"/>
              <a:gd name="connsiteX9" fmla="*/ 952546 w 1379877"/>
              <a:gd name="connsiteY9" fmla="*/ 511593 h 1428934"/>
              <a:gd name="connsiteX10" fmla="*/ 1058384 w 1379877"/>
              <a:gd name="connsiteY10" fmla="*/ 370464 h 1428934"/>
              <a:gd name="connsiteX11" fmla="*/ 1128943 w 1379877"/>
              <a:gd name="connsiteY11" fmla="*/ 282258 h 1428934"/>
              <a:gd name="connsiteX12" fmla="*/ 1181862 w 1379877"/>
              <a:gd name="connsiteY12" fmla="*/ 211694 h 1428934"/>
              <a:gd name="connsiteX13" fmla="*/ 1252421 w 1379877"/>
              <a:gd name="connsiteY13" fmla="*/ 123488 h 1428934"/>
              <a:gd name="connsiteX14" fmla="*/ 1287701 w 1379877"/>
              <a:gd name="connsiteY14" fmla="*/ 88206 h 1428934"/>
              <a:gd name="connsiteX15" fmla="*/ 1375899 w 1379877"/>
              <a:gd name="connsiteY15" fmla="*/ 0 h 1428934"/>
              <a:gd name="connsiteX16" fmla="*/ 1340620 w 1379877"/>
              <a:gd name="connsiteY16" fmla="*/ 35282 h 142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79877" h="1428934">
                <a:moveTo>
                  <a:pt x="0" y="882058"/>
                </a:moveTo>
                <a:cubicBezTo>
                  <a:pt x="17640" y="917340"/>
                  <a:pt x="28278" y="957102"/>
                  <a:pt x="52919" y="987905"/>
                </a:cubicBezTo>
                <a:cubicBezTo>
                  <a:pt x="215937" y="1191694"/>
                  <a:pt x="214952" y="1184415"/>
                  <a:pt x="352795" y="1287804"/>
                </a:cubicBezTo>
                <a:cubicBezTo>
                  <a:pt x="358675" y="1311326"/>
                  <a:pt x="356986" y="1338195"/>
                  <a:pt x="370434" y="1358369"/>
                </a:cubicBezTo>
                <a:cubicBezTo>
                  <a:pt x="382193" y="1376010"/>
                  <a:pt x="406799" y="1380406"/>
                  <a:pt x="423353" y="1393651"/>
                </a:cubicBezTo>
                <a:cubicBezTo>
                  <a:pt x="436340" y="1404041"/>
                  <a:pt x="446873" y="1417173"/>
                  <a:pt x="458633" y="1428934"/>
                </a:cubicBezTo>
                <a:cubicBezTo>
                  <a:pt x="464513" y="1405412"/>
                  <a:pt x="473069" y="1382402"/>
                  <a:pt x="476273" y="1358369"/>
                </a:cubicBezTo>
                <a:cubicBezTo>
                  <a:pt x="484856" y="1293988"/>
                  <a:pt x="477384" y="1227129"/>
                  <a:pt x="493912" y="1164316"/>
                </a:cubicBezTo>
                <a:cubicBezTo>
                  <a:pt x="517107" y="1076168"/>
                  <a:pt x="642755" y="906354"/>
                  <a:pt x="687950" y="846775"/>
                </a:cubicBezTo>
                <a:cubicBezTo>
                  <a:pt x="773977" y="733367"/>
                  <a:pt x="865159" y="623957"/>
                  <a:pt x="952546" y="511593"/>
                </a:cubicBezTo>
                <a:cubicBezTo>
                  <a:pt x="988645" y="465176"/>
                  <a:pt x="1022534" y="417073"/>
                  <a:pt x="1058384" y="370464"/>
                </a:cubicBezTo>
                <a:cubicBezTo>
                  <a:pt x="1081339" y="340619"/>
                  <a:pt x="1105828" y="311979"/>
                  <a:pt x="1128943" y="282258"/>
                </a:cubicBezTo>
                <a:cubicBezTo>
                  <a:pt x="1146992" y="259050"/>
                  <a:pt x="1163813" y="234902"/>
                  <a:pt x="1181862" y="211694"/>
                </a:cubicBezTo>
                <a:cubicBezTo>
                  <a:pt x="1204977" y="181973"/>
                  <a:pt x="1225798" y="150113"/>
                  <a:pt x="1252421" y="123488"/>
                </a:cubicBezTo>
                <a:cubicBezTo>
                  <a:pt x="1264181" y="111727"/>
                  <a:pt x="1277312" y="101194"/>
                  <a:pt x="1287701" y="88206"/>
                </a:cubicBezTo>
                <a:cubicBezTo>
                  <a:pt x="1306515" y="64686"/>
                  <a:pt x="1333563" y="0"/>
                  <a:pt x="1375899" y="0"/>
                </a:cubicBezTo>
                <a:cubicBezTo>
                  <a:pt x="1392530" y="0"/>
                  <a:pt x="1352380" y="23521"/>
                  <a:pt x="1340620" y="35282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06258" y="2363424"/>
            <a:ext cx="546832" cy="740929"/>
          </a:xfrm>
          <a:custGeom>
            <a:avLst/>
            <a:gdLst>
              <a:gd name="connsiteX0" fmla="*/ 0 w 1379877"/>
              <a:gd name="connsiteY0" fmla="*/ 882058 h 1428934"/>
              <a:gd name="connsiteX1" fmla="*/ 52919 w 1379877"/>
              <a:gd name="connsiteY1" fmla="*/ 987905 h 1428934"/>
              <a:gd name="connsiteX2" fmla="*/ 352795 w 1379877"/>
              <a:gd name="connsiteY2" fmla="*/ 1287804 h 1428934"/>
              <a:gd name="connsiteX3" fmla="*/ 370434 w 1379877"/>
              <a:gd name="connsiteY3" fmla="*/ 1358369 h 1428934"/>
              <a:gd name="connsiteX4" fmla="*/ 423353 w 1379877"/>
              <a:gd name="connsiteY4" fmla="*/ 1393651 h 1428934"/>
              <a:gd name="connsiteX5" fmla="*/ 458633 w 1379877"/>
              <a:gd name="connsiteY5" fmla="*/ 1428934 h 1428934"/>
              <a:gd name="connsiteX6" fmla="*/ 476273 w 1379877"/>
              <a:gd name="connsiteY6" fmla="*/ 1358369 h 1428934"/>
              <a:gd name="connsiteX7" fmla="*/ 493912 w 1379877"/>
              <a:gd name="connsiteY7" fmla="*/ 1164316 h 1428934"/>
              <a:gd name="connsiteX8" fmla="*/ 687950 w 1379877"/>
              <a:gd name="connsiteY8" fmla="*/ 846775 h 1428934"/>
              <a:gd name="connsiteX9" fmla="*/ 952546 w 1379877"/>
              <a:gd name="connsiteY9" fmla="*/ 511593 h 1428934"/>
              <a:gd name="connsiteX10" fmla="*/ 1058384 w 1379877"/>
              <a:gd name="connsiteY10" fmla="*/ 370464 h 1428934"/>
              <a:gd name="connsiteX11" fmla="*/ 1128943 w 1379877"/>
              <a:gd name="connsiteY11" fmla="*/ 282258 h 1428934"/>
              <a:gd name="connsiteX12" fmla="*/ 1181862 w 1379877"/>
              <a:gd name="connsiteY12" fmla="*/ 211694 h 1428934"/>
              <a:gd name="connsiteX13" fmla="*/ 1252421 w 1379877"/>
              <a:gd name="connsiteY13" fmla="*/ 123488 h 1428934"/>
              <a:gd name="connsiteX14" fmla="*/ 1287701 w 1379877"/>
              <a:gd name="connsiteY14" fmla="*/ 88206 h 1428934"/>
              <a:gd name="connsiteX15" fmla="*/ 1375899 w 1379877"/>
              <a:gd name="connsiteY15" fmla="*/ 0 h 1428934"/>
              <a:gd name="connsiteX16" fmla="*/ 1340620 w 1379877"/>
              <a:gd name="connsiteY16" fmla="*/ 35282 h 142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79877" h="1428934">
                <a:moveTo>
                  <a:pt x="0" y="882058"/>
                </a:moveTo>
                <a:cubicBezTo>
                  <a:pt x="17640" y="917340"/>
                  <a:pt x="28278" y="957102"/>
                  <a:pt x="52919" y="987905"/>
                </a:cubicBezTo>
                <a:cubicBezTo>
                  <a:pt x="215937" y="1191694"/>
                  <a:pt x="214952" y="1184415"/>
                  <a:pt x="352795" y="1287804"/>
                </a:cubicBezTo>
                <a:cubicBezTo>
                  <a:pt x="358675" y="1311326"/>
                  <a:pt x="356986" y="1338195"/>
                  <a:pt x="370434" y="1358369"/>
                </a:cubicBezTo>
                <a:cubicBezTo>
                  <a:pt x="382193" y="1376010"/>
                  <a:pt x="406799" y="1380406"/>
                  <a:pt x="423353" y="1393651"/>
                </a:cubicBezTo>
                <a:cubicBezTo>
                  <a:pt x="436340" y="1404041"/>
                  <a:pt x="446873" y="1417173"/>
                  <a:pt x="458633" y="1428934"/>
                </a:cubicBezTo>
                <a:cubicBezTo>
                  <a:pt x="464513" y="1405412"/>
                  <a:pt x="473069" y="1382402"/>
                  <a:pt x="476273" y="1358369"/>
                </a:cubicBezTo>
                <a:cubicBezTo>
                  <a:pt x="484856" y="1293988"/>
                  <a:pt x="477384" y="1227129"/>
                  <a:pt x="493912" y="1164316"/>
                </a:cubicBezTo>
                <a:cubicBezTo>
                  <a:pt x="517107" y="1076168"/>
                  <a:pt x="642755" y="906354"/>
                  <a:pt x="687950" y="846775"/>
                </a:cubicBezTo>
                <a:cubicBezTo>
                  <a:pt x="773977" y="733367"/>
                  <a:pt x="865159" y="623957"/>
                  <a:pt x="952546" y="511593"/>
                </a:cubicBezTo>
                <a:cubicBezTo>
                  <a:pt x="988645" y="465176"/>
                  <a:pt x="1022534" y="417073"/>
                  <a:pt x="1058384" y="370464"/>
                </a:cubicBezTo>
                <a:cubicBezTo>
                  <a:pt x="1081339" y="340619"/>
                  <a:pt x="1105828" y="311979"/>
                  <a:pt x="1128943" y="282258"/>
                </a:cubicBezTo>
                <a:cubicBezTo>
                  <a:pt x="1146992" y="259050"/>
                  <a:pt x="1163813" y="234902"/>
                  <a:pt x="1181862" y="211694"/>
                </a:cubicBezTo>
                <a:cubicBezTo>
                  <a:pt x="1204977" y="181973"/>
                  <a:pt x="1225798" y="150113"/>
                  <a:pt x="1252421" y="123488"/>
                </a:cubicBezTo>
                <a:cubicBezTo>
                  <a:pt x="1264181" y="111727"/>
                  <a:pt x="1277312" y="101194"/>
                  <a:pt x="1287701" y="88206"/>
                </a:cubicBezTo>
                <a:cubicBezTo>
                  <a:pt x="1306515" y="64686"/>
                  <a:pt x="1333563" y="0"/>
                  <a:pt x="1375899" y="0"/>
                </a:cubicBezTo>
                <a:cubicBezTo>
                  <a:pt x="1392530" y="0"/>
                  <a:pt x="1352380" y="23521"/>
                  <a:pt x="1340620" y="35282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867663" y="3130812"/>
            <a:ext cx="546832" cy="740929"/>
          </a:xfrm>
          <a:custGeom>
            <a:avLst/>
            <a:gdLst>
              <a:gd name="connsiteX0" fmla="*/ 0 w 1379877"/>
              <a:gd name="connsiteY0" fmla="*/ 882058 h 1428934"/>
              <a:gd name="connsiteX1" fmla="*/ 52919 w 1379877"/>
              <a:gd name="connsiteY1" fmla="*/ 987905 h 1428934"/>
              <a:gd name="connsiteX2" fmla="*/ 352795 w 1379877"/>
              <a:gd name="connsiteY2" fmla="*/ 1287804 h 1428934"/>
              <a:gd name="connsiteX3" fmla="*/ 370434 w 1379877"/>
              <a:gd name="connsiteY3" fmla="*/ 1358369 h 1428934"/>
              <a:gd name="connsiteX4" fmla="*/ 423353 w 1379877"/>
              <a:gd name="connsiteY4" fmla="*/ 1393651 h 1428934"/>
              <a:gd name="connsiteX5" fmla="*/ 458633 w 1379877"/>
              <a:gd name="connsiteY5" fmla="*/ 1428934 h 1428934"/>
              <a:gd name="connsiteX6" fmla="*/ 476273 w 1379877"/>
              <a:gd name="connsiteY6" fmla="*/ 1358369 h 1428934"/>
              <a:gd name="connsiteX7" fmla="*/ 493912 w 1379877"/>
              <a:gd name="connsiteY7" fmla="*/ 1164316 h 1428934"/>
              <a:gd name="connsiteX8" fmla="*/ 687950 w 1379877"/>
              <a:gd name="connsiteY8" fmla="*/ 846775 h 1428934"/>
              <a:gd name="connsiteX9" fmla="*/ 952546 w 1379877"/>
              <a:gd name="connsiteY9" fmla="*/ 511593 h 1428934"/>
              <a:gd name="connsiteX10" fmla="*/ 1058384 w 1379877"/>
              <a:gd name="connsiteY10" fmla="*/ 370464 h 1428934"/>
              <a:gd name="connsiteX11" fmla="*/ 1128943 w 1379877"/>
              <a:gd name="connsiteY11" fmla="*/ 282258 h 1428934"/>
              <a:gd name="connsiteX12" fmla="*/ 1181862 w 1379877"/>
              <a:gd name="connsiteY12" fmla="*/ 211694 h 1428934"/>
              <a:gd name="connsiteX13" fmla="*/ 1252421 w 1379877"/>
              <a:gd name="connsiteY13" fmla="*/ 123488 h 1428934"/>
              <a:gd name="connsiteX14" fmla="*/ 1287701 w 1379877"/>
              <a:gd name="connsiteY14" fmla="*/ 88206 h 1428934"/>
              <a:gd name="connsiteX15" fmla="*/ 1375899 w 1379877"/>
              <a:gd name="connsiteY15" fmla="*/ 0 h 1428934"/>
              <a:gd name="connsiteX16" fmla="*/ 1340620 w 1379877"/>
              <a:gd name="connsiteY16" fmla="*/ 35282 h 142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79877" h="1428934">
                <a:moveTo>
                  <a:pt x="0" y="882058"/>
                </a:moveTo>
                <a:cubicBezTo>
                  <a:pt x="17640" y="917340"/>
                  <a:pt x="28278" y="957102"/>
                  <a:pt x="52919" y="987905"/>
                </a:cubicBezTo>
                <a:cubicBezTo>
                  <a:pt x="215937" y="1191694"/>
                  <a:pt x="214952" y="1184415"/>
                  <a:pt x="352795" y="1287804"/>
                </a:cubicBezTo>
                <a:cubicBezTo>
                  <a:pt x="358675" y="1311326"/>
                  <a:pt x="356986" y="1338195"/>
                  <a:pt x="370434" y="1358369"/>
                </a:cubicBezTo>
                <a:cubicBezTo>
                  <a:pt x="382193" y="1376010"/>
                  <a:pt x="406799" y="1380406"/>
                  <a:pt x="423353" y="1393651"/>
                </a:cubicBezTo>
                <a:cubicBezTo>
                  <a:pt x="436340" y="1404041"/>
                  <a:pt x="446873" y="1417173"/>
                  <a:pt x="458633" y="1428934"/>
                </a:cubicBezTo>
                <a:cubicBezTo>
                  <a:pt x="464513" y="1405412"/>
                  <a:pt x="473069" y="1382402"/>
                  <a:pt x="476273" y="1358369"/>
                </a:cubicBezTo>
                <a:cubicBezTo>
                  <a:pt x="484856" y="1293988"/>
                  <a:pt x="477384" y="1227129"/>
                  <a:pt x="493912" y="1164316"/>
                </a:cubicBezTo>
                <a:cubicBezTo>
                  <a:pt x="517107" y="1076168"/>
                  <a:pt x="642755" y="906354"/>
                  <a:pt x="687950" y="846775"/>
                </a:cubicBezTo>
                <a:cubicBezTo>
                  <a:pt x="773977" y="733367"/>
                  <a:pt x="865159" y="623957"/>
                  <a:pt x="952546" y="511593"/>
                </a:cubicBezTo>
                <a:cubicBezTo>
                  <a:pt x="988645" y="465176"/>
                  <a:pt x="1022534" y="417073"/>
                  <a:pt x="1058384" y="370464"/>
                </a:cubicBezTo>
                <a:cubicBezTo>
                  <a:pt x="1081339" y="340619"/>
                  <a:pt x="1105828" y="311979"/>
                  <a:pt x="1128943" y="282258"/>
                </a:cubicBezTo>
                <a:cubicBezTo>
                  <a:pt x="1146992" y="259050"/>
                  <a:pt x="1163813" y="234902"/>
                  <a:pt x="1181862" y="211694"/>
                </a:cubicBezTo>
                <a:cubicBezTo>
                  <a:pt x="1204977" y="181973"/>
                  <a:pt x="1225798" y="150113"/>
                  <a:pt x="1252421" y="123488"/>
                </a:cubicBezTo>
                <a:cubicBezTo>
                  <a:pt x="1264181" y="111727"/>
                  <a:pt x="1277312" y="101194"/>
                  <a:pt x="1287701" y="88206"/>
                </a:cubicBezTo>
                <a:cubicBezTo>
                  <a:pt x="1306515" y="64686"/>
                  <a:pt x="1333563" y="0"/>
                  <a:pt x="1375899" y="0"/>
                </a:cubicBezTo>
                <a:cubicBezTo>
                  <a:pt x="1392530" y="0"/>
                  <a:pt x="1352380" y="23521"/>
                  <a:pt x="1340620" y="35282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0536" y="4293636"/>
            <a:ext cx="8394622" cy="1077218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All our assumption tests </a:t>
            </a:r>
            <a:r>
              <a:rPr lang="en-US" sz="3200" dirty="0" smtClean="0">
                <a:solidFill>
                  <a:srgbClr val="FFFFFF"/>
                </a:solidFill>
              </a:rPr>
              <a:t>pass! </a:t>
            </a:r>
            <a:r>
              <a:rPr lang="en-US" sz="3200" dirty="0">
                <a:solidFill>
                  <a:srgbClr val="FFFFFF"/>
                </a:solidFill>
              </a:rPr>
              <a:t>Thus, </a:t>
            </a:r>
            <a:r>
              <a:rPr lang="en-US" sz="3200" dirty="0" smtClean="0">
                <a:solidFill>
                  <a:srgbClr val="FFFFFF"/>
                </a:solidFill>
              </a:rPr>
              <a:t>the ANOVA for the field study is valid.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462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10535" y="4293636"/>
            <a:ext cx="8319105" cy="1077218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All our assumption </a:t>
            </a:r>
            <a:r>
              <a:rPr lang="en-US" sz="3200" dirty="0" smtClean="0">
                <a:solidFill>
                  <a:srgbClr val="FFFFFF"/>
                </a:solidFill>
              </a:rPr>
              <a:t>tests pass</a:t>
            </a:r>
            <a:r>
              <a:rPr lang="en-US" sz="3200" dirty="0">
                <a:solidFill>
                  <a:srgbClr val="FFFFFF"/>
                </a:solidFill>
              </a:rPr>
              <a:t>!</a:t>
            </a:r>
            <a:r>
              <a:rPr lang="en-US" sz="3200" dirty="0" smtClean="0">
                <a:solidFill>
                  <a:srgbClr val="FFFFFF"/>
                </a:solidFill>
              </a:rPr>
              <a:t> </a:t>
            </a:r>
            <a:r>
              <a:rPr lang="en-US" sz="3200" dirty="0">
                <a:solidFill>
                  <a:srgbClr val="FFFFFF"/>
                </a:solidFill>
              </a:rPr>
              <a:t>Thus, the ANOVA </a:t>
            </a:r>
            <a:r>
              <a:rPr lang="en-US" sz="3200" dirty="0" smtClean="0">
                <a:solidFill>
                  <a:srgbClr val="FFFFFF"/>
                </a:solidFill>
              </a:rPr>
              <a:t>for </a:t>
            </a:r>
            <a:r>
              <a:rPr lang="en-US" sz="3200" dirty="0">
                <a:solidFill>
                  <a:srgbClr val="FFFFFF"/>
                </a:solidFill>
              </a:rPr>
              <a:t>the field study is valid.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3600" dirty="0"/>
              <a:t> </a:t>
            </a:r>
            <a:r>
              <a:rPr lang="en-US" sz="3600" dirty="0" smtClean="0"/>
              <a:t>Normally distributed errors</a:t>
            </a:r>
          </a:p>
          <a:p>
            <a:pPr>
              <a:buFont typeface="Wingdings" charset="2"/>
              <a:buChar char="q"/>
            </a:pPr>
            <a:r>
              <a:rPr lang="en-US" sz="3600" dirty="0"/>
              <a:t> </a:t>
            </a:r>
            <a:r>
              <a:rPr lang="en-US" sz="3600" dirty="0" smtClean="0"/>
              <a:t>Equal variance</a:t>
            </a:r>
          </a:p>
          <a:p>
            <a:pPr>
              <a:buFont typeface="Wingdings" charset="2"/>
              <a:buChar char="q"/>
            </a:pPr>
            <a:r>
              <a:rPr lang="en-US" sz="3600" dirty="0"/>
              <a:t> </a:t>
            </a:r>
            <a:r>
              <a:rPr lang="en-US" sz="3600" dirty="0" err="1" smtClean="0"/>
              <a:t>Additivity</a:t>
            </a:r>
            <a:endParaRPr lang="en-US" sz="3600" dirty="0"/>
          </a:p>
        </p:txBody>
      </p:sp>
      <p:sp>
        <p:nvSpPr>
          <p:cNvPr id="4" name="Freeform 3"/>
          <p:cNvSpPr/>
          <p:nvPr/>
        </p:nvSpPr>
        <p:spPr>
          <a:xfrm>
            <a:off x="867663" y="1511258"/>
            <a:ext cx="546832" cy="740929"/>
          </a:xfrm>
          <a:custGeom>
            <a:avLst/>
            <a:gdLst>
              <a:gd name="connsiteX0" fmla="*/ 0 w 1379877"/>
              <a:gd name="connsiteY0" fmla="*/ 882058 h 1428934"/>
              <a:gd name="connsiteX1" fmla="*/ 52919 w 1379877"/>
              <a:gd name="connsiteY1" fmla="*/ 987905 h 1428934"/>
              <a:gd name="connsiteX2" fmla="*/ 352795 w 1379877"/>
              <a:gd name="connsiteY2" fmla="*/ 1287804 h 1428934"/>
              <a:gd name="connsiteX3" fmla="*/ 370434 w 1379877"/>
              <a:gd name="connsiteY3" fmla="*/ 1358369 h 1428934"/>
              <a:gd name="connsiteX4" fmla="*/ 423353 w 1379877"/>
              <a:gd name="connsiteY4" fmla="*/ 1393651 h 1428934"/>
              <a:gd name="connsiteX5" fmla="*/ 458633 w 1379877"/>
              <a:gd name="connsiteY5" fmla="*/ 1428934 h 1428934"/>
              <a:gd name="connsiteX6" fmla="*/ 476273 w 1379877"/>
              <a:gd name="connsiteY6" fmla="*/ 1358369 h 1428934"/>
              <a:gd name="connsiteX7" fmla="*/ 493912 w 1379877"/>
              <a:gd name="connsiteY7" fmla="*/ 1164316 h 1428934"/>
              <a:gd name="connsiteX8" fmla="*/ 687950 w 1379877"/>
              <a:gd name="connsiteY8" fmla="*/ 846775 h 1428934"/>
              <a:gd name="connsiteX9" fmla="*/ 952546 w 1379877"/>
              <a:gd name="connsiteY9" fmla="*/ 511593 h 1428934"/>
              <a:gd name="connsiteX10" fmla="*/ 1058384 w 1379877"/>
              <a:gd name="connsiteY10" fmla="*/ 370464 h 1428934"/>
              <a:gd name="connsiteX11" fmla="*/ 1128943 w 1379877"/>
              <a:gd name="connsiteY11" fmla="*/ 282258 h 1428934"/>
              <a:gd name="connsiteX12" fmla="*/ 1181862 w 1379877"/>
              <a:gd name="connsiteY12" fmla="*/ 211694 h 1428934"/>
              <a:gd name="connsiteX13" fmla="*/ 1252421 w 1379877"/>
              <a:gd name="connsiteY13" fmla="*/ 123488 h 1428934"/>
              <a:gd name="connsiteX14" fmla="*/ 1287701 w 1379877"/>
              <a:gd name="connsiteY14" fmla="*/ 88206 h 1428934"/>
              <a:gd name="connsiteX15" fmla="*/ 1375899 w 1379877"/>
              <a:gd name="connsiteY15" fmla="*/ 0 h 1428934"/>
              <a:gd name="connsiteX16" fmla="*/ 1340620 w 1379877"/>
              <a:gd name="connsiteY16" fmla="*/ 35282 h 142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79877" h="1428934">
                <a:moveTo>
                  <a:pt x="0" y="882058"/>
                </a:moveTo>
                <a:cubicBezTo>
                  <a:pt x="17640" y="917340"/>
                  <a:pt x="28278" y="957102"/>
                  <a:pt x="52919" y="987905"/>
                </a:cubicBezTo>
                <a:cubicBezTo>
                  <a:pt x="215937" y="1191694"/>
                  <a:pt x="214952" y="1184415"/>
                  <a:pt x="352795" y="1287804"/>
                </a:cubicBezTo>
                <a:cubicBezTo>
                  <a:pt x="358675" y="1311326"/>
                  <a:pt x="356986" y="1338195"/>
                  <a:pt x="370434" y="1358369"/>
                </a:cubicBezTo>
                <a:cubicBezTo>
                  <a:pt x="382193" y="1376010"/>
                  <a:pt x="406799" y="1380406"/>
                  <a:pt x="423353" y="1393651"/>
                </a:cubicBezTo>
                <a:cubicBezTo>
                  <a:pt x="436340" y="1404041"/>
                  <a:pt x="446873" y="1417173"/>
                  <a:pt x="458633" y="1428934"/>
                </a:cubicBezTo>
                <a:cubicBezTo>
                  <a:pt x="464513" y="1405412"/>
                  <a:pt x="473069" y="1382402"/>
                  <a:pt x="476273" y="1358369"/>
                </a:cubicBezTo>
                <a:cubicBezTo>
                  <a:pt x="484856" y="1293988"/>
                  <a:pt x="477384" y="1227129"/>
                  <a:pt x="493912" y="1164316"/>
                </a:cubicBezTo>
                <a:cubicBezTo>
                  <a:pt x="517107" y="1076168"/>
                  <a:pt x="642755" y="906354"/>
                  <a:pt x="687950" y="846775"/>
                </a:cubicBezTo>
                <a:cubicBezTo>
                  <a:pt x="773977" y="733367"/>
                  <a:pt x="865159" y="623957"/>
                  <a:pt x="952546" y="511593"/>
                </a:cubicBezTo>
                <a:cubicBezTo>
                  <a:pt x="988645" y="465176"/>
                  <a:pt x="1022534" y="417073"/>
                  <a:pt x="1058384" y="370464"/>
                </a:cubicBezTo>
                <a:cubicBezTo>
                  <a:pt x="1081339" y="340619"/>
                  <a:pt x="1105828" y="311979"/>
                  <a:pt x="1128943" y="282258"/>
                </a:cubicBezTo>
                <a:cubicBezTo>
                  <a:pt x="1146992" y="259050"/>
                  <a:pt x="1163813" y="234902"/>
                  <a:pt x="1181862" y="211694"/>
                </a:cubicBezTo>
                <a:cubicBezTo>
                  <a:pt x="1204977" y="181973"/>
                  <a:pt x="1225798" y="150113"/>
                  <a:pt x="1252421" y="123488"/>
                </a:cubicBezTo>
                <a:cubicBezTo>
                  <a:pt x="1264181" y="111727"/>
                  <a:pt x="1277312" y="101194"/>
                  <a:pt x="1287701" y="88206"/>
                </a:cubicBezTo>
                <a:cubicBezTo>
                  <a:pt x="1306515" y="64686"/>
                  <a:pt x="1333563" y="0"/>
                  <a:pt x="1375899" y="0"/>
                </a:cubicBezTo>
                <a:cubicBezTo>
                  <a:pt x="1392530" y="0"/>
                  <a:pt x="1352380" y="23521"/>
                  <a:pt x="1340620" y="35282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06258" y="2363424"/>
            <a:ext cx="546832" cy="740929"/>
          </a:xfrm>
          <a:custGeom>
            <a:avLst/>
            <a:gdLst>
              <a:gd name="connsiteX0" fmla="*/ 0 w 1379877"/>
              <a:gd name="connsiteY0" fmla="*/ 882058 h 1428934"/>
              <a:gd name="connsiteX1" fmla="*/ 52919 w 1379877"/>
              <a:gd name="connsiteY1" fmla="*/ 987905 h 1428934"/>
              <a:gd name="connsiteX2" fmla="*/ 352795 w 1379877"/>
              <a:gd name="connsiteY2" fmla="*/ 1287804 h 1428934"/>
              <a:gd name="connsiteX3" fmla="*/ 370434 w 1379877"/>
              <a:gd name="connsiteY3" fmla="*/ 1358369 h 1428934"/>
              <a:gd name="connsiteX4" fmla="*/ 423353 w 1379877"/>
              <a:gd name="connsiteY4" fmla="*/ 1393651 h 1428934"/>
              <a:gd name="connsiteX5" fmla="*/ 458633 w 1379877"/>
              <a:gd name="connsiteY5" fmla="*/ 1428934 h 1428934"/>
              <a:gd name="connsiteX6" fmla="*/ 476273 w 1379877"/>
              <a:gd name="connsiteY6" fmla="*/ 1358369 h 1428934"/>
              <a:gd name="connsiteX7" fmla="*/ 493912 w 1379877"/>
              <a:gd name="connsiteY7" fmla="*/ 1164316 h 1428934"/>
              <a:gd name="connsiteX8" fmla="*/ 687950 w 1379877"/>
              <a:gd name="connsiteY8" fmla="*/ 846775 h 1428934"/>
              <a:gd name="connsiteX9" fmla="*/ 952546 w 1379877"/>
              <a:gd name="connsiteY9" fmla="*/ 511593 h 1428934"/>
              <a:gd name="connsiteX10" fmla="*/ 1058384 w 1379877"/>
              <a:gd name="connsiteY10" fmla="*/ 370464 h 1428934"/>
              <a:gd name="connsiteX11" fmla="*/ 1128943 w 1379877"/>
              <a:gd name="connsiteY11" fmla="*/ 282258 h 1428934"/>
              <a:gd name="connsiteX12" fmla="*/ 1181862 w 1379877"/>
              <a:gd name="connsiteY12" fmla="*/ 211694 h 1428934"/>
              <a:gd name="connsiteX13" fmla="*/ 1252421 w 1379877"/>
              <a:gd name="connsiteY13" fmla="*/ 123488 h 1428934"/>
              <a:gd name="connsiteX14" fmla="*/ 1287701 w 1379877"/>
              <a:gd name="connsiteY14" fmla="*/ 88206 h 1428934"/>
              <a:gd name="connsiteX15" fmla="*/ 1375899 w 1379877"/>
              <a:gd name="connsiteY15" fmla="*/ 0 h 1428934"/>
              <a:gd name="connsiteX16" fmla="*/ 1340620 w 1379877"/>
              <a:gd name="connsiteY16" fmla="*/ 35282 h 142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79877" h="1428934">
                <a:moveTo>
                  <a:pt x="0" y="882058"/>
                </a:moveTo>
                <a:cubicBezTo>
                  <a:pt x="17640" y="917340"/>
                  <a:pt x="28278" y="957102"/>
                  <a:pt x="52919" y="987905"/>
                </a:cubicBezTo>
                <a:cubicBezTo>
                  <a:pt x="215937" y="1191694"/>
                  <a:pt x="214952" y="1184415"/>
                  <a:pt x="352795" y="1287804"/>
                </a:cubicBezTo>
                <a:cubicBezTo>
                  <a:pt x="358675" y="1311326"/>
                  <a:pt x="356986" y="1338195"/>
                  <a:pt x="370434" y="1358369"/>
                </a:cubicBezTo>
                <a:cubicBezTo>
                  <a:pt x="382193" y="1376010"/>
                  <a:pt x="406799" y="1380406"/>
                  <a:pt x="423353" y="1393651"/>
                </a:cubicBezTo>
                <a:cubicBezTo>
                  <a:pt x="436340" y="1404041"/>
                  <a:pt x="446873" y="1417173"/>
                  <a:pt x="458633" y="1428934"/>
                </a:cubicBezTo>
                <a:cubicBezTo>
                  <a:pt x="464513" y="1405412"/>
                  <a:pt x="473069" y="1382402"/>
                  <a:pt x="476273" y="1358369"/>
                </a:cubicBezTo>
                <a:cubicBezTo>
                  <a:pt x="484856" y="1293988"/>
                  <a:pt x="477384" y="1227129"/>
                  <a:pt x="493912" y="1164316"/>
                </a:cubicBezTo>
                <a:cubicBezTo>
                  <a:pt x="517107" y="1076168"/>
                  <a:pt x="642755" y="906354"/>
                  <a:pt x="687950" y="846775"/>
                </a:cubicBezTo>
                <a:cubicBezTo>
                  <a:pt x="773977" y="733367"/>
                  <a:pt x="865159" y="623957"/>
                  <a:pt x="952546" y="511593"/>
                </a:cubicBezTo>
                <a:cubicBezTo>
                  <a:pt x="988645" y="465176"/>
                  <a:pt x="1022534" y="417073"/>
                  <a:pt x="1058384" y="370464"/>
                </a:cubicBezTo>
                <a:cubicBezTo>
                  <a:pt x="1081339" y="340619"/>
                  <a:pt x="1105828" y="311979"/>
                  <a:pt x="1128943" y="282258"/>
                </a:cubicBezTo>
                <a:cubicBezTo>
                  <a:pt x="1146992" y="259050"/>
                  <a:pt x="1163813" y="234902"/>
                  <a:pt x="1181862" y="211694"/>
                </a:cubicBezTo>
                <a:cubicBezTo>
                  <a:pt x="1204977" y="181973"/>
                  <a:pt x="1225798" y="150113"/>
                  <a:pt x="1252421" y="123488"/>
                </a:cubicBezTo>
                <a:cubicBezTo>
                  <a:pt x="1264181" y="111727"/>
                  <a:pt x="1277312" y="101194"/>
                  <a:pt x="1287701" y="88206"/>
                </a:cubicBezTo>
                <a:cubicBezTo>
                  <a:pt x="1306515" y="64686"/>
                  <a:pt x="1333563" y="0"/>
                  <a:pt x="1375899" y="0"/>
                </a:cubicBezTo>
                <a:cubicBezTo>
                  <a:pt x="1392530" y="0"/>
                  <a:pt x="1352380" y="23521"/>
                  <a:pt x="1340620" y="35282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867663" y="3130812"/>
            <a:ext cx="546832" cy="740929"/>
          </a:xfrm>
          <a:custGeom>
            <a:avLst/>
            <a:gdLst>
              <a:gd name="connsiteX0" fmla="*/ 0 w 1379877"/>
              <a:gd name="connsiteY0" fmla="*/ 882058 h 1428934"/>
              <a:gd name="connsiteX1" fmla="*/ 52919 w 1379877"/>
              <a:gd name="connsiteY1" fmla="*/ 987905 h 1428934"/>
              <a:gd name="connsiteX2" fmla="*/ 352795 w 1379877"/>
              <a:gd name="connsiteY2" fmla="*/ 1287804 h 1428934"/>
              <a:gd name="connsiteX3" fmla="*/ 370434 w 1379877"/>
              <a:gd name="connsiteY3" fmla="*/ 1358369 h 1428934"/>
              <a:gd name="connsiteX4" fmla="*/ 423353 w 1379877"/>
              <a:gd name="connsiteY4" fmla="*/ 1393651 h 1428934"/>
              <a:gd name="connsiteX5" fmla="*/ 458633 w 1379877"/>
              <a:gd name="connsiteY5" fmla="*/ 1428934 h 1428934"/>
              <a:gd name="connsiteX6" fmla="*/ 476273 w 1379877"/>
              <a:gd name="connsiteY6" fmla="*/ 1358369 h 1428934"/>
              <a:gd name="connsiteX7" fmla="*/ 493912 w 1379877"/>
              <a:gd name="connsiteY7" fmla="*/ 1164316 h 1428934"/>
              <a:gd name="connsiteX8" fmla="*/ 687950 w 1379877"/>
              <a:gd name="connsiteY8" fmla="*/ 846775 h 1428934"/>
              <a:gd name="connsiteX9" fmla="*/ 952546 w 1379877"/>
              <a:gd name="connsiteY9" fmla="*/ 511593 h 1428934"/>
              <a:gd name="connsiteX10" fmla="*/ 1058384 w 1379877"/>
              <a:gd name="connsiteY10" fmla="*/ 370464 h 1428934"/>
              <a:gd name="connsiteX11" fmla="*/ 1128943 w 1379877"/>
              <a:gd name="connsiteY11" fmla="*/ 282258 h 1428934"/>
              <a:gd name="connsiteX12" fmla="*/ 1181862 w 1379877"/>
              <a:gd name="connsiteY12" fmla="*/ 211694 h 1428934"/>
              <a:gd name="connsiteX13" fmla="*/ 1252421 w 1379877"/>
              <a:gd name="connsiteY13" fmla="*/ 123488 h 1428934"/>
              <a:gd name="connsiteX14" fmla="*/ 1287701 w 1379877"/>
              <a:gd name="connsiteY14" fmla="*/ 88206 h 1428934"/>
              <a:gd name="connsiteX15" fmla="*/ 1375899 w 1379877"/>
              <a:gd name="connsiteY15" fmla="*/ 0 h 1428934"/>
              <a:gd name="connsiteX16" fmla="*/ 1340620 w 1379877"/>
              <a:gd name="connsiteY16" fmla="*/ 35282 h 142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79877" h="1428934">
                <a:moveTo>
                  <a:pt x="0" y="882058"/>
                </a:moveTo>
                <a:cubicBezTo>
                  <a:pt x="17640" y="917340"/>
                  <a:pt x="28278" y="957102"/>
                  <a:pt x="52919" y="987905"/>
                </a:cubicBezTo>
                <a:cubicBezTo>
                  <a:pt x="215937" y="1191694"/>
                  <a:pt x="214952" y="1184415"/>
                  <a:pt x="352795" y="1287804"/>
                </a:cubicBezTo>
                <a:cubicBezTo>
                  <a:pt x="358675" y="1311326"/>
                  <a:pt x="356986" y="1338195"/>
                  <a:pt x="370434" y="1358369"/>
                </a:cubicBezTo>
                <a:cubicBezTo>
                  <a:pt x="382193" y="1376010"/>
                  <a:pt x="406799" y="1380406"/>
                  <a:pt x="423353" y="1393651"/>
                </a:cubicBezTo>
                <a:cubicBezTo>
                  <a:pt x="436340" y="1404041"/>
                  <a:pt x="446873" y="1417173"/>
                  <a:pt x="458633" y="1428934"/>
                </a:cubicBezTo>
                <a:cubicBezTo>
                  <a:pt x="464513" y="1405412"/>
                  <a:pt x="473069" y="1382402"/>
                  <a:pt x="476273" y="1358369"/>
                </a:cubicBezTo>
                <a:cubicBezTo>
                  <a:pt x="484856" y="1293988"/>
                  <a:pt x="477384" y="1227129"/>
                  <a:pt x="493912" y="1164316"/>
                </a:cubicBezTo>
                <a:cubicBezTo>
                  <a:pt x="517107" y="1076168"/>
                  <a:pt x="642755" y="906354"/>
                  <a:pt x="687950" y="846775"/>
                </a:cubicBezTo>
                <a:cubicBezTo>
                  <a:pt x="773977" y="733367"/>
                  <a:pt x="865159" y="623957"/>
                  <a:pt x="952546" y="511593"/>
                </a:cubicBezTo>
                <a:cubicBezTo>
                  <a:pt x="988645" y="465176"/>
                  <a:pt x="1022534" y="417073"/>
                  <a:pt x="1058384" y="370464"/>
                </a:cubicBezTo>
                <a:cubicBezTo>
                  <a:pt x="1081339" y="340619"/>
                  <a:pt x="1105828" y="311979"/>
                  <a:pt x="1128943" y="282258"/>
                </a:cubicBezTo>
                <a:cubicBezTo>
                  <a:pt x="1146992" y="259050"/>
                  <a:pt x="1163813" y="234902"/>
                  <a:pt x="1181862" y="211694"/>
                </a:cubicBezTo>
                <a:cubicBezTo>
                  <a:pt x="1204977" y="181973"/>
                  <a:pt x="1225798" y="150113"/>
                  <a:pt x="1252421" y="123488"/>
                </a:cubicBezTo>
                <a:cubicBezTo>
                  <a:pt x="1264181" y="111727"/>
                  <a:pt x="1277312" y="101194"/>
                  <a:pt x="1287701" y="88206"/>
                </a:cubicBezTo>
                <a:cubicBezTo>
                  <a:pt x="1306515" y="64686"/>
                  <a:pt x="1333563" y="0"/>
                  <a:pt x="1375899" y="0"/>
                </a:cubicBezTo>
                <a:cubicBezTo>
                  <a:pt x="1392530" y="0"/>
                  <a:pt x="1352380" y="23521"/>
                  <a:pt x="1340620" y="35282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loud Callout 7"/>
          <p:cNvSpPr/>
          <p:nvPr/>
        </p:nvSpPr>
        <p:spPr>
          <a:xfrm>
            <a:off x="1841262" y="1047266"/>
            <a:ext cx="6080986" cy="3600891"/>
          </a:xfrm>
          <a:prstGeom prst="cloudCallou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What </a:t>
            </a:r>
            <a:r>
              <a:rPr lang="en-US" sz="3600" dirty="0" smtClean="0"/>
              <a:t>if </a:t>
            </a:r>
            <a:r>
              <a:rPr lang="en-US" sz="3600" dirty="0"/>
              <a:t>we failed 1 or more of the assumption </a:t>
            </a:r>
            <a:r>
              <a:rPr lang="en-US" sz="3600" dirty="0" smtClean="0"/>
              <a:t>tests?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51553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Zapf Dingbats" charset="0"/>
              <a:buChar char="★"/>
            </a:pPr>
            <a:r>
              <a:rPr lang="en-US" dirty="0" smtClean="0"/>
              <a:t>Perform ANOVA on the dataset that </a:t>
            </a:r>
            <a:r>
              <a:rPr lang="en-US" i="1" dirty="0" smtClean="0"/>
              <a:t>best</a:t>
            </a:r>
            <a:r>
              <a:rPr lang="en-US" dirty="0" smtClean="0"/>
              <a:t> meets assumptions, which may not be the original scale (e.g. kg/ha, g, cm).</a:t>
            </a:r>
          </a:p>
          <a:p>
            <a:r>
              <a:rPr lang="en-US" dirty="0" smtClean="0"/>
              <a:t>When </a:t>
            </a:r>
            <a:r>
              <a:rPr lang="en-US" dirty="0"/>
              <a:t>data do </a:t>
            </a:r>
            <a:r>
              <a:rPr lang="en-US" i="1" dirty="0" smtClean="0"/>
              <a:t>not</a:t>
            </a:r>
            <a:r>
              <a:rPr lang="en-US" dirty="0" smtClean="0"/>
              <a:t> meet assumptions, one approach is to transform your data to see if the assumption tests improve.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Note: the transformation is applied to the </a:t>
            </a:r>
            <a:r>
              <a:rPr lang="en-US" u="sng" dirty="0" smtClean="0"/>
              <a:t>dependent</a:t>
            </a:r>
            <a:r>
              <a:rPr lang="en-US" dirty="0" smtClean="0"/>
              <a:t> variable only (e.g. Yield)</a:t>
            </a:r>
          </a:p>
          <a:p>
            <a:pPr lvl="1">
              <a:buFont typeface="Wingdings" charset="2"/>
              <a:buChar char="Ø"/>
            </a:pPr>
            <a:endParaRPr lang="en-US" baseline="-25000" dirty="0"/>
          </a:p>
        </p:txBody>
      </p:sp>
      <p:sp>
        <p:nvSpPr>
          <p:cNvPr id="4" name="Rectangle 3"/>
          <p:cNvSpPr/>
          <p:nvPr/>
        </p:nvSpPr>
        <p:spPr>
          <a:xfrm>
            <a:off x="779462" y="5208046"/>
            <a:ext cx="7418385" cy="1141664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79462" y="5220880"/>
            <a:ext cx="741838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FF00"/>
                </a:solidFill>
              </a:rPr>
              <a:t>WARNING: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bg1"/>
                </a:solidFill>
              </a:rPr>
              <a:t>We do </a:t>
            </a:r>
            <a:r>
              <a:rPr lang="en-US" sz="2200" i="1" u="sng" dirty="0">
                <a:solidFill>
                  <a:schemeClr val="bg1"/>
                </a:solidFill>
              </a:rPr>
              <a:t>not</a:t>
            </a:r>
            <a:r>
              <a:rPr lang="en-US" sz="2200" dirty="0">
                <a:solidFill>
                  <a:schemeClr val="bg1"/>
                </a:solidFill>
              </a:rPr>
              <a:t> transform data to get the results we want. We transform data </a:t>
            </a:r>
            <a:r>
              <a:rPr lang="en-US" sz="2200" dirty="0" smtClean="0">
                <a:solidFill>
                  <a:schemeClr val="bg1"/>
                </a:solidFill>
              </a:rPr>
              <a:t>so that the analysis </a:t>
            </a:r>
            <a:r>
              <a:rPr lang="en-US" sz="2200" dirty="0">
                <a:solidFill>
                  <a:schemeClr val="bg1"/>
                </a:solidFill>
              </a:rPr>
              <a:t>and results are </a:t>
            </a:r>
            <a:r>
              <a:rPr lang="en-US" sz="2200" i="1" dirty="0">
                <a:solidFill>
                  <a:schemeClr val="bg1"/>
                </a:solidFill>
              </a:rPr>
              <a:t>valid</a:t>
            </a:r>
            <a:r>
              <a:rPr lang="en-US" sz="2200" dirty="0">
                <a:solidFill>
                  <a:schemeClr val="bg1"/>
                </a:solidFill>
              </a:rPr>
              <a:t> and </a:t>
            </a:r>
            <a:r>
              <a:rPr lang="en-US" sz="2200" i="1" dirty="0">
                <a:solidFill>
                  <a:schemeClr val="bg1"/>
                </a:solidFill>
              </a:rPr>
              <a:t>correct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9063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21 at 5.54.2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5"/>
          <a:stretch/>
        </p:blipFill>
        <p:spPr>
          <a:xfrm>
            <a:off x="189624" y="2840350"/>
            <a:ext cx="8735367" cy="3592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74" y="254000"/>
            <a:ext cx="7583487" cy="1044388"/>
          </a:xfrm>
        </p:spPr>
        <p:txBody>
          <a:bodyPr/>
          <a:lstStyle/>
          <a:p>
            <a:r>
              <a:rPr lang="en-US" dirty="0" smtClean="0"/>
              <a:t>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447966"/>
            <a:ext cx="7583487" cy="420893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I</a:t>
            </a:r>
            <a:r>
              <a:rPr lang="en-US" sz="2600" dirty="0" smtClean="0"/>
              <a:t>f you decide to transform your dependent data (e.g. yield, milk production, plant height), try all 3 transformations using the app: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7862" y="4042326"/>
            <a:ext cx="5797129" cy="222625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400" dirty="0" smtClean="0"/>
              <a:t>1. Power</a:t>
            </a:r>
            <a:r>
              <a:rPr lang="en-US" sz="2400" dirty="0" smtClean="0">
                <a:solidFill>
                  <a:srgbClr val="000000"/>
                </a:solidFill>
              </a:rPr>
              <a:t>: (Dependent Data)</a:t>
            </a:r>
            <a:r>
              <a:rPr lang="en-US" sz="2400" baseline="30000" dirty="0">
                <a:solidFill>
                  <a:srgbClr val="000000"/>
                </a:solidFill>
              </a:rPr>
              <a:t>a </a:t>
            </a:r>
            <a:endParaRPr lang="en-US" sz="2400" baseline="30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2. Log: log</a:t>
            </a:r>
            <a:r>
              <a:rPr lang="en-US" sz="2400" baseline="-25000" dirty="0" smtClean="0">
                <a:solidFill>
                  <a:srgbClr val="000000"/>
                </a:solidFill>
              </a:rPr>
              <a:t>10</a:t>
            </a:r>
            <a:r>
              <a:rPr lang="en-US" sz="2400" dirty="0" smtClean="0">
                <a:solidFill>
                  <a:srgbClr val="000000"/>
                </a:solidFill>
              </a:rPr>
              <a:t>(Dependent Data)</a:t>
            </a:r>
            <a:r>
              <a:rPr lang="en-US" sz="2400" baseline="-25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3. Square Root: </a:t>
            </a:r>
            <a:r>
              <a:rPr lang="en-US" sz="2400" dirty="0">
                <a:solidFill>
                  <a:srgbClr val="000000"/>
                </a:solidFill>
              </a:rPr>
              <a:t>(Dependent Data)</a:t>
            </a:r>
            <a:r>
              <a:rPr lang="en-US" sz="2400" baseline="30000" dirty="0">
                <a:solidFill>
                  <a:srgbClr val="000000"/>
                </a:solidFill>
              </a:rPr>
              <a:t>1/</a:t>
            </a:r>
            <a:r>
              <a:rPr lang="en-US" sz="2400" baseline="30000" dirty="0" smtClean="0">
                <a:solidFill>
                  <a:srgbClr val="000000"/>
                </a:solidFill>
              </a:rPr>
              <a:t>2</a:t>
            </a:r>
          </a:p>
          <a:p>
            <a:endParaRPr lang="en-US" sz="2000" baseline="30000" dirty="0" smtClean="0">
              <a:solidFill>
                <a:srgbClr val="000000"/>
              </a:solidFill>
            </a:endParaRPr>
          </a:p>
          <a:p>
            <a:endParaRPr lang="en-US" sz="2000" baseline="30000" dirty="0">
              <a:solidFill>
                <a:srgbClr val="000000"/>
              </a:solidFill>
            </a:endParaRPr>
          </a:p>
          <a:p>
            <a:endParaRPr lang="en-US" sz="2000" baseline="30000" dirty="0" smtClean="0">
              <a:solidFill>
                <a:srgbClr val="000000"/>
              </a:solidFill>
            </a:endParaRPr>
          </a:p>
          <a:p>
            <a:endParaRPr lang="en-US" sz="2000" baseline="30000" dirty="0">
              <a:solidFill>
                <a:srgbClr val="000000"/>
              </a:solidFill>
            </a:endParaRPr>
          </a:p>
          <a:p>
            <a:endParaRPr lang="en-US" sz="2000" baseline="30000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62446" y="3703849"/>
            <a:ext cx="1187647" cy="338934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02493" y="3703849"/>
            <a:ext cx="1411531" cy="338934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443372" y="3703392"/>
            <a:ext cx="1481619" cy="338934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34681" y="5478654"/>
            <a:ext cx="7634769" cy="954107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Use the one that most improves the assumption tests. </a:t>
            </a:r>
            <a:endParaRPr lang="en-US" sz="2800" b="1" dirty="0"/>
          </a:p>
        </p:txBody>
      </p:sp>
      <p:sp>
        <p:nvSpPr>
          <p:cNvPr id="10" name="Rectangle 9"/>
          <p:cNvSpPr/>
          <p:nvPr/>
        </p:nvSpPr>
        <p:spPr>
          <a:xfrm>
            <a:off x="3233692" y="3244820"/>
            <a:ext cx="2892685" cy="338934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Screen Shot 2016-06-12 at 5.11.1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31"/>
          <a:stretch/>
        </p:blipFill>
        <p:spPr>
          <a:xfrm>
            <a:off x="3003727" y="2854461"/>
            <a:ext cx="5492731" cy="35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28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6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6-03-21 at 5.54.2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5"/>
          <a:stretch/>
        </p:blipFill>
        <p:spPr>
          <a:xfrm>
            <a:off x="189624" y="2840350"/>
            <a:ext cx="8735367" cy="3592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488697"/>
            <a:ext cx="7634769" cy="1044388"/>
          </a:xfrm>
          <a:noFill/>
        </p:spPr>
        <p:txBody>
          <a:bodyPr anchor="ctr"/>
          <a:lstStyle/>
          <a:p>
            <a:r>
              <a:rPr lang="en-US" sz="3000" dirty="0" smtClean="0">
                <a:solidFill>
                  <a:srgbClr val="FFFFFF"/>
                </a:solidFill>
              </a:rPr>
              <a:t>You may need to edit your CSV file and re-load it to the app.</a:t>
            </a:r>
            <a:endParaRPr lang="en-US" sz="3000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9462" y="458057"/>
            <a:ext cx="7634769" cy="553998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 smtClean="0"/>
              <a:t>Before</a:t>
            </a:r>
            <a:r>
              <a:rPr lang="en-US" sz="3000" b="1" dirty="0" smtClean="0"/>
              <a:t> trying the </a:t>
            </a:r>
            <a:r>
              <a:rPr lang="en-US" sz="3000" b="1" dirty="0" smtClean="0">
                <a:solidFill>
                  <a:srgbClr val="0000FF"/>
                </a:solidFill>
              </a:rPr>
              <a:t>log</a:t>
            </a:r>
            <a:r>
              <a:rPr lang="en-US" sz="3000" b="1" dirty="0" smtClean="0"/>
              <a:t> transformation</a:t>
            </a:r>
            <a:endParaRPr lang="en-US" sz="3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198184" y="3349658"/>
            <a:ext cx="121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yet!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233692" y="4042783"/>
            <a:ext cx="5691299" cy="201593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endParaRPr lang="en-US" sz="2500" dirty="0" smtClean="0">
              <a:solidFill>
                <a:srgbClr val="000000"/>
              </a:solidFill>
            </a:endParaRPr>
          </a:p>
          <a:p>
            <a:endParaRPr lang="en-US" sz="2500" dirty="0">
              <a:solidFill>
                <a:srgbClr val="000000"/>
              </a:solidFill>
            </a:endParaRPr>
          </a:p>
          <a:p>
            <a:endParaRPr lang="en-US" sz="2500" dirty="0" smtClean="0">
              <a:solidFill>
                <a:srgbClr val="000000"/>
              </a:solidFill>
            </a:endParaRPr>
          </a:p>
          <a:p>
            <a:endParaRPr lang="en-US" sz="2500" dirty="0">
              <a:solidFill>
                <a:srgbClr val="000000"/>
              </a:solidFill>
            </a:endParaRPr>
          </a:p>
          <a:p>
            <a:endParaRPr lang="en-US" sz="2500" dirty="0">
              <a:solidFill>
                <a:srgbClr val="000000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7303776" y="3671958"/>
            <a:ext cx="606214" cy="40648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057310" y="4091417"/>
            <a:ext cx="5798460" cy="2161917"/>
          </a:xfrm>
        </p:spPr>
        <p:txBody>
          <a:bodyPr>
            <a:normAutofit/>
          </a:bodyPr>
          <a:lstStyle/>
          <a:p>
            <a:pPr marL="0" lvl="1" indent="0">
              <a:spcBef>
                <a:spcPts val="2000"/>
              </a:spcBef>
              <a:buNone/>
            </a:pPr>
            <a:r>
              <a:rPr lang="en-US" sz="2200" dirty="0" smtClean="0">
                <a:solidFill>
                  <a:srgbClr val="000000"/>
                </a:solidFill>
              </a:rPr>
              <a:t>Are all measurements (dependent data) &gt;0 and some values (</a:t>
            </a:r>
            <a:r>
              <a:rPr lang="en-US" sz="2200" dirty="0">
                <a:solidFill>
                  <a:srgbClr val="000000"/>
                </a:solidFill>
              </a:rPr>
              <a:t>or all) between 0 and 1? </a:t>
            </a:r>
            <a:endParaRPr lang="en-US" dirty="0" smtClean="0">
              <a:solidFill>
                <a:srgbClr val="000000"/>
              </a:solidFill>
            </a:endParaRPr>
          </a:p>
          <a:p>
            <a:pPr marL="739775" lvl="2" indent="-457200">
              <a:spcBef>
                <a:spcPts val="2000"/>
              </a:spcBef>
              <a:buFont typeface="Wingdings" charset="2"/>
              <a:buChar char="ü"/>
            </a:pPr>
            <a:r>
              <a:rPr lang="en-US" dirty="0" smtClean="0">
                <a:solidFill>
                  <a:srgbClr val="000000"/>
                </a:solidFill>
              </a:rPr>
              <a:t>If yes, </a:t>
            </a:r>
            <a:r>
              <a:rPr lang="en-US" b="1" u="sng" dirty="0">
                <a:solidFill>
                  <a:srgbClr val="000000"/>
                </a:solidFill>
              </a:rPr>
              <a:t>multiply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ALL measurements (dependent data only!) by </a:t>
            </a:r>
            <a:r>
              <a:rPr lang="en-US" dirty="0">
                <a:solidFill>
                  <a:srgbClr val="000000"/>
                </a:solidFill>
              </a:rPr>
              <a:t>a constant </a:t>
            </a:r>
            <a:r>
              <a:rPr lang="en-US" dirty="0" smtClean="0">
                <a:solidFill>
                  <a:srgbClr val="000000"/>
                </a:solidFill>
              </a:rPr>
              <a:t>‘x’ </a:t>
            </a:r>
            <a:r>
              <a:rPr lang="en-US" dirty="0">
                <a:solidFill>
                  <a:srgbClr val="000000"/>
                </a:solidFill>
              </a:rPr>
              <a:t>so that all values are ≥ 1. 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972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6-03-21 at 5.54.2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5"/>
          <a:stretch/>
        </p:blipFill>
        <p:spPr>
          <a:xfrm>
            <a:off x="189624" y="2840350"/>
            <a:ext cx="8735367" cy="3592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488697"/>
            <a:ext cx="7634769" cy="1044388"/>
          </a:xfrm>
          <a:noFill/>
        </p:spPr>
        <p:txBody>
          <a:bodyPr anchor="ctr"/>
          <a:lstStyle/>
          <a:p>
            <a:r>
              <a:rPr lang="en-US" sz="3000" dirty="0" smtClean="0">
                <a:solidFill>
                  <a:srgbClr val="FFFFFF"/>
                </a:solidFill>
              </a:rPr>
              <a:t>You may need to edit your CSV file and re-load it to the app.</a:t>
            </a:r>
            <a:endParaRPr lang="en-US" sz="3000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9462" y="458057"/>
            <a:ext cx="7634769" cy="553998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 smtClean="0"/>
              <a:t>Before</a:t>
            </a:r>
            <a:r>
              <a:rPr lang="en-US" sz="3000" b="1" dirty="0" smtClean="0"/>
              <a:t> trying the </a:t>
            </a:r>
            <a:r>
              <a:rPr lang="en-US" sz="3000" b="1" dirty="0" smtClean="0">
                <a:solidFill>
                  <a:srgbClr val="0000FF"/>
                </a:solidFill>
              </a:rPr>
              <a:t>log</a:t>
            </a:r>
            <a:r>
              <a:rPr lang="en-US" sz="3000" b="1" dirty="0" smtClean="0"/>
              <a:t> transformation</a:t>
            </a:r>
            <a:endParaRPr lang="en-US" sz="3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198184" y="3349658"/>
            <a:ext cx="121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yet!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233692" y="4042783"/>
            <a:ext cx="5691299" cy="201593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endParaRPr lang="en-US" sz="2500" dirty="0" smtClean="0">
              <a:solidFill>
                <a:srgbClr val="000000"/>
              </a:solidFill>
            </a:endParaRPr>
          </a:p>
          <a:p>
            <a:endParaRPr lang="en-US" sz="2500" dirty="0">
              <a:solidFill>
                <a:srgbClr val="000000"/>
              </a:solidFill>
            </a:endParaRPr>
          </a:p>
          <a:p>
            <a:endParaRPr lang="en-US" sz="2500" dirty="0" smtClean="0">
              <a:solidFill>
                <a:srgbClr val="000000"/>
              </a:solidFill>
            </a:endParaRPr>
          </a:p>
          <a:p>
            <a:endParaRPr lang="en-US" sz="2500" dirty="0">
              <a:solidFill>
                <a:srgbClr val="000000"/>
              </a:solidFill>
            </a:endParaRPr>
          </a:p>
          <a:p>
            <a:endParaRPr lang="en-US" sz="2500" dirty="0">
              <a:solidFill>
                <a:srgbClr val="000000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7303776" y="3671958"/>
            <a:ext cx="606214" cy="40648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233692" y="4091417"/>
            <a:ext cx="5458752" cy="2161917"/>
          </a:xfrm>
        </p:spPr>
        <p:txBody>
          <a:bodyPr>
            <a:normAutofit/>
          </a:bodyPr>
          <a:lstStyle/>
          <a:p>
            <a:pPr marL="0" lvl="1" indent="0">
              <a:spcBef>
                <a:spcPts val="2000"/>
              </a:spcBef>
              <a:buNone/>
            </a:pPr>
            <a:r>
              <a:rPr lang="en-US" sz="2200" dirty="0" smtClean="0">
                <a:solidFill>
                  <a:srgbClr val="000000"/>
                </a:solidFill>
              </a:rPr>
              <a:t>Or are </a:t>
            </a:r>
            <a:r>
              <a:rPr lang="en-US" sz="2200" dirty="0">
                <a:solidFill>
                  <a:srgbClr val="000000"/>
                </a:solidFill>
              </a:rPr>
              <a:t>any </a:t>
            </a:r>
            <a:r>
              <a:rPr lang="en-US" sz="2200" dirty="0" smtClean="0">
                <a:solidFill>
                  <a:srgbClr val="000000"/>
                </a:solidFill>
              </a:rPr>
              <a:t>measurements ≤ </a:t>
            </a:r>
            <a:r>
              <a:rPr lang="en-US" sz="2200" dirty="0">
                <a:solidFill>
                  <a:srgbClr val="000000"/>
                </a:solidFill>
              </a:rPr>
              <a:t>0?</a:t>
            </a:r>
          </a:p>
          <a:p>
            <a:pPr marL="568325" lvl="2" indent="-285750">
              <a:spcBef>
                <a:spcPts val="2000"/>
              </a:spcBef>
              <a:buFont typeface="Wingdings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If so, </a:t>
            </a:r>
            <a:r>
              <a:rPr lang="en-US" b="1" u="sng" dirty="0">
                <a:solidFill>
                  <a:srgbClr val="000000"/>
                </a:solidFill>
              </a:rPr>
              <a:t>add</a:t>
            </a:r>
            <a:r>
              <a:rPr lang="en-US" dirty="0">
                <a:solidFill>
                  <a:srgbClr val="000000"/>
                </a:solidFill>
              </a:rPr>
              <a:t> a constant ‘X’ </a:t>
            </a:r>
            <a:r>
              <a:rPr lang="en-US" dirty="0" smtClean="0">
                <a:solidFill>
                  <a:srgbClr val="000000"/>
                </a:solidFill>
              </a:rPr>
              <a:t>to all values </a:t>
            </a:r>
            <a:r>
              <a:rPr lang="en-US" dirty="0">
                <a:solidFill>
                  <a:srgbClr val="000000"/>
                </a:solidFill>
              </a:rPr>
              <a:t>(dependent data only!) </a:t>
            </a:r>
            <a:r>
              <a:rPr lang="en-US" dirty="0" smtClean="0">
                <a:solidFill>
                  <a:srgbClr val="000000"/>
                </a:solidFill>
              </a:rPr>
              <a:t>so all measurements are </a:t>
            </a:r>
            <a:r>
              <a:rPr lang="en-US" dirty="0">
                <a:solidFill>
                  <a:srgbClr val="000000"/>
                </a:solidFill>
              </a:rPr>
              <a:t>≥ 1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249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Callout 3"/>
          <p:cNvSpPr/>
          <p:nvPr/>
        </p:nvSpPr>
        <p:spPr>
          <a:xfrm>
            <a:off x="4150885" y="1034726"/>
            <a:ext cx="4837893" cy="2256183"/>
          </a:xfrm>
          <a:prstGeom prst="cloudCallout">
            <a:avLst>
              <a:gd name="adj1" fmla="val -41049"/>
              <a:gd name="adj2" fmla="val 64655"/>
            </a:avLst>
          </a:prstGeom>
          <a:solidFill>
            <a:schemeClr val="bg2">
              <a:lumMod val="60000"/>
              <a:lumOff val="4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Which data do we need to change before the log transformation?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799" y="1742786"/>
            <a:ext cx="371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Example dataset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1" name="Picture 10" descr="Screen Shot 2016-03-21 at 6.32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2112118"/>
            <a:ext cx="3717985" cy="453129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16203" y="2328134"/>
            <a:ext cx="1106581" cy="4315278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129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211" y="93382"/>
            <a:ext cx="8659058" cy="1044388"/>
          </a:xfrm>
        </p:spPr>
        <p:txBody>
          <a:bodyPr anchor="ctr"/>
          <a:lstStyle/>
          <a:p>
            <a:pPr algn="ctr"/>
            <a:r>
              <a:rPr lang="en-US" sz="2200" dirty="0"/>
              <a:t>Overview of experimental setups covered in this workshop and that can be analyzed with the App: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954559"/>
              </p:ext>
            </p:extLst>
          </p:nvPr>
        </p:nvGraphicFramePr>
        <p:xfrm>
          <a:off x="355600" y="1137770"/>
          <a:ext cx="8493760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8752"/>
                <a:gridCol w="1698752"/>
                <a:gridCol w="1698752"/>
                <a:gridCol w="1698752"/>
                <a:gridCol w="1698752"/>
              </a:tblGrid>
              <a:tr h="67071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Experimental 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What is it?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 of </a:t>
                      </a:r>
                      <a:r>
                        <a:rPr lang="en-US" i="1" baseline="0" dirty="0" smtClean="0"/>
                        <a:t>factors</a:t>
                      </a:r>
                      <a:r>
                        <a:rPr lang="en-US" baseline="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 smtClean="0"/>
                        <a:t>Number of </a:t>
                      </a:r>
                      <a:r>
                        <a:rPr lang="en-US" i="1" dirty="0" smtClean="0"/>
                        <a:t>treatment</a:t>
                      </a:r>
                      <a:r>
                        <a:rPr lang="en-US" dirty="0" smtClean="0"/>
                        <a:t> </a:t>
                      </a:r>
                      <a:r>
                        <a:rPr lang="en-US" i="1" dirty="0" smtClean="0"/>
                        <a:t>levels</a:t>
                      </a:r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Number of study sites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Complete Randomized Design (CRD)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Treatments randomly assigned to experimental units </a:t>
                      </a:r>
                      <a:r>
                        <a:rPr lang="en-US" sz="1600" i="1" dirty="0" smtClean="0"/>
                        <a:t>without</a:t>
                      </a:r>
                      <a:r>
                        <a:rPr lang="en-US" sz="1600" dirty="0" smtClean="0"/>
                        <a:t> grouping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 or 2 factors (e.g. nitrogen rate</a:t>
                      </a:r>
                      <a:r>
                        <a:rPr lang="en-US" sz="1600" baseline="0" dirty="0" smtClean="0"/>
                        <a:t> and/or</a:t>
                      </a:r>
                      <a:r>
                        <a:rPr lang="en-US" sz="1600" dirty="0" smtClean="0"/>
                        <a:t> variety) 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Unlimited (e.g. 4 levels of fertilizer</a:t>
                      </a:r>
                      <a:r>
                        <a:rPr lang="en-US" sz="1600" baseline="0" dirty="0" smtClean="0"/>
                        <a:t> rates</a:t>
                      </a:r>
                      <a:r>
                        <a:rPr lang="en-US" sz="1600" dirty="0" smtClean="0"/>
                        <a:t>: 0, 50 150, 200 kg/ha)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Unlimited 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Randomized Complete Block Design (RCBD)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Treatments are randomly assigned to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experimental units </a:t>
                      </a:r>
                      <a:r>
                        <a:rPr lang="en-US" sz="1600" i="1" dirty="0" smtClean="0"/>
                        <a:t>within</a:t>
                      </a:r>
                      <a:r>
                        <a:rPr lang="en-US" sz="1600" dirty="0" smtClean="0"/>
                        <a:t> groups (blocks)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 or 2 factors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Unlimited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Unlimited 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Split-plot design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Two levels of randomization, at the main-plot and sub-plot level.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 factors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Unlimited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Unlimited 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0991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799" y="1742786"/>
            <a:ext cx="371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Example dataset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1" name="Picture 10" descr="Screen Shot 2016-03-21 at 6.32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2112118"/>
            <a:ext cx="3717985" cy="45312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6111" y="536222"/>
            <a:ext cx="7239000" cy="110799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FFFF00"/>
                </a:solidFill>
              </a:rPr>
              <a:t>Warning: Before you change your data file, make sure to save it as a new file name (e.g. yieldx1000.xlsx) so you don’t lose your original data.</a:t>
            </a:r>
            <a:endParaRPr lang="en-US" sz="2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195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Callout 3"/>
          <p:cNvSpPr/>
          <p:nvPr/>
        </p:nvSpPr>
        <p:spPr>
          <a:xfrm>
            <a:off x="4403760" y="589424"/>
            <a:ext cx="4641461" cy="3700354"/>
          </a:xfrm>
          <a:prstGeom prst="cloudCallout">
            <a:avLst>
              <a:gd name="adj1" fmla="val -48611"/>
              <a:gd name="adj2" fmla="val 52343"/>
            </a:avLst>
          </a:prstGeom>
          <a:solidFill>
            <a:schemeClr val="bg2">
              <a:lumMod val="60000"/>
              <a:lumOff val="4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How would you change these data to get it ready for the log transformation?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799" y="1742786"/>
            <a:ext cx="371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Example dataset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1" name="Picture 10" descr="Screen Shot 2016-03-21 at 6.32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2112118"/>
            <a:ext cx="3717985" cy="45312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16203" y="2328134"/>
            <a:ext cx="1106581" cy="4315278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27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799" y="1742786"/>
            <a:ext cx="371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Example dataset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1" name="Picture 10" descr="Screen Shot 2016-03-21 at 6.32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2112118"/>
            <a:ext cx="3717985" cy="4531294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65836" y="2112118"/>
            <a:ext cx="4144172" cy="2964157"/>
          </a:xfrm>
        </p:spPr>
        <p:txBody>
          <a:bodyPr>
            <a:normAutofit/>
          </a:bodyPr>
          <a:lstStyle/>
          <a:p>
            <a:pPr marL="0" lvl="1" indent="0">
              <a:spcBef>
                <a:spcPts val="2000"/>
              </a:spcBef>
              <a:buNone/>
            </a:pPr>
            <a:r>
              <a:rPr lang="en-US" sz="2600" dirty="0" smtClean="0">
                <a:solidFill>
                  <a:srgbClr val="FFFF00"/>
                </a:solidFill>
              </a:rPr>
              <a:t>We want all </a:t>
            </a:r>
            <a:r>
              <a:rPr lang="en-US" sz="2600" dirty="0">
                <a:solidFill>
                  <a:srgbClr val="FFFF00"/>
                </a:solidFill>
              </a:rPr>
              <a:t>values </a:t>
            </a:r>
            <a:r>
              <a:rPr lang="en-US" sz="2600" dirty="0" smtClean="0">
                <a:solidFill>
                  <a:srgbClr val="FFFF00"/>
                </a:solidFill>
              </a:rPr>
              <a:t>≥ 1.  </a:t>
            </a:r>
            <a:endParaRPr lang="en-US" sz="26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4050987" y="4834216"/>
            <a:ext cx="766716" cy="339122"/>
          </a:xfrm>
          <a:prstGeom prst="leftArrow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78988" y="4691250"/>
            <a:ext cx="2279976" cy="1754327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Smallest value is 0.0048, so we must multiply by at least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X = 1000 to move decimal place 3 places to the right.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16203" y="2328134"/>
            <a:ext cx="1106581" cy="4315278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2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9675" y="1741110"/>
            <a:ext cx="8584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FF00"/>
                </a:solidFill>
              </a:rPr>
              <a:t>How to create column with all observations multiplied by 1000</a:t>
            </a:r>
            <a:endParaRPr lang="en-US" sz="2200" dirty="0">
              <a:solidFill>
                <a:srgbClr val="FFFF00"/>
              </a:solidFill>
            </a:endParaRPr>
          </a:p>
        </p:txBody>
      </p:sp>
      <p:pic>
        <p:nvPicPr>
          <p:cNvPr id="2" name="Picture 1" descr="Screen Shot 2016-03-21 at 6.45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75" y="2196929"/>
            <a:ext cx="5020627" cy="431821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92970" y="2221059"/>
            <a:ext cx="2516400" cy="92333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ouble-click and type a title that you will recognize</a:t>
            </a:r>
            <a:endParaRPr lang="en-US" dirty="0"/>
          </a:p>
        </p:txBody>
      </p:sp>
      <p:sp>
        <p:nvSpPr>
          <p:cNvPr id="18" name="Left Arrow 17"/>
          <p:cNvSpPr/>
          <p:nvPr/>
        </p:nvSpPr>
        <p:spPr>
          <a:xfrm>
            <a:off x="5181508" y="2410441"/>
            <a:ext cx="611462" cy="270440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04544" y="2410441"/>
            <a:ext cx="1106581" cy="4104706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887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9675" y="1741110"/>
            <a:ext cx="8584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FF00"/>
                </a:solidFill>
              </a:rPr>
              <a:t>How to create column with all observations multiplied by 1000</a:t>
            </a:r>
            <a:endParaRPr lang="en-US" sz="2200" dirty="0">
              <a:solidFill>
                <a:srgbClr val="FFFF00"/>
              </a:solidFill>
            </a:endParaRPr>
          </a:p>
        </p:txBody>
      </p:sp>
      <p:pic>
        <p:nvPicPr>
          <p:cNvPr id="2" name="Picture 1" descr="Screen Shot 2016-03-21 at 6.45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75" y="2196929"/>
            <a:ext cx="5020627" cy="431821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92970" y="2586815"/>
            <a:ext cx="3011620" cy="258532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Double-click in the cell and type: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	=(cell ID)*X   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(here, it’s: =C2*1000 )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dirty="0" smtClean="0">
                <a:solidFill>
                  <a:schemeClr val="bg1"/>
                </a:solidFill>
              </a:rPr>
              <a:t>Enter</a:t>
            </a:r>
          </a:p>
          <a:p>
            <a:pPr marL="342900" indent="-342900">
              <a:buAutoNum type="arabicPeriod" startAt="2"/>
            </a:pPr>
            <a:r>
              <a:rPr lang="en-US" dirty="0" smtClean="0">
                <a:solidFill>
                  <a:schemeClr val="bg1"/>
                </a:solidFill>
              </a:rPr>
              <a:t>Right-click in the cell you just entered and copy and paste into all the cells below.</a:t>
            </a:r>
          </a:p>
        </p:txBody>
      </p:sp>
      <p:sp>
        <p:nvSpPr>
          <p:cNvPr id="18" name="Left Arrow 17"/>
          <p:cNvSpPr/>
          <p:nvPr/>
        </p:nvSpPr>
        <p:spPr>
          <a:xfrm>
            <a:off x="5181508" y="2680881"/>
            <a:ext cx="611462" cy="270440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04543" y="2196929"/>
            <a:ext cx="1093576" cy="237029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8896" y="2645606"/>
            <a:ext cx="462340" cy="270440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922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5-09-28 at 6.18.47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40" y="2177543"/>
            <a:ext cx="4825788" cy="44963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56913" y="2415969"/>
            <a:ext cx="1634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Dependent x1000</a:t>
            </a:r>
            <a:endParaRPr lang="en-US" sz="1000" dirty="0"/>
          </a:p>
        </p:txBody>
      </p:sp>
      <p:sp>
        <p:nvSpPr>
          <p:cNvPr id="2" name="Cloud Callout 1"/>
          <p:cNvSpPr/>
          <p:nvPr/>
        </p:nvSpPr>
        <p:spPr>
          <a:xfrm>
            <a:off x="5267981" y="1200834"/>
            <a:ext cx="3386556" cy="2430269"/>
          </a:xfrm>
          <a:prstGeom prst="cloudCallout">
            <a:avLst/>
          </a:prstGeom>
          <a:solidFill>
            <a:schemeClr val="bg2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Are we ready to save and load this new file to the App</a:t>
            </a:r>
            <a:r>
              <a:rPr lang="en-US" sz="2200" dirty="0" smtClean="0">
                <a:solidFill>
                  <a:schemeClr val="tx1"/>
                </a:solidFill>
              </a:rPr>
              <a:t>?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7" name="Content Placeholder 4" descr="AA027414.png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542" r="-71542"/>
          <a:stretch>
            <a:fillRect/>
          </a:stretch>
        </p:blipFill>
        <p:spPr>
          <a:xfrm>
            <a:off x="3856913" y="3728486"/>
            <a:ext cx="4968011" cy="2757308"/>
          </a:xfrm>
        </p:spPr>
      </p:pic>
      <p:sp>
        <p:nvSpPr>
          <p:cNvPr id="9" name="TextBox 8"/>
          <p:cNvSpPr txBox="1"/>
          <p:nvPr/>
        </p:nvSpPr>
        <p:spPr>
          <a:xfrm>
            <a:off x="7002297" y="4402411"/>
            <a:ext cx="1275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Nope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776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5-09-28 at 6.18.47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40" y="2177543"/>
            <a:ext cx="4825788" cy="44963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56913" y="2415969"/>
            <a:ext cx="1634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Dependent x1000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5162149" y="2626738"/>
            <a:ext cx="360997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Recall, your .</a:t>
            </a:r>
            <a:r>
              <a:rPr lang="en-US" sz="2800" dirty="0" err="1" smtClean="0">
                <a:solidFill>
                  <a:srgbClr val="FFFF00"/>
                </a:solidFill>
              </a:rPr>
              <a:t>csv</a:t>
            </a:r>
            <a:r>
              <a:rPr lang="en-US" sz="2800" dirty="0" smtClean="0">
                <a:solidFill>
                  <a:srgbClr val="FFFF00"/>
                </a:solidFill>
              </a:rPr>
              <a:t> file </a:t>
            </a:r>
            <a:r>
              <a:rPr lang="en-US" sz="2800" i="1" dirty="0" smtClean="0">
                <a:solidFill>
                  <a:srgbClr val="FFFF00"/>
                </a:solidFill>
              </a:rPr>
              <a:t>only</a:t>
            </a:r>
            <a:r>
              <a:rPr lang="en-US" sz="2800" dirty="0" smtClean="0">
                <a:solidFill>
                  <a:srgbClr val="FFFF00"/>
                </a:solidFill>
              </a:rPr>
              <a:t> contains the variables that will be used in the analysis (nothing extra).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240441" y="1012055"/>
            <a:ext cx="1464597" cy="951573"/>
          </a:xfrm>
          <a:prstGeom prst="wedgeRectCallout">
            <a:avLst>
              <a:gd name="adj1" fmla="val -9443"/>
              <a:gd name="adj2" fmla="val 85823"/>
            </a:avLst>
          </a:prstGeom>
          <a:solidFill>
            <a:srgbClr val="000000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Independent variable (Block)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1787350" y="1012055"/>
            <a:ext cx="1481620" cy="951573"/>
          </a:xfrm>
          <a:prstGeom prst="wedgeRectCallout">
            <a:avLst>
              <a:gd name="adj1" fmla="val -29650"/>
              <a:gd name="adj2" fmla="val 79336"/>
            </a:avLst>
          </a:prstGeom>
          <a:solidFill>
            <a:srgbClr val="000000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Independent variable (Factor)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3527664" y="1012055"/>
            <a:ext cx="1857904" cy="951573"/>
          </a:xfrm>
          <a:prstGeom prst="wedgeRectCallout">
            <a:avLst>
              <a:gd name="adj1" fmla="val -13475"/>
              <a:gd name="adj2" fmla="val 77095"/>
            </a:avLst>
          </a:prstGeom>
          <a:solidFill>
            <a:srgbClr val="000000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Dependent variable (Measurement)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4979" y="2415969"/>
            <a:ext cx="1081817" cy="4257957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752073" y="2409281"/>
            <a:ext cx="1081817" cy="4257957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892190" y="2415969"/>
            <a:ext cx="1081817" cy="4257957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2927961" y="2415969"/>
            <a:ext cx="928952" cy="425126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927961" y="2415969"/>
            <a:ext cx="928952" cy="425126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277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8" grpId="0" animBg="1"/>
      <p:bldP spid="16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5-21 at 6.57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98" y="1121328"/>
            <a:ext cx="6521244" cy="53854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32405" y="1432141"/>
            <a:ext cx="1901040" cy="4974303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Left Arrow 2"/>
          <p:cNvSpPr/>
          <p:nvPr/>
        </p:nvSpPr>
        <p:spPr>
          <a:xfrm>
            <a:off x="6533445" y="2689054"/>
            <a:ext cx="905280" cy="475631"/>
          </a:xfrm>
          <a:prstGeom prst="leftArrow">
            <a:avLst/>
          </a:prstGeom>
          <a:solidFill>
            <a:srgbClr val="FF0000"/>
          </a:solidFill>
          <a:ln>
            <a:solidFill>
              <a:srgbClr val="FF2B2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38725" y="2339024"/>
            <a:ext cx="1493608" cy="1785104"/>
          </a:xfrm>
          <a:prstGeom prst="rect">
            <a:avLst/>
          </a:prstGeom>
          <a:solidFill>
            <a:srgbClr val="FFFF00"/>
          </a:solidFill>
          <a:ln w="38100" cmpd="sng">
            <a:solidFill>
              <a:srgbClr val="FF2B2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Select the new column, including the title.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8968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creen Shot 2016-05-21 at 7.02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62" y="1213556"/>
            <a:ext cx="7352690" cy="54110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81071" y="2339024"/>
            <a:ext cx="1299465" cy="646331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Copy the data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3" name="Left Arrow 12"/>
          <p:cNvSpPr/>
          <p:nvPr/>
        </p:nvSpPr>
        <p:spPr>
          <a:xfrm>
            <a:off x="6679172" y="2101208"/>
            <a:ext cx="905280" cy="475631"/>
          </a:xfrm>
          <a:prstGeom prst="leftArrow">
            <a:avLst/>
          </a:prstGeom>
          <a:solidFill>
            <a:srgbClr val="FF0000"/>
          </a:solidFill>
          <a:ln>
            <a:solidFill>
              <a:srgbClr val="FF2B2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584452" y="1686492"/>
            <a:ext cx="1299465" cy="1446550"/>
          </a:xfrm>
          <a:prstGeom prst="rect">
            <a:avLst/>
          </a:prstGeom>
          <a:solidFill>
            <a:srgbClr val="FFFF00"/>
          </a:solidFill>
          <a:ln w="38100" cmpd="sng">
            <a:solidFill>
              <a:srgbClr val="FF2B2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Right-click and choose ‘Copy’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80361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6-12 at 7.10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922"/>
            <a:ext cx="7267222" cy="5363442"/>
          </a:xfrm>
          <a:prstGeom prst="rect">
            <a:avLst/>
          </a:prstGeom>
        </p:spPr>
      </p:pic>
      <p:sp>
        <p:nvSpPr>
          <p:cNvPr id="13" name="Left Arrow 12"/>
          <p:cNvSpPr/>
          <p:nvPr/>
        </p:nvSpPr>
        <p:spPr>
          <a:xfrm rot="16200000">
            <a:off x="4716173" y="992651"/>
            <a:ext cx="905280" cy="475631"/>
          </a:xfrm>
          <a:prstGeom prst="leftArrow">
            <a:avLst/>
          </a:prstGeom>
          <a:solidFill>
            <a:srgbClr val="FF0000"/>
          </a:solidFill>
          <a:ln>
            <a:solidFill>
              <a:srgbClr val="FF2B2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471333" y="257848"/>
            <a:ext cx="4826000" cy="769441"/>
          </a:xfrm>
          <a:prstGeom prst="rect">
            <a:avLst/>
          </a:prstGeom>
          <a:solidFill>
            <a:srgbClr val="FFFF00"/>
          </a:solidFill>
          <a:ln w="38100" cmpd="sng">
            <a:solidFill>
              <a:srgbClr val="FF2B2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Rich-click at the top of the new column and choose ‘Paste Special’</a:t>
            </a:r>
            <a:endParaRPr lang="en-US" sz="2200" dirty="0"/>
          </a:p>
        </p:txBody>
      </p:sp>
      <p:sp>
        <p:nvSpPr>
          <p:cNvPr id="7" name="Left Arrow 6"/>
          <p:cNvSpPr/>
          <p:nvPr/>
        </p:nvSpPr>
        <p:spPr>
          <a:xfrm>
            <a:off x="6463130" y="1920922"/>
            <a:ext cx="905280" cy="475631"/>
          </a:xfrm>
          <a:prstGeom prst="leftArrow">
            <a:avLst/>
          </a:prstGeom>
          <a:solidFill>
            <a:srgbClr val="FF0000"/>
          </a:solidFill>
          <a:ln>
            <a:solidFill>
              <a:srgbClr val="FF2B2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885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doing today?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Instruction 9:00 – 11:00 AM</a:t>
            </a:r>
          </a:p>
          <a:p>
            <a:pPr lvl="1"/>
            <a:r>
              <a:rPr lang="en-US" dirty="0" smtClean="0"/>
              <a:t>Section 4: Testing assumptions of ANOVA and transforming data</a:t>
            </a:r>
          </a:p>
          <a:p>
            <a:r>
              <a:rPr lang="en-US" dirty="0" smtClean="0"/>
              <a:t>Tea break 11:00 – 11:30 AM</a:t>
            </a:r>
          </a:p>
          <a:p>
            <a:r>
              <a:rPr lang="en-US" dirty="0" smtClean="0"/>
              <a:t>Instruction 11:30 – 1:00 PM </a:t>
            </a:r>
          </a:p>
          <a:p>
            <a:pPr lvl="1"/>
            <a:r>
              <a:rPr lang="en-US" dirty="0" smtClean="0"/>
              <a:t>Section 5: </a:t>
            </a:r>
            <a:r>
              <a:rPr lang="en-US" dirty="0"/>
              <a:t> Presenting </a:t>
            </a:r>
            <a:r>
              <a:rPr lang="en-US" dirty="0" smtClean="0"/>
              <a:t>results, and RCBD </a:t>
            </a:r>
            <a:r>
              <a:rPr lang="en-US" dirty="0"/>
              <a:t>with factorial treatment structure </a:t>
            </a:r>
            <a:endParaRPr lang="en-US" dirty="0" smtClean="0"/>
          </a:p>
          <a:p>
            <a:r>
              <a:rPr lang="en-US" dirty="0" smtClean="0"/>
              <a:t>Lunch 1:00 – 2:00 PM</a:t>
            </a:r>
          </a:p>
          <a:p>
            <a:r>
              <a:rPr lang="en-US" dirty="0" smtClean="0"/>
              <a:t>Instruction 2:00 – 2:30 PM</a:t>
            </a:r>
          </a:p>
          <a:p>
            <a:pPr lvl="1"/>
            <a:r>
              <a:rPr lang="en-US" dirty="0" smtClean="0"/>
              <a:t>Section 6: Split </a:t>
            </a:r>
            <a:r>
              <a:rPr lang="en-US" dirty="0"/>
              <a:t>plot experimental design </a:t>
            </a:r>
            <a:endParaRPr lang="en-US" dirty="0" smtClean="0"/>
          </a:p>
          <a:p>
            <a:r>
              <a:rPr lang="en-US" dirty="0" smtClean="0"/>
              <a:t>Tea break 2:30 – 3:00 PM</a:t>
            </a:r>
          </a:p>
          <a:p>
            <a:r>
              <a:rPr lang="en-US" dirty="0" smtClean="0"/>
              <a:t>Instruction 3:00 - 4:00 PM</a:t>
            </a:r>
          </a:p>
          <a:p>
            <a:pPr lvl="1"/>
            <a:r>
              <a:rPr lang="en-US" dirty="0" smtClean="0"/>
              <a:t>Section 7: Multi-location studies, missing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400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5-21 at 6.52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8" y="1332089"/>
            <a:ext cx="8229600" cy="5168900"/>
          </a:xfrm>
          <a:prstGeom prst="rect">
            <a:avLst/>
          </a:prstGeom>
        </p:spPr>
      </p:pic>
      <p:sp>
        <p:nvSpPr>
          <p:cNvPr id="13" name="Left Arrow 12"/>
          <p:cNvSpPr/>
          <p:nvPr/>
        </p:nvSpPr>
        <p:spPr>
          <a:xfrm rot="10800000">
            <a:off x="3808915" y="2583059"/>
            <a:ext cx="905280" cy="475631"/>
          </a:xfrm>
          <a:prstGeom prst="leftArrow">
            <a:avLst/>
          </a:prstGeom>
          <a:solidFill>
            <a:srgbClr val="FF0000"/>
          </a:solidFill>
          <a:ln>
            <a:solidFill>
              <a:srgbClr val="FF2B2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53553" y="2583059"/>
            <a:ext cx="1955362" cy="430887"/>
          </a:xfrm>
          <a:prstGeom prst="rect">
            <a:avLst/>
          </a:prstGeom>
          <a:solidFill>
            <a:srgbClr val="FFFF00"/>
          </a:solidFill>
          <a:ln w="38100" cmpd="sng">
            <a:solidFill>
              <a:srgbClr val="FF2B2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Click ‘Values’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0301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12 at 7.42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502050"/>
            <a:ext cx="6283678" cy="5355950"/>
          </a:xfrm>
          <a:prstGeom prst="rect">
            <a:avLst/>
          </a:prstGeom>
        </p:spPr>
      </p:pic>
      <p:sp>
        <p:nvSpPr>
          <p:cNvPr id="13" name="Left Arrow 12"/>
          <p:cNvSpPr/>
          <p:nvPr/>
        </p:nvSpPr>
        <p:spPr>
          <a:xfrm rot="16200000">
            <a:off x="3808915" y="844589"/>
            <a:ext cx="905280" cy="475631"/>
          </a:xfrm>
          <a:prstGeom prst="leftArrow">
            <a:avLst/>
          </a:prstGeom>
          <a:solidFill>
            <a:srgbClr val="FF0000"/>
          </a:solidFill>
          <a:ln>
            <a:solidFill>
              <a:srgbClr val="FF2B2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73774" y="127000"/>
            <a:ext cx="6627226" cy="769441"/>
          </a:xfrm>
          <a:prstGeom prst="rect">
            <a:avLst/>
          </a:prstGeom>
          <a:solidFill>
            <a:srgbClr val="FFFF00"/>
          </a:solidFill>
          <a:ln w="38100" cmpd="sng">
            <a:solidFill>
              <a:srgbClr val="FF2B2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Now delete the original data column by right-clicking at top of column.</a:t>
            </a:r>
            <a:endParaRPr lang="en-US" sz="2200" dirty="0"/>
          </a:p>
        </p:txBody>
      </p:sp>
      <p:sp>
        <p:nvSpPr>
          <p:cNvPr id="5" name="Oval 4"/>
          <p:cNvSpPr/>
          <p:nvPr/>
        </p:nvSpPr>
        <p:spPr>
          <a:xfrm>
            <a:off x="3570111" y="1199444"/>
            <a:ext cx="453628" cy="33560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712177" y="2565400"/>
            <a:ext cx="453628" cy="33560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0" name="Left Arrow 9"/>
          <p:cNvSpPr/>
          <p:nvPr/>
        </p:nvSpPr>
        <p:spPr>
          <a:xfrm>
            <a:off x="6165805" y="2545065"/>
            <a:ext cx="905280" cy="475631"/>
          </a:xfrm>
          <a:prstGeom prst="leftArrow">
            <a:avLst/>
          </a:prstGeom>
          <a:solidFill>
            <a:srgbClr val="FF0000"/>
          </a:solidFill>
          <a:ln>
            <a:solidFill>
              <a:srgbClr val="FF2B2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61481" y="2589809"/>
            <a:ext cx="2199260" cy="430887"/>
          </a:xfrm>
          <a:prstGeom prst="rect">
            <a:avLst/>
          </a:prstGeom>
          <a:solidFill>
            <a:srgbClr val="FFFF00"/>
          </a:solidFill>
          <a:ln w="38100" cmpd="sng">
            <a:solidFill>
              <a:srgbClr val="FF2B2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</a:t>
            </a:r>
            <a:r>
              <a:rPr lang="en-US" sz="2200" dirty="0" smtClean="0"/>
              <a:t>lick ‘Delete’.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9258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6-06-12 at 7.47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311556"/>
            <a:ext cx="6403622" cy="55464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599" y="388226"/>
            <a:ext cx="8266289" cy="769441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FF"/>
                </a:solidFill>
              </a:rPr>
              <a:t>Now your data file is ready for a log transformation! </a:t>
            </a:r>
          </a:p>
          <a:p>
            <a:pPr algn="ctr"/>
            <a:r>
              <a:rPr lang="en-US" sz="2200" dirty="0" smtClean="0">
                <a:solidFill>
                  <a:srgbClr val="0000FF"/>
                </a:solidFill>
              </a:rPr>
              <a:t>Save again as the </a:t>
            </a:r>
            <a:r>
              <a:rPr lang="en-US" sz="2200" i="1" dirty="0" smtClean="0">
                <a:solidFill>
                  <a:srgbClr val="0000FF"/>
                </a:solidFill>
              </a:rPr>
              <a:t>new</a:t>
            </a:r>
            <a:r>
              <a:rPr lang="en-US" sz="2200" dirty="0" smtClean="0">
                <a:solidFill>
                  <a:srgbClr val="0000FF"/>
                </a:solidFill>
              </a:rPr>
              <a:t> file name and load it again to the App. </a:t>
            </a:r>
            <a:endParaRPr lang="en-US" sz="2200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93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9828" y="2153361"/>
            <a:ext cx="3855941" cy="4208930"/>
          </a:xfrm>
        </p:spPr>
        <p:txBody>
          <a:bodyPr>
            <a:normAutofit/>
          </a:bodyPr>
          <a:lstStyle/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r>
              <a:rPr lang="en-US" sz="2200" dirty="0" smtClean="0">
                <a:solidFill>
                  <a:srgbClr val="FFFF00"/>
                </a:solidFill>
              </a:rPr>
              <a:t>Are all observations </a:t>
            </a:r>
            <a:r>
              <a:rPr lang="en-US" sz="2200" dirty="0">
                <a:solidFill>
                  <a:srgbClr val="FFFF00"/>
                </a:solidFill>
              </a:rPr>
              <a:t>(</a:t>
            </a:r>
            <a:r>
              <a:rPr lang="en-US" sz="2200" dirty="0" err="1">
                <a:solidFill>
                  <a:srgbClr val="FFFF00"/>
                </a:solidFill>
              </a:rPr>
              <a:t>Y</a:t>
            </a:r>
            <a:r>
              <a:rPr lang="en-US" sz="2200" baseline="-25000" dirty="0" err="1">
                <a:solidFill>
                  <a:srgbClr val="FFFF00"/>
                </a:solidFill>
              </a:rPr>
              <a:t>ij</a:t>
            </a:r>
            <a:r>
              <a:rPr lang="en-US" sz="2200" dirty="0">
                <a:solidFill>
                  <a:srgbClr val="FFFF00"/>
                </a:solidFill>
              </a:rPr>
              <a:t>) </a:t>
            </a:r>
            <a:r>
              <a:rPr lang="en-US" sz="2200" dirty="0" smtClean="0">
                <a:solidFill>
                  <a:srgbClr val="FFFF00"/>
                </a:solidFill>
              </a:rPr>
              <a:t>greater than 0 </a:t>
            </a:r>
            <a:r>
              <a:rPr lang="en-US" sz="2200" i="1" dirty="0" smtClean="0">
                <a:solidFill>
                  <a:srgbClr val="FFFF00"/>
                </a:solidFill>
              </a:rPr>
              <a:t>and</a:t>
            </a:r>
            <a:r>
              <a:rPr lang="en-US" sz="2200" dirty="0" smtClean="0">
                <a:solidFill>
                  <a:srgbClr val="FFFF00"/>
                </a:solidFill>
              </a:rPr>
              <a:t> some (or all) between </a:t>
            </a:r>
            <a:r>
              <a:rPr lang="en-US" sz="2200" dirty="0">
                <a:solidFill>
                  <a:srgbClr val="FFFF00"/>
                </a:solidFill>
              </a:rPr>
              <a:t>0 and </a:t>
            </a:r>
            <a:r>
              <a:rPr lang="en-US" sz="2200" dirty="0" smtClean="0">
                <a:solidFill>
                  <a:srgbClr val="FFFF00"/>
                </a:solidFill>
              </a:rPr>
              <a:t>1? </a:t>
            </a:r>
          </a:p>
          <a:p>
            <a:pPr marL="739775" lvl="2" indent="-457200">
              <a:spcBef>
                <a:spcPts val="2000"/>
              </a:spcBef>
              <a:buFont typeface="Wingdings" charset="2"/>
              <a:buChar char="ü"/>
            </a:pPr>
            <a:r>
              <a:rPr lang="en-US" dirty="0" smtClean="0">
                <a:solidFill>
                  <a:srgbClr val="FFFF00"/>
                </a:solidFill>
              </a:rPr>
              <a:t>If so, </a:t>
            </a:r>
            <a:r>
              <a:rPr lang="en-US" u="sng" dirty="0" smtClean="0">
                <a:solidFill>
                  <a:srgbClr val="FFFF00"/>
                </a:solidFill>
              </a:rPr>
              <a:t>multiply</a:t>
            </a:r>
            <a:r>
              <a:rPr lang="en-US" dirty="0" smtClean="0">
                <a:solidFill>
                  <a:srgbClr val="FFFF00"/>
                </a:solidFill>
              </a:rPr>
              <a:t> your entire </a:t>
            </a:r>
            <a:r>
              <a:rPr lang="en-US" dirty="0" err="1" smtClean="0">
                <a:solidFill>
                  <a:srgbClr val="FFFF00"/>
                </a:solidFill>
              </a:rPr>
              <a:t>Y</a:t>
            </a:r>
            <a:r>
              <a:rPr lang="en-US" baseline="-25000" dirty="0" err="1" smtClean="0">
                <a:solidFill>
                  <a:srgbClr val="FFFF00"/>
                </a:solidFill>
              </a:rPr>
              <a:t>ij</a:t>
            </a:r>
            <a:r>
              <a:rPr lang="en-US" dirty="0" smtClean="0">
                <a:solidFill>
                  <a:srgbClr val="FFFF00"/>
                </a:solidFill>
              </a:rPr>
              <a:t> dataset by </a:t>
            </a:r>
            <a:r>
              <a:rPr lang="en-US" dirty="0">
                <a:solidFill>
                  <a:srgbClr val="FFFF00"/>
                </a:solidFill>
              </a:rPr>
              <a:t>a constant ‘X’ so that all values are ≥ 1</a:t>
            </a:r>
            <a:r>
              <a:rPr lang="en-US" dirty="0" smtClean="0">
                <a:solidFill>
                  <a:srgbClr val="FFFF00"/>
                </a:solidFill>
              </a:rPr>
              <a:t>.  </a:t>
            </a:r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r>
              <a:rPr lang="en-US" sz="2200" dirty="0" smtClean="0">
                <a:solidFill>
                  <a:srgbClr val="FFFF00"/>
                </a:solidFill>
              </a:rPr>
              <a:t>Are any observations (</a:t>
            </a:r>
            <a:r>
              <a:rPr lang="en-US" sz="2200" dirty="0" err="1" smtClean="0">
                <a:solidFill>
                  <a:srgbClr val="FFFF00"/>
                </a:solidFill>
              </a:rPr>
              <a:t>Y</a:t>
            </a:r>
            <a:r>
              <a:rPr lang="en-US" sz="2200" baseline="-25000" dirty="0" err="1" smtClean="0">
                <a:solidFill>
                  <a:srgbClr val="FFFF00"/>
                </a:solidFill>
              </a:rPr>
              <a:t>ij</a:t>
            </a:r>
            <a:r>
              <a:rPr lang="en-US" sz="2200" dirty="0" smtClean="0">
                <a:solidFill>
                  <a:srgbClr val="FFFF00"/>
                </a:solidFill>
              </a:rPr>
              <a:t>) ≤ 0?</a:t>
            </a:r>
            <a:endParaRPr lang="en-US" sz="2200" dirty="0">
              <a:solidFill>
                <a:srgbClr val="FFFF00"/>
              </a:solidFill>
              <a:sym typeface="Wingdings"/>
            </a:endParaRPr>
          </a:p>
          <a:p>
            <a:pPr marL="739775" lvl="2" indent="-457200">
              <a:spcBef>
                <a:spcPts val="2000"/>
              </a:spcBef>
              <a:buFont typeface="Wingdings" charset="2"/>
              <a:buChar char="ü"/>
            </a:pPr>
            <a:r>
              <a:rPr lang="en-US" dirty="0" smtClean="0">
                <a:solidFill>
                  <a:srgbClr val="FFFF00"/>
                </a:solidFill>
                <a:sym typeface="Wingdings"/>
              </a:rPr>
              <a:t>If so, </a:t>
            </a:r>
            <a:r>
              <a:rPr lang="en-US" u="sng" dirty="0" smtClean="0">
                <a:solidFill>
                  <a:srgbClr val="FFFF00"/>
                </a:solidFill>
              </a:rPr>
              <a:t>add</a:t>
            </a:r>
            <a:r>
              <a:rPr lang="en-US" dirty="0" smtClean="0">
                <a:solidFill>
                  <a:srgbClr val="FFFF00"/>
                </a:solidFill>
              </a:rPr>
              <a:t> a constant ‘X’ </a:t>
            </a:r>
            <a:r>
              <a:rPr lang="en-US" dirty="0">
                <a:solidFill>
                  <a:srgbClr val="FFFF00"/>
                </a:solidFill>
              </a:rPr>
              <a:t>to entire </a:t>
            </a:r>
            <a:r>
              <a:rPr lang="en-US" dirty="0" err="1">
                <a:solidFill>
                  <a:srgbClr val="FFFF00"/>
                </a:solidFill>
              </a:rPr>
              <a:t>Y</a:t>
            </a:r>
            <a:r>
              <a:rPr lang="en-US" baseline="-25000" dirty="0" err="1">
                <a:solidFill>
                  <a:srgbClr val="FFFF00"/>
                </a:solidFill>
              </a:rPr>
              <a:t>ij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dataset so that </a:t>
            </a:r>
            <a:r>
              <a:rPr lang="en-US" dirty="0">
                <a:solidFill>
                  <a:srgbClr val="FFFF00"/>
                </a:solidFill>
              </a:rPr>
              <a:t>all values are ≥ 1.                    </a:t>
            </a:r>
          </a:p>
          <a:p>
            <a:pPr marL="0" indent="0">
              <a:buNone/>
            </a:pP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9462" y="331057"/>
            <a:ext cx="7634769" cy="1015663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Review: Before choosing </a:t>
            </a:r>
            <a:r>
              <a:rPr lang="en-US" sz="3000" b="1" dirty="0" smtClean="0">
                <a:solidFill>
                  <a:srgbClr val="0000FF"/>
                </a:solidFill>
              </a:rPr>
              <a:t>log</a:t>
            </a:r>
            <a:r>
              <a:rPr lang="en-US" sz="3000" b="1" dirty="0" smtClean="0"/>
              <a:t> transformation</a:t>
            </a:r>
            <a:endParaRPr lang="en-US" sz="3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4048" y="3066764"/>
            <a:ext cx="3739396" cy="110799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Only do one or the other. </a:t>
            </a:r>
          </a:p>
          <a:p>
            <a:pPr algn="ctr"/>
            <a:r>
              <a:rPr lang="en-US" sz="2200" dirty="0"/>
              <a:t>I</a:t>
            </a:r>
            <a:r>
              <a:rPr lang="en-US" sz="2200" dirty="0" smtClean="0"/>
              <a:t>f all your measurements are &gt;1, no change is needed</a:t>
            </a:r>
            <a:endParaRPr lang="en-US" sz="22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993444" y="2553386"/>
            <a:ext cx="1006384" cy="776836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993444" y="3922889"/>
            <a:ext cx="1006384" cy="73805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249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92340"/>
            <a:ext cx="7583487" cy="1044388"/>
          </a:xfrm>
        </p:spPr>
        <p:txBody>
          <a:bodyPr/>
          <a:lstStyle/>
          <a:p>
            <a:r>
              <a:rPr lang="en-US" dirty="0" smtClean="0"/>
              <a:t>Section 4 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1" indent="0">
              <a:spcBef>
                <a:spcPts val="2000"/>
              </a:spcBef>
              <a:buNone/>
            </a:pPr>
            <a:r>
              <a:rPr lang="en-US" dirty="0" smtClean="0"/>
              <a:t>You should now have a basic understanding of:</a:t>
            </a:r>
          </a:p>
          <a:p>
            <a:pPr marL="457200" lvl="1" indent="-457200">
              <a:spcBef>
                <a:spcPts val="2000"/>
              </a:spcBef>
              <a:buFont typeface="Wingdings" charset="2"/>
              <a:buChar char="ü"/>
            </a:pPr>
            <a:r>
              <a:rPr lang="en-US" dirty="0" smtClean="0"/>
              <a:t>The assumptions of ANOVA and transformations</a:t>
            </a:r>
          </a:p>
          <a:p>
            <a:pPr marL="739775" lvl="2" indent="-457200">
              <a:spcBef>
                <a:spcPts val="2000"/>
              </a:spcBef>
              <a:buFont typeface="+mj-lt"/>
              <a:buAutoNum type="alphaLcParenR"/>
            </a:pPr>
            <a:r>
              <a:rPr lang="en-US" dirty="0" smtClean="0"/>
              <a:t>What are the four assumptions of ANOVA?</a:t>
            </a:r>
          </a:p>
          <a:p>
            <a:pPr marL="739775" lvl="2" indent="-457200">
              <a:spcBef>
                <a:spcPts val="2000"/>
              </a:spcBef>
              <a:buFont typeface="+mj-lt"/>
              <a:buAutoNum type="alphaLcParenR"/>
            </a:pPr>
            <a:r>
              <a:rPr lang="en-US" dirty="0" smtClean="0"/>
              <a:t>How do you ensure your data meets the assumption of independent errors?</a:t>
            </a:r>
          </a:p>
          <a:p>
            <a:pPr marL="739775" lvl="2" indent="-457200">
              <a:spcBef>
                <a:spcPts val="2000"/>
              </a:spcBef>
              <a:buFont typeface="+mj-lt"/>
              <a:buAutoNum type="alphaLcParenR"/>
            </a:pPr>
            <a:r>
              <a:rPr lang="en-US" dirty="0" smtClean="0"/>
              <a:t>How do you use the app to check if your data meets the assumptions?</a:t>
            </a:r>
          </a:p>
          <a:p>
            <a:pPr marL="739775" lvl="2" indent="-457200">
              <a:spcBef>
                <a:spcPts val="2000"/>
              </a:spcBef>
              <a:buFont typeface="+mj-lt"/>
              <a:buAutoNum type="alphaLcParenR"/>
            </a:pPr>
            <a:r>
              <a:rPr lang="en-US" dirty="0" smtClean="0"/>
              <a:t>What can you do if your data fail an assumption test? </a:t>
            </a:r>
          </a:p>
          <a:p>
            <a:pPr marL="739775" lvl="2" indent="-457200">
              <a:spcBef>
                <a:spcPts val="2000"/>
              </a:spcBef>
              <a:buFont typeface="+mj-lt"/>
              <a:buAutoNum type="alphaLcParenR"/>
            </a:pPr>
            <a:r>
              <a:rPr lang="en-US" dirty="0" smtClean="0"/>
              <a:t>What types of transformations can you apply to your data using the app?</a:t>
            </a:r>
          </a:p>
          <a:p>
            <a:pPr marL="739775" lvl="2" indent="-457200">
              <a:spcBef>
                <a:spcPts val="2000"/>
              </a:spcBef>
              <a:buFont typeface="+mj-lt"/>
              <a:buAutoNum type="alphaLcParenR"/>
            </a:pPr>
            <a:r>
              <a:rPr lang="en-US" dirty="0" smtClean="0"/>
              <a:t>What range of values must your dataset be in before applying the log transformation?</a:t>
            </a:r>
          </a:p>
          <a:p>
            <a:pPr marL="1022350" lvl="3" indent="-457200">
              <a:spcBef>
                <a:spcPts val="2000"/>
              </a:spcBef>
            </a:pPr>
            <a:r>
              <a:rPr lang="en-US" dirty="0" smtClean="0"/>
              <a:t>What can you do if it is outside of that range?</a:t>
            </a:r>
          </a:p>
          <a:p>
            <a:pPr marL="282575" lvl="2" indent="0">
              <a:spcBef>
                <a:spcPts val="2000"/>
              </a:spcBef>
              <a:buNone/>
            </a:pPr>
            <a:endParaRPr lang="en-US" dirty="0" smtClean="0"/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dirty="0" smtClean="0"/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dirty="0" smtClean="0"/>
          </a:p>
          <a:p>
            <a:pPr marL="0" lvl="1" indent="0">
              <a:spcBef>
                <a:spcPts val="2000"/>
              </a:spcBef>
              <a:buNone/>
            </a:pPr>
            <a:endParaRPr lang="en-US" dirty="0" smtClean="0"/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dirty="0"/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dirty="0" smtClean="0"/>
          </a:p>
          <a:p>
            <a:pPr marL="0" lvl="1" indent="0">
              <a:spcBef>
                <a:spcPts val="2000"/>
              </a:spcBef>
              <a:buNone/>
            </a:pPr>
            <a:endParaRPr lang="en-US" dirty="0" smtClean="0"/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dirty="0"/>
          </a:p>
          <a:p>
            <a:pPr marL="282575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29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92340"/>
            <a:ext cx="7583487" cy="1044388"/>
          </a:xfrm>
        </p:spPr>
        <p:txBody>
          <a:bodyPr/>
          <a:lstStyle/>
          <a:p>
            <a:r>
              <a:rPr lang="en-US" dirty="0" smtClean="0"/>
              <a:t>Section 5 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spcBef>
                <a:spcPts val="2000"/>
              </a:spcBef>
              <a:buNone/>
            </a:pPr>
            <a:r>
              <a:rPr lang="en-US" dirty="0" smtClean="0"/>
              <a:t>Have basic understanding of:</a:t>
            </a:r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r>
              <a:rPr lang="en-US" dirty="0" smtClean="0"/>
              <a:t>Factorial treatment structures</a:t>
            </a:r>
          </a:p>
          <a:p>
            <a:pPr marL="739775" lvl="2" indent="-457200">
              <a:spcBef>
                <a:spcPts val="2000"/>
              </a:spcBef>
              <a:buFont typeface="Arial"/>
              <a:buChar char="•"/>
            </a:pPr>
            <a:r>
              <a:rPr lang="en-US" dirty="0" smtClean="0"/>
              <a:t>Linear model and ANOVA of factorial experiments</a:t>
            </a:r>
          </a:p>
          <a:p>
            <a:pPr marL="739775" lvl="2" indent="-457200">
              <a:spcBef>
                <a:spcPts val="2000"/>
              </a:spcBef>
              <a:buFont typeface="Arial"/>
              <a:buChar char="•"/>
            </a:pPr>
            <a:r>
              <a:rPr lang="en-US" dirty="0" smtClean="0"/>
              <a:t>Interpreting ANOVA results and interactions</a:t>
            </a:r>
          </a:p>
          <a:p>
            <a:pPr marL="739775" lvl="2" indent="-457200">
              <a:spcBef>
                <a:spcPts val="2000"/>
              </a:spcBef>
              <a:buFont typeface="Arial"/>
              <a:buChar char="•"/>
            </a:pPr>
            <a:r>
              <a:rPr lang="en-US" dirty="0" smtClean="0"/>
              <a:t>Mean Comparison Tests</a:t>
            </a:r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r>
              <a:rPr lang="en-US" dirty="0"/>
              <a:t>U</a:t>
            </a:r>
            <a:r>
              <a:rPr lang="en-US" dirty="0" smtClean="0"/>
              <a:t>sing </a:t>
            </a:r>
            <a:r>
              <a:rPr lang="en-US" dirty="0"/>
              <a:t>the app to check assumptions </a:t>
            </a:r>
            <a:r>
              <a:rPr lang="en-US" i="1" dirty="0"/>
              <a:t>and</a:t>
            </a:r>
            <a:r>
              <a:rPr lang="en-US" dirty="0"/>
              <a:t> to transform data</a:t>
            </a:r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r>
              <a:rPr lang="en-US" dirty="0"/>
              <a:t>Back-transformations and presenting results</a:t>
            </a:r>
          </a:p>
          <a:p>
            <a:pPr marL="739775" lvl="2" indent="-457200">
              <a:spcBef>
                <a:spcPts val="2000"/>
              </a:spcBef>
              <a:buFont typeface="Arial"/>
              <a:buChar char="•"/>
            </a:pPr>
            <a:endParaRPr lang="en-US" dirty="0" smtClean="0"/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dirty="0" smtClean="0"/>
          </a:p>
          <a:p>
            <a:pPr marL="0" lvl="1" indent="0">
              <a:spcBef>
                <a:spcPts val="2000"/>
              </a:spcBef>
              <a:buNone/>
            </a:pPr>
            <a:endParaRPr lang="en-US" dirty="0" smtClean="0"/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dirty="0"/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dirty="0" smtClean="0"/>
          </a:p>
          <a:p>
            <a:pPr marL="0" lvl="1" indent="0">
              <a:spcBef>
                <a:spcPts val="2000"/>
              </a:spcBef>
              <a:buNone/>
            </a:pPr>
            <a:endParaRPr lang="en-US" dirty="0" smtClean="0"/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dirty="0"/>
          </a:p>
          <a:p>
            <a:pPr marL="282575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158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837170"/>
              </p:ext>
            </p:extLst>
          </p:nvPr>
        </p:nvGraphicFramePr>
        <p:xfrm>
          <a:off x="907237" y="2064920"/>
          <a:ext cx="7184340" cy="3964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881"/>
                <a:gridCol w="1308576"/>
                <a:gridCol w="1424040"/>
                <a:gridCol w="1501026"/>
                <a:gridCol w="1590817"/>
              </a:tblGrid>
              <a:tr h="621992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Replication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(1) Hand-milk 2x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(2) Hand-milk 3x</a:t>
                      </a:r>
                    </a:p>
                  </a:txBody>
                  <a:tcPr>
                    <a:lnL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(3) Machine-milk 2x</a:t>
                      </a:r>
                    </a:p>
                  </a:txBody>
                  <a:tcPr>
                    <a:lnL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(4) Machine-milk 3x</a:t>
                      </a:r>
                    </a:p>
                  </a:txBody>
                  <a:tcPr>
                    <a:lnL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5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</a:tr>
              <a:tr h="1068426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(1)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8.6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11.2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9.6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11.5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5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</a:tr>
              <a:tr h="117806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(2)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9.3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10.8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9.3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12.0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5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</a:tr>
              <a:tr h="1077525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(3)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9.1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11.7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9.0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11.8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5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108" y="5281964"/>
            <a:ext cx="715548" cy="640080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085" y="5281964"/>
            <a:ext cx="715548" cy="64008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457" y="3101628"/>
            <a:ext cx="715548" cy="64008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085" y="4215164"/>
            <a:ext cx="715548" cy="64008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457" y="5281964"/>
            <a:ext cx="715548" cy="64008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085" y="3101628"/>
            <a:ext cx="715548" cy="64008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457" y="4215164"/>
            <a:ext cx="715548" cy="64008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092" y="3101628"/>
            <a:ext cx="715548" cy="640080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108" y="4215164"/>
            <a:ext cx="715548" cy="640080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827138" y="1039944"/>
            <a:ext cx="7583487" cy="1044388"/>
          </a:xfrm>
        </p:spPr>
        <p:txBody>
          <a:bodyPr/>
          <a:lstStyle/>
          <a:p>
            <a:pPr algn="ctr"/>
            <a:r>
              <a:rPr lang="en-US" dirty="0" smtClean="0"/>
              <a:t>Observed milk production (kg)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489" y="3087517"/>
            <a:ext cx="715548" cy="64008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489" y="5293509"/>
            <a:ext cx="715548" cy="64008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489" y="4201053"/>
            <a:ext cx="715548" cy="64008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827138" y="393613"/>
            <a:ext cx="7385529" cy="89255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Recall the </a:t>
            </a:r>
            <a:r>
              <a:rPr lang="en-US" sz="2600" dirty="0" smtClean="0"/>
              <a:t>CRD milking </a:t>
            </a:r>
            <a:r>
              <a:rPr lang="en-US" sz="2600" dirty="0"/>
              <a:t>experiment. </a:t>
            </a:r>
            <a:r>
              <a:rPr lang="en-US" sz="2600" dirty="0" smtClean="0"/>
              <a:t>What was the independent variable(s)?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848972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81618"/>
              </p:ext>
            </p:extLst>
          </p:nvPr>
        </p:nvGraphicFramePr>
        <p:xfrm>
          <a:off x="907237" y="2064920"/>
          <a:ext cx="7184340" cy="3964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881"/>
                <a:gridCol w="1308576"/>
                <a:gridCol w="1424040"/>
                <a:gridCol w="1501026"/>
                <a:gridCol w="1590817"/>
              </a:tblGrid>
              <a:tr h="621992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Replication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(1) Hand-milk 2x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(2) Hand-milk 3x</a:t>
                      </a:r>
                    </a:p>
                  </a:txBody>
                  <a:tcPr>
                    <a:lnL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(3) Machine-milk 2x</a:t>
                      </a:r>
                    </a:p>
                  </a:txBody>
                  <a:tcPr>
                    <a:lnL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(4) Machine-milk 3x</a:t>
                      </a:r>
                    </a:p>
                  </a:txBody>
                  <a:tcPr>
                    <a:lnL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5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</a:tr>
              <a:tr h="1068426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(1)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8.6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11.2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9.6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11.5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5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</a:tr>
              <a:tr h="117806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(2)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9.3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10.8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9.3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12.0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5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</a:tr>
              <a:tr h="1077525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(3)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9.1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11.7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9.0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11.8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5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4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507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108" y="5281964"/>
            <a:ext cx="715548" cy="640080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085" y="5281964"/>
            <a:ext cx="715548" cy="64008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457" y="3101628"/>
            <a:ext cx="715548" cy="64008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085" y="4215164"/>
            <a:ext cx="715548" cy="64008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457" y="5281964"/>
            <a:ext cx="715548" cy="64008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085" y="3101628"/>
            <a:ext cx="715548" cy="64008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457" y="4215164"/>
            <a:ext cx="715548" cy="64008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092" y="3101628"/>
            <a:ext cx="715548" cy="640080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108" y="4215164"/>
            <a:ext cx="715548" cy="640080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827138" y="1039944"/>
            <a:ext cx="7583487" cy="1044388"/>
          </a:xfrm>
        </p:spPr>
        <p:txBody>
          <a:bodyPr/>
          <a:lstStyle/>
          <a:p>
            <a:pPr algn="ctr"/>
            <a:r>
              <a:rPr lang="en-US" dirty="0" smtClean="0"/>
              <a:t>Observed milk production (kg)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489" y="3087517"/>
            <a:ext cx="715548" cy="64008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489" y="5293509"/>
            <a:ext cx="715548" cy="64008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489" y="4201053"/>
            <a:ext cx="715548" cy="64008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827138" y="393613"/>
            <a:ext cx="7385529" cy="89255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Recall the </a:t>
            </a:r>
            <a:r>
              <a:rPr lang="en-US" sz="2600" dirty="0" smtClean="0"/>
              <a:t>CRD milking </a:t>
            </a:r>
            <a:r>
              <a:rPr lang="en-US" sz="2600" dirty="0"/>
              <a:t>experiment. </a:t>
            </a:r>
            <a:r>
              <a:rPr lang="en-US" sz="2600" dirty="0" smtClean="0"/>
              <a:t>What was the independent variable(s)?</a:t>
            </a:r>
            <a:endParaRPr lang="en-US" sz="2600" dirty="0"/>
          </a:p>
        </p:txBody>
      </p:sp>
      <p:sp>
        <p:nvSpPr>
          <p:cNvPr id="2" name="Rectangle 1"/>
          <p:cNvSpPr/>
          <p:nvPr/>
        </p:nvSpPr>
        <p:spPr>
          <a:xfrm>
            <a:off x="2229556" y="2064920"/>
            <a:ext cx="5862021" cy="616191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7627037" y="1039944"/>
            <a:ext cx="1347630" cy="1024976"/>
          </a:xfrm>
          <a:prstGeom prst="wedgeRectCallout">
            <a:avLst>
              <a:gd name="adj1" fmla="val -77377"/>
              <a:gd name="adj2" fmla="val 51786"/>
            </a:avLst>
          </a:prstGeom>
          <a:solidFill>
            <a:srgbClr val="FFFF00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Milking practice</a:t>
            </a:r>
            <a:endParaRPr lang="en-US" sz="2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47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71221" y="441790"/>
            <a:ext cx="6702776" cy="86177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500" dirty="0" smtClean="0"/>
              <a:t>We analyzed the effect of this single factor (milking practice) on milk production.</a:t>
            </a:r>
            <a:endParaRPr lang="en-US" sz="2500" dirty="0"/>
          </a:p>
        </p:txBody>
      </p:sp>
      <p:pic>
        <p:nvPicPr>
          <p:cNvPr id="24" name="Content Placeholder 3" descr="Screen Shot 2015-05-26 at 1.54.22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75" r="-18275"/>
          <a:stretch>
            <a:fillRect/>
          </a:stretch>
        </p:blipFill>
        <p:spPr>
          <a:xfrm>
            <a:off x="872397" y="2056408"/>
            <a:ext cx="7583487" cy="4208930"/>
          </a:xfrm>
          <a:prstGeom prst="rect">
            <a:avLst/>
          </a:prstGeom>
        </p:spPr>
      </p:pic>
      <p:sp>
        <p:nvSpPr>
          <p:cNvPr id="25" name="Rectangular Callout 24"/>
          <p:cNvSpPr/>
          <p:nvPr/>
        </p:nvSpPr>
        <p:spPr>
          <a:xfrm>
            <a:off x="536221" y="1784058"/>
            <a:ext cx="2434004" cy="542675"/>
          </a:xfrm>
          <a:prstGeom prst="wedgeRectCallout">
            <a:avLst>
              <a:gd name="adj1" fmla="val 72989"/>
              <a:gd name="adj2" fmla="val 67044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In</a:t>
            </a:r>
            <a:r>
              <a:rPr lang="en-US" dirty="0">
                <a:solidFill>
                  <a:schemeClr val="bg1"/>
                </a:solidFill>
              </a:rPr>
              <a:t>d</a:t>
            </a:r>
            <a:r>
              <a:rPr lang="en-US" dirty="0" smtClean="0">
                <a:solidFill>
                  <a:schemeClr val="bg1"/>
                </a:solidFill>
              </a:rPr>
              <a:t>ependent variable (Factor #1)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799771" y="2407664"/>
            <a:ext cx="1430203" cy="3304753"/>
          </a:xfrm>
          <a:prstGeom prst="rect">
            <a:avLst/>
          </a:prstGeom>
          <a:noFill/>
          <a:ln w="57150" cmpd="sng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ular Callout 26"/>
          <p:cNvSpPr/>
          <p:nvPr/>
        </p:nvSpPr>
        <p:spPr>
          <a:xfrm>
            <a:off x="5229974" y="1864989"/>
            <a:ext cx="2932226" cy="542675"/>
          </a:xfrm>
          <a:prstGeom prst="wedgeRectCallout">
            <a:avLst>
              <a:gd name="adj1" fmla="val -50194"/>
              <a:gd name="adj2" fmla="val 12652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Dependent variable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27589" y="2407664"/>
            <a:ext cx="147218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smtClean="0"/>
              <a:t>Milking practice</a:t>
            </a:r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2313478" y="2409497"/>
            <a:ext cx="1472182" cy="3304753"/>
          </a:xfrm>
          <a:prstGeom prst="rect">
            <a:avLst/>
          </a:prstGeom>
          <a:noFill/>
          <a:ln w="57150" cmpd="sng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14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7555" y="183633"/>
            <a:ext cx="8777111" cy="2400657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But what about the individual effects of </a:t>
            </a:r>
            <a:r>
              <a:rPr lang="en-US" sz="3000" i="1" dirty="0" smtClean="0"/>
              <a:t>milking method </a:t>
            </a:r>
            <a:r>
              <a:rPr lang="en-US" sz="3000" dirty="0" smtClean="0"/>
              <a:t>(hand vs. machine), and </a:t>
            </a:r>
            <a:r>
              <a:rPr lang="en-US" sz="3000" i="1" dirty="0" smtClean="0"/>
              <a:t>milking frequency </a:t>
            </a:r>
            <a:r>
              <a:rPr lang="en-US" sz="3000" dirty="0" smtClean="0"/>
              <a:t>(twice vs</a:t>
            </a:r>
            <a:r>
              <a:rPr lang="en-US" sz="3000" dirty="0"/>
              <a:t>.</a:t>
            </a:r>
            <a:r>
              <a:rPr lang="en-US" sz="3000" dirty="0" smtClean="0"/>
              <a:t> three times daily)?? Does the effect of one factor depend on the condition of the other factor? </a:t>
            </a:r>
            <a:endParaRPr lang="en-US" sz="3000" dirty="0"/>
          </a:p>
        </p:txBody>
      </p:sp>
      <p:sp>
        <p:nvSpPr>
          <p:cNvPr id="4" name="Right Arrow 3"/>
          <p:cNvSpPr/>
          <p:nvPr/>
        </p:nvSpPr>
        <p:spPr>
          <a:xfrm rot="6498377">
            <a:off x="2325872" y="4180396"/>
            <a:ext cx="1212211" cy="53788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5400000">
            <a:off x="3991453" y="4296075"/>
            <a:ext cx="1047542" cy="53788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4526053">
            <a:off x="5494375" y="4216133"/>
            <a:ext cx="1232292" cy="53788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2121647" y="2756303"/>
            <a:ext cx="4930588" cy="1284942"/>
          </a:xfrm>
          <a:prstGeom prst="ellipse">
            <a:avLst/>
          </a:prstGeom>
          <a:solidFill>
            <a:srgbClr val="88CDF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Milking practice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46591" y="4833462"/>
            <a:ext cx="3028075" cy="1415306"/>
          </a:xfrm>
          <a:prstGeom prst="ellipse">
            <a:avLst/>
          </a:prstGeom>
          <a:solidFill>
            <a:srgbClr val="88CDF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Method x </a:t>
            </a:r>
            <a:r>
              <a:rPr lang="en-US" sz="2200" dirty="0" err="1" smtClean="0">
                <a:solidFill>
                  <a:schemeClr val="tx1"/>
                </a:solidFill>
              </a:rPr>
              <a:t>Freq</a:t>
            </a:r>
            <a:r>
              <a:rPr lang="en-US" sz="2200" dirty="0" smtClean="0">
                <a:solidFill>
                  <a:schemeClr val="tx1"/>
                </a:solidFill>
              </a:rPr>
              <a:t> interaction</a:t>
            </a:r>
          </a:p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(A x B)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197742" y="5088788"/>
            <a:ext cx="2617053" cy="1132542"/>
          </a:xfrm>
          <a:prstGeom prst="ellipse">
            <a:avLst/>
          </a:prstGeom>
          <a:solidFill>
            <a:srgbClr val="88CDF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Milking Frequency</a:t>
            </a:r>
          </a:p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(factor B)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97555" y="4819351"/>
            <a:ext cx="2847788" cy="1132542"/>
          </a:xfrm>
          <a:prstGeom prst="ellipse">
            <a:avLst/>
          </a:prstGeom>
          <a:solidFill>
            <a:srgbClr val="88CDF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Milking Method (factor A)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15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3" grpId="0" animBg="1"/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259" y="2384685"/>
            <a:ext cx="7583487" cy="1044388"/>
          </a:xfrm>
        </p:spPr>
        <p:txBody>
          <a:bodyPr/>
          <a:lstStyle/>
          <a:p>
            <a:r>
              <a:rPr lang="en-US" dirty="0"/>
              <a:t>Have data. Want </a:t>
            </a:r>
            <a:r>
              <a:rPr lang="en-US" dirty="0" smtClean="0"/>
              <a:t>  analysis.</a:t>
            </a:r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4318017" y="2793906"/>
            <a:ext cx="169333" cy="395111"/>
          </a:xfrm>
          <a:custGeom>
            <a:avLst/>
            <a:gdLst>
              <a:gd name="connsiteX0" fmla="*/ 0 w 338666"/>
              <a:gd name="connsiteY0" fmla="*/ 522111 h 522111"/>
              <a:gd name="connsiteX1" fmla="*/ 14111 w 338666"/>
              <a:gd name="connsiteY1" fmla="*/ 310444 h 522111"/>
              <a:gd name="connsiteX2" fmla="*/ 28222 w 338666"/>
              <a:gd name="connsiteY2" fmla="*/ 268111 h 522111"/>
              <a:gd name="connsiteX3" fmla="*/ 42333 w 338666"/>
              <a:gd name="connsiteY3" fmla="*/ 183444 h 522111"/>
              <a:gd name="connsiteX4" fmla="*/ 84666 w 338666"/>
              <a:gd name="connsiteY4" fmla="*/ 84666 h 522111"/>
              <a:gd name="connsiteX5" fmla="*/ 112888 w 338666"/>
              <a:gd name="connsiteY5" fmla="*/ 0 h 522111"/>
              <a:gd name="connsiteX6" fmla="*/ 169333 w 338666"/>
              <a:gd name="connsiteY6" fmla="*/ 70555 h 522111"/>
              <a:gd name="connsiteX7" fmla="*/ 183444 w 338666"/>
              <a:gd name="connsiteY7" fmla="*/ 112889 h 522111"/>
              <a:gd name="connsiteX8" fmla="*/ 268111 w 338666"/>
              <a:gd name="connsiteY8" fmla="*/ 282222 h 522111"/>
              <a:gd name="connsiteX9" fmla="*/ 282222 w 338666"/>
              <a:gd name="connsiteY9" fmla="*/ 324555 h 522111"/>
              <a:gd name="connsiteX10" fmla="*/ 296333 w 338666"/>
              <a:gd name="connsiteY10" fmla="*/ 366889 h 522111"/>
              <a:gd name="connsiteX11" fmla="*/ 338666 w 338666"/>
              <a:gd name="connsiteY11" fmla="*/ 451555 h 522111"/>
              <a:gd name="connsiteX12" fmla="*/ 324555 w 338666"/>
              <a:gd name="connsiteY12" fmla="*/ 423333 h 52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666" h="522111">
                <a:moveTo>
                  <a:pt x="0" y="522111"/>
                </a:moveTo>
                <a:cubicBezTo>
                  <a:pt x="4704" y="451555"/>
                  <a:pt x="6302" y="380724"/>
                  <a:pt x="14111" y="310444"/>
                </a:cubicBezTo>
                <a:cubicBezTo>
                  <a:pt x="15754" y="295661"/>
                  <a:pt x="24995" y="282631"/>
                  <a:pt x="28222" y="268111"/>
                </a:cubicBezTo>
                <a:cubicBezTo>
                  <a:pt x="34429" y="240181"/>
                  <a:pt x="36722" y="211500"/>
                  <a:pt x="42333" y="183444"/>
                </a:cubicBezTo>
                <a:cubicBezTo>
                  <a:pt x="66086" y="64677"/>
                  <a:pt x="40851" y="183250"/>
                  <a:pt x="84666" y="84666"/>
                </a:cubicBezTo>
                <a:cubicBezTo>
                  <a:pt x="96748" y="57481"/>
                  <a:pt x="112888" y="0"/>
                  <a:pt x="112888" y="0"/>
                </a:cubicBezTo>
                <a:cubicBezTo>
                  <a:pt x="139139" y="26250"/>
                  <a:pt x="151532" y="34952"/>
                  <a:pt x="169333" y="70555"/>
                </a:cubicBezTo>
                <a:cubicBezTo>
                  <a:pt x="175985" y="83859"/>
                  <a:pt x="176220" y="99886"/>
                  <a:pt x="183444" y="112889"/>
                </a:cubicBezTo>
                <a:cubicBezTo>
                  <a:pt x="274627" y="277020"/>
                  <a:pt x="213166" y="117391"/>
                  <a:pt x="268111" y="282222"/>
                </a:cubicBezTo>
                <a:lnTo>
                  <a:pt x="282222" y="324555"/>
                </a:lnTo>
                <a:cubicBezTo>
                  <a:pt x="286926" y="338666"/>
                  <a:pt x="288082" y="354513"/>
                  <a:pt x="296333" y="366889"/>
                </a:cubicBezTo>
                <a:cubicBezTo>
                  <a:pt x="310602" y="388292"/>
                  <a:pt x="338666" y="422344"/>
                  <a:pt x="338666" y="451555"/>
                </a:cubicBezTo>
                <a:cubicBezTo>
                  <a:pt x="338666" y="462073"/>
                  <a:pt x="329259" y="432740"/>
                  <a:pt x="324555" y="423333"/>
                </a:cubicBezTo>
              </a:path>
            </a:pathLst>
          </a:cu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782059" y="1791851"/>
            <a:ext cx="1325915" cy="10443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smtClean="0"/>
              <a:t>valid</a:t>
            </a:r>
            <a:endParaRPr lang="en-US" i="1" dirty="0"/>
          </a:p>
        </p:txBody>
      </p:sp>
      <p:pic>
        <p:nvPicPr>
          <p:cNvPr id="5" name="Picture 4" descr="BES_089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399" y="4028559"/>
            <a:ext cx="3499104" cy="2417064"/>
          </a:xfrm>
          <a:prstGeom prst="rect">
            <a:avLst/>
          </a:prstGeom>
        </p:spPr>
      </p:pic>
      <p:pic>
        <p:nvPicPr>
          <p:cNvPr id="6" name="Picture 5" descr="BU005347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7193">
            <a:off x="5595072" y="4806440"/>
            <a:ext cx="1629171" cy="151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94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 rot="6498377">
            <a:off x="2325872" y="4180396"/>
            <a:ext cx="1212211" cy="53788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5400000">
            <a:off x="3991453" y="4296075"/>
            <a:ext cx="1047542" cy="53788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4526053">
            <a:off x="5494375" y="4216133"/>
            <a:ext cx="1232292" cy="53788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2121647" y="2756303"/>
            <a:ext cx="4930588" cy="1284942"/>
          </a:xfrm>
          <a:prstGeom prst="ellipse">
            <a:avLst/>
          </a:prstGeom>
          <a:solidFill>
            <a:srgbClr val="88CDF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Milking practice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46591" y="4833462"/>
            <a:ext cx="3028075" cy="1415306"/>
          </a:xfrm>
          <a:prstGeom prst="ellipse">
            <a:avLst/>
          </a:prstGeom>
          <a:solidFill>
            <a:srgbClr val="88CDF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Method x </a:t>
            </a:r>
            <a:r>
              <a:rPr lang="en-US" sz="2200" dirty="0" err="1" smtClean="0">
                <a:solidFill>
                  <a:schemeClr val="tx1"/>
                </a:solidFill>
              </a:rPr>
              <a:t>Freq</a:t>
            </a:r>
            <a:r>
              <a:rPr lang="en-US" sz="2200" dirty="0" smtClean="0">
                <a:solidFill>
                  <a:schemeClr val="tx1"/>
                </a:solidFill>
              </a:rPr>
              <a:t> interaction</a:t>
            </a:r>
          </a:p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(A x B)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197742" y="5088788"/>
            <a:ext cx="2617053" cy="1132542"/>
          </a:xfrm>
          <a:prstGeom prst="ellipse">
            <a:avLst/>
          </a:prstGeom>
          <a:solidFill>
            <a:srgbClr val="88CDF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Milking Frequency</a:t>
            </a:r>
          </a:p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(factor B)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97555" y="4819351"/>
            <a:ext cx="2847788" cy="1132542"/>
          </a:xfrm>
          <a:prstGeom prst="ellipse">
            <a:avLst/>
          </a:prstGeom>
          <a:solidFill>
            <a:srgbClr val="88CDF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Milking Method (factor A)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7555" y="197596"/>
            <a:ext cx="8777111" cy="892552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Get more information by analyzing the two factors individually as 2 independent variables!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78337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7555" y="197596"/>
            <a:ext cx="8777111" cy="892552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Get more information by analyzing the two factors individually as 2 independent variables!</a:t>
            </a:r>
            <a:endParaRPr lang="en-US" sz="2600" dirty="0"/>
          </a:p>
        </p:txBody>
      </p:sp>
      <p:pic>
        <p:nvPicPr>
          <p:cNvPr id="2" name="Picture 1" descr="Screen Shot 2016-06-26 at 12.00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1769009"/>
            <a:ext cx="5880100" cy="4878736"/>
          </a:xfrm>
          <a:prstGeom prst="rect">
            <a:avLst/>
          </a:prstGeom>
        </p:spPr>
      </p:pic>
      <p:sp>
        <p:nvSpPr>
          <p:cNvPr id="14" name="Rectangular Callout 13"/>
          <p:cNvSpPr/>
          <p:nvPr/>
        </p:nvSpPr>
        <p:spPr>
          <a:xfrm>
            <a:off x="197554" y="1055107"/>
            <a:ext cx="2044623" cy="542675"/>
          </a:xfrm>
          <a:prstGeom prst="wedgeRectCallout">
            <a:avLst>
              <a:gd name="adj1" fmla="val 53278"/>
              <a:gd name="adj2" fmla="val 13465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Independent variable #1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68889" y="2017890"/>
            <a:ext cx="1492955" cy="4629856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ular Callout 15"/>
          <p:cNvSpPr/>
          <p:nvPr/>
        </p:nvSpPr>
        <p:spPr>
          <a:xfrm>
            <a:off x="6211774" y="1104663"/>
            <a:ext cx="2593559" cy="542675"/>
          </a:xfrm>
          <a:prstGeom prst="wedgeRectCallout">
            <a:avLst>
              <a:gd name="adj1" fmla="val -44419"/>
              <a:gd name="adj2" fmla="val 118721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Dependent variable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905000" y="2017890"/>
            <a:ext cx="1763889" cy="4629856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ular Callout 21"/>
          <p:cNvSpPr/>
          <p:nvPr/>
        </p:nvSpPr>
        <p:spPr>
          <a:xfrm>
            <a:off x="2853781" y="1104663"/>
            <a:ext cx="2434004" cy="542675"/>
          </a:xfrm>
          <a:prstGeom prst="wedgeRectCallout">
            <a:avLst>
              <a:gd name="adj1" fmla="val -3537"/>
              <a:gd name="adj2" fmla="val 121650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Independent variable #2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61844" y="2017889"/>
            <a:ext cx="2077156" cy="4629856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xplosion 1 5"/>
          <p:cNvSpPr/>
          <p:nvPr/>
        </p:nvSpPr>
        <p:spPr>
          <a:xfrm>
            <a:off x="2396130" y="3189112"/>
            <a:ext cx="3815644" cy="3005668"/>
          </a:xfrm>
          <a:prstGeom prst="irregularSeal1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Note you need 3 separate columns for the app!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29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2" grpId="0" animBg="1"/>
      <p:bldP spid="24" grpId="0" animBg="1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1666" y="165749"/>
            <a:ext cx="8777111" cy="1246495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This is called a </a:t>
            </a:r>
            <a:r>
              <a:rPr lang="en-US" sz="2500" i="1" dirty="0" smtClean="0"/>
              <a:t>factorial</a:t>
            </a:r>
            <a:r>
              <a:rPr lang="en-US" sz="2500" dirty="0" smtClean="0"/>
              <a:t> </a:t>
            </a:r>
            <a:r>
              <a:rPr lang="en-US" sz="2500" i="1" dirty="0" smtClean="0"/>
              <a:t>treatment structure</a:t>
            </a:r>
            <a:r>
              <a:rPr lang="en-US" sz="2500" dirty="0" smtClean="0"/>
              <a:t>: Each level of Factor A must be combined with Factor B</a:t>
            </a:r>
            <a:r>
              <a:rPr lang="en-US" sz="2500" dirty="0"/>
              <a:t> </a:t>
            </a:r>
            <a:r>
              <a:rPr lang="en-US" sz="2500" dirty="0" smtClean="0"/>
              <a:t>as a treatment in your experimental design.</a:t>
            </a:r>
            <a:endParaRPr lang="en-US" sz="2500" dirty="0"/>
          </a:p>
        </p:txBody>
      </p:sp>
      <p:sp>
        <p:nvSpPr>
          <p:cNvPr id="4" name="Right Arrow 3"/>
          <p:cNvSpPr/>
          <p:nvPr/>
        </p:nvSpPr>
        <p:spPr>
          <a:xfrm rot="6498377">
            <a:off x="2325872" y="3127387"/>
            <a:ext cx="1212211" cy="53788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5400000">
            <a:off x="3991453" y="3243066"/>
            <a:ext cx="1047542" cy="53788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4526053">
            <a:off x="5494375" y="3163124"/>
            <a:ext cx="1232292" cy="53788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2121647" y="1703294"/>
            <a:ext cx="4930588" cy="1284942"/>
          </a:xfrm>
          <a:prstGeom prst="ellipse">
            <a:avLst/>
          </a:prstGeom>
          <a:solidFill>
            <a:srgbClr val="88CDF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Milking practice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46591" y="3766342"/>
            <a:ext cx="3028075" cy="1415306"/>
          </a:xfrm>
          <a:prstGeom prst="ellipse">
            <a:avLst/>
          </a:prstGeom>
          <a:solidFill>
            <a:srgbClr val="88CDF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</a:rPr>
              <a:t>Method x </a:t>
            </a:r>
            <a:r>
              <a:rPr lang="en-US" sz="2300" dirty="0" err="1" smtClean="0">
                <a:solidFill>
                  <a:schemeClr val="tx1"/>
                </a:solidFill>
              </a:rPr>
              <a:t>Freq</a:t>
            </a:r>
            <a:r>
              <a:rPr lang="en-US" sz="2300" dirty="0" smtClean="0">
                <a:solidFill>
                  <a:schemeClr val="tx1"/>
                </a:solidFill>
              </a:rPr>
              <a:t> interaction</a:t>
            </a:r>
          </a:p>
          <a:p>
            <a:pPr algn="ctr"/>
            <a:r>
              <a:rPr lang="en-US" sz="2300" dirty="0" smtClean="0">
                <a:solidFill>
                  <a:schemeClr val="tx1"/>
                </a:solidFill>
              </a:rPr>
              <a:t>(A x B)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197742" y="4035779"/>
            <a:ext cx="2617053" cy="1132542"/>
          </a:xfrm>
          <a:prstGeom prst="ellipse">
            <a:avLst/>
          </a:prstGeom>
          <a:solidFill>
            <a:srgbClr val="88CDF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Frequency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(factor B)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97555" y="3766342"/>
            <a:ext cx="2847788" cy="1132542"/>
          </a:xfrm>
          <a:prstGeom prst="ellipse">
            <a:avLst/>
          </a:prstGeom>
          <a:solidFill>
            <a:srgbClr val="88CDF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Method (factor A)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7160" y="5168321"/>
            <a:ext cx="1919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Hand-milk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Machine-milk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74953" y="5168321"/>
            <a:ext cx="1492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2x/day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3x/day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41794" y="5211529"/>
            <a:ext cx="30328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Hand-milk, </a:t>
            </a:r>
            <a:r>
              <a:rPr lang="en-US" dirty="0">
                <a:solidFill>
                  <a:srgbClr val="FFFFFF"/>
                </a:solidFill>
              </a:rPr>
              <a:t>2x/day</a:t>
            </a:r>
          </a:p>
          <a:p>
            <a:pPr marL="342900" indent="-342900">
              <a:buFontTx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Hand</a:t>
            </a:r>
            <a:r>
              <a:rPr lang="en-US" dirty="0">
                <a:solidFill>
                  <a:srgbClr val="FFFFFF"/>
                </a:solidFill>
              </a:rPr>
              <a:t>-milk, </a:t>
            </a:r>
            <a:r>
              <a:rPr lang="en-US" dirty="0" smtClean="0">
                <a:solidFill>
                  <a:srgbClr val="FFFFFF"/>
                </a:solidFill>
              </a:rPr>
              <a:t>3x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smtClean="0">
                <a:solidFill>
                  <a:srgbClr val="FFFFFF"/>
                </a:solidFill>
              </a:rPr>
              <a:t>day</a:t>
            </a:r>
          </a:p>
          <a:p>
            <a:pPr marL="342900" indent="-342900">
              <a:buFontTx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Machine-milk</a:t>
            </a:r>
            <a:r>
              <a:rPr lang="en-US" dirty="0">
                <a:solidFill>
                  <a:srgbClr val="FFFFFF"/>
                </a:solidFill>
              </a:rPr>
              <a:t>, 2x/</a:t>
            </a:r>
            <a:r>
              <a:rPr lang="en-US" dirty="0" smtClean="0">
                <a:solidFill>
                  <a:srgbClr val="FFFFFF"/>
                </a:solidFill>
              </a:rPr>
              <a:t>day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rgbClr val="FFFFFF"/>
                </a:solidFill>
              </a:rPr>
              <a:t>Machine-milk, </a:t>
            </a:r>
            <a:r>
              <a:rPr lang="en-US" dirty="0" smtClean="0">
                <a:solidFill>
                  <a:srgbClr val="FFFFFF"/>
                </a:solidFill>
              </a:rPr>
              <a:t>3x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smtClean="0">
                <a:solidFill>
                  <a:srgbClr val="FFFFFF"/>
                </a:solidFill>
              </a:rPr>
              <a:t>day</a:t>
            </a:r>
            <a:endParaRPr lang="en-US" dirty="0">
              <a:solidFill>
                <a:srgbClr val="FFFFFF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581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work on a new example of an experiment with a  factorial treatment structure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97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n 19"/>
          <p:cNvSpPr/>
          <p:nvPr/>
        </p:nvSpPr>
        <p:spPr>
          <a:xfrm>
            <a:off x="5914960" y="4720462"/>
            <a:ext cx="594512" cy="690959"/>
          </a:xfrm>
          <a:prstGeom prst="can">
            <a:avLst/>
          </a:prstGeom>
          <a:solidFill>
            <a:schemeClr val="accent4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r>
              <a:rPr lang="en-US" sz="2800" dirty="0" smtClean="0">
                <a:solidFill>
                  <a:schemeClr val="tx1"/>
                </a:solidFill>
              </a:rPr>
              <a:t>Research questions: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756211" y="1234465"/>
            <a:ext cx="7583487" cy="420893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Does yield differ among </a:t>
            </a:r>
            <a:r>
              <a:rPr lang="en-US" sz="2400" dirty="0" smtClean="0">
                <a:solidFill>
                  <a:schemeClr val="tx1"/>
                </a:solidFill>
              </a:rPr>
              <a:t>clones (3 types)?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 </a:t>
            </a:r>
            <a:endParaRPr lang="en-US" dirty="0"/>
          </a:p>
        </p:txBody>
      </p:sp>
      <p:sp>
        <p:nvSpPr>
          <p:cNvPr id="15" name="Freeform 14"/>
          <p:cNvSpPr/>
          <p:nvPr/>
        </p:nvSpPr>
        <p:spPr>
          <a:xfrm>
            <a:off x="5660774" y="3800356"/>
            <a:ext cx="1594973" cy="1045374"/>
          </a:xfrm>
          <a:custGeom>
            <a:avLst/>
            <a:gdLst>
              <a:gd name="connsiteX0" fmla="*/ 256721 w 910048"/>
              <a:gd name="connsiteY0" fmla="*/ 580929 h 798516"/>
              <a:gd name="connsiteX1" fmla="*/ 229698 w 910048"/>
              <a:gd name="connsiteY1" fmla="*/ 459340 h 798516"/>
              <a:gd name="connsiteX2" fmla="*/ 202674 w 910048"/>
              <a:gd name="connsiteY2" fmla="*/ 418810 h 798516"/>
              <a:gd name="connsiteX3" fmla="*/ 175651 w 910048"/>
              <a:gd name="connsiteY3" fmla="*/ 364770 h 798516"/>
              <a:gd name="connsiteX4" fmla="*/ 135116 w 910048"/>
              <a:gd name="connsiteY4" fmla="*/ 337750 h 798516"/>
              <a:gd name="connsiteX5" fmla="*/ 54046 w 910048"/>
              <a:gd name="connsiteY5" fmla="*/ 310730 h 798516"/>
              <a:gd name="connsiteX6" fmla="*/ 0 w 910048"/>
              <a:gd name="connsiteY6" fmla="*/ 324240 h 798516"/>
              <a:gd name="connsiteX7" fmla="*/ 54046 w 910048"/>
              <a:gd name="connsiteY7" fmla="*/ 337750 h 798516"/>
              <a:gd name="connsiteX8" fmla="*/ 108093 w 910048"/>
              <a:gd name="connsiteY8" fmla="*/ 364770 h 798516"/>
              <a:gd name="connsiteX9" fmla="*/ 189163 w 910048"/>
              <a:gd name="connsiteY9" fmla="*/ 405300 h 798516"/>
              <a:gd name="connsiteX10" fmla="*/ 243209 w 910048"/>
              <a:gd name="connsiteY10" fmla="*/ 486359 h 798516"/>
              <a:gd name="connsiteX11" fmla="*/ 270233 w 910048"/>
              <a:gd name="connsiteY11" fmla="*/ 567419 h 798516"/>
              <a:gd name="connsiteX12" fmla="*/ 243209 w 910048"/>
              <a:gd name="connsiteY12" fmla="*/ 297220 h 798516"/>
              <a:gd name="connsiteX13" fmla="*/ 229698 w 910048"/>
              <a:gd name="connsiteY13" fmla="*/ 256690 h 798516"/>
              <a:gd name="connsiteX14" fmla="*/ 216186 w 910048"/>
              <a:gd name="connsiteY14" fmla="*/ 202650 h 798516"/>
              <a:gd name="connsiteX15" fmla="*/ 162140 w 910048"/>
              <a:gd name="connsiteY15" fmla="*/ 121590 h 798516"/>
              <a:gd name="connsiteX16" fmla="*/ 135116 w 910048"/>
              <a:gd name="connsiteY16" fmla="*/ 81060 h 798516"/>
              <a:gd name="connsiteX17" fmla="*/ 54046 w 910048"/>
              <a:gd name="connsiteY17" fmla="*/ 27020 h 798516"/>
              <a:gd name="connsiteX18" fmla="*/ 81070 w 910048"/>
              <a:gd name="connsiteY18" fmla="*/ 0 h 798516"/>
              <a:gd name="connsiteX19" fmla="*/ 162140 w 910048"/>
              <a:gd name="connsiteY19" fmla="*/ 27020 h 798516"/>
              <a:gd name="connsiteX20" fmla="*/ 216186 w 910048"/>
              <a:gd name="connsiteY20" fmla="*/ 40530 h 798516"/>
              <a:gd name="connsiteX21" fmla="*/ 256721 w 910048"/>
              <a:gd name="connsiteY21" fmla="*/ 81060 h 798516"/>
              <a:gd name="connsiteX22" fmla="*/ 270233 w 910048"/>
              <a:gd name="connsiteY22" fmla="*/ 121590 h 798516"/>
              <a:gd name="connsiteX23" fmla="*/ 297256 w 910048"/>
              <a:gd name="connsiteY23" fmla="*/ 162120 h 798516"/>
              <a:gd name="connsiteX24" fmla="*/ 310768 w 910048"/>
              <a:gd name="connsiteY24" fmla="*/ 202650 h 798516"/>
              <a:gd name="connsiteX25" fmla="*/ 337791 w 910048"/>
              <a:gd name="connsiteY25" fmla="*/ 324240 h 798516"/>
              <a:gd name="connsiteX26" fmla="*/ 364814 w 910048"/>
              <a:gd name="connsiteY26" fmla="*/ 270200 h 798516"/>
              <a:gd name="connsiteX27" fmla="*/ 378326 w 910048"/>
              <a:gd name="connsiteY27" fmla="*/ 229670 h 798516"/>
              <a:gd name="connsiteX28" fmla="*/ 445884 w 910048"/>
              <a:gd name="connsiteY28" fmla="*/ 148610 h 798516"/>
              <a:gd name="connsiteX29" fmla="*/ 513442 w 910048"/>
              <a:gd name="connsiteY29" fmla="*/ 121590 h 798516"/>
              <a:gd name="connsiteX30" fmla="*/ 567489 w 910048"/>
              <a:gd name="connsiteY30" fmla="*/ 67550 h 798516"/>
              <a:gd name="connsiteX31" fmla="*/ 621535 w 910048"/>
              <a:gd name="connsiteY31" fmla="*/ 54040 h 798516"/>
              <a:gd name="connsiteX32" fmla="*/ 662070 w 910048"/>
              <a:gd name="connsiteY32" fmla="*/ 40530 h 798516"/>
              <a:gd name="connsiteX33" fmla="*/ 621535 w 910048"/>
              <a:gd name="connsiteY33" fmla="*/ 94570 h 798516"/>
              <a:gd name="connsiteX34" fmla="*/ 581000 w 910048"/>
              <a:gd name="connsiteY34" fmla="*/ 121590 h 798516"/>
              <a:gd name="connsiteX35" fmla="*/ 553977 w 910048"/>
              <a:gd name="connsiteY35" fmla="*/ 175630 h 798516"/>
              <a:gd name="connsiteX36" fmla="*/ 459396 w 910048"/>
              <a:gd name="connsiteY36" fmla="*/ 297220 h 798516"/>
              <a:gd name="connsiteX37" fmla="*/ 378326 w 910048"/>
              <a:gd name="connsiteY37" fmla="*/ 378280 h 798516"/>
              <a:gd name="connsiteX38" fmla="*/ 364814 w 910048"/>
              <a:gd name="connsiteY38" fmla="*/ 432320 h 798516"/>
              <a:gd name="connsiteX39" fmla="*/ 337791 w 910048"/>
              <a:gd name="connsiteY39" fmla="*/ 472850 h 798516"/>
              <a:gd name="connsiteX40" fmla="*/ 324279 w 910048"/>
              <a:gd name="connsiteY40" fmla="*/ 513379 h 798516"/>
              <a:gd name="connsiteX41" fmla="*/ 337791 w 910048"/>
              <a:gd name="connsiteY41" fmla="*/ 432320 h 798516"/>
              <a:gd name="connsiteX42" fmla="*/ 418861 w 910048"/>
              <a:gd name="connsiteY42" fmla="*/ 337750 h 798516"/>
              <a:gd name="connsiteX43" fmla="*/ 459396 w 910048"/>
              <a:gd name="connsiteY43" fmla="*/ 283710 h 798516"/>
              <a:gd name="connsiteX44" fmla="*/ 499930 w 910048"/>
              <a:gd name="connsiteY44" fmla="*/ 270200 h 798516"/>
              <a:gd name="connsiteX45" fmla="*/ 540465 w 910048"/>
              <a:gd name="connsiteY45" fmla="*/ 243180 h 798516"/>
              <a:gd name="connsiteX46" fmla="*/ 662070 w 910048"/>
              <a:gd name="connsiteY46" fmla="*/ 202650 h 798516"/>
              <a:gd name="connsiteX47" fmla="*/ 702605 w 910048"/>
              <a:gd name="connsiteY47" fmla="*/ 189140 h 798516"/>
              <a:gd name="connsiteX48" fmla="*/ 905280 w 910048"/>
              <a:gd name="connsiteY48" fmla="*/ 202650 h 798516"/>
              <a:gd name="connsiteX49" fmla="*/ 837721 w 910048"/>
              <a:gd name="connsiteY49" fmla="*/ 229670 h 798516"/>
              <a:gd name="connsiteX50" fmla="*/ 756652 w 910048"/>
              <a:gd name="connsiteY50" fmla="*/ 256690 h 798516"/>
              <a:gd name="connsiteX51" fmla="*/ 702605 w 910048"/>
              <a:gd name="connsiteY51" fmla="*/ 283710 h 798516"/>
              <a:gd name="connsiteX52" fmla="*/ 608024 w 910048"/>
              <a:gd name="connsiteY52" fmla="*/ 324240 h 798516"/>
              <a:gd name="connsiteX53" fmla="*/ 567489 w 910048"/>
              <a:gd name="connsiteY53" fmla="*/ 351260 h 798516"/>
              <a:gd name="connsiteX54" fmla="*/ 540465 w 910048"/>
              <a:gd name="connsiteY54" fmla="*/ 378280 h 798516"/>
              <a:gd name="connsiteX55" fmla="*/ 499930 w 910048"/>
              <a:gd name="connsiteY55" fmla="*/ 391790 h 798516"/>
              <a:gd name="connsiteX56" fmla="*/ 459396 w 910048"/>
              <a:gd name="connsiteY56" fmla="*/ 418810 h 798516"/>
              <a:gd name="connsiteX57" fmla="*/ 405349 w 910048"/>
              <a:gd name="connsiteY57" fmla="*/ 499869 h 798516"/>
              <a:gd name="connsiteX58" fmla="*/ 351302 w 910048"/>
              <a:gd name="connsiteY58" fmla="*/ 621459 h 798516"/>
              <a:gd name="connsiteX59" fmla="*/ 337791 w 910048"/>
              <a:gd name="connsiteY59" fmla="*/ 729539 h 798516"/>
              <a:gd name="connsiteX60" fmla="*/ 324279 w 910048"/>
              <a:gd name="connsiteY60" fmla="*/ 797089 h 798516"/>
              <a:gd name="connsiteX61" fmla="*/ 297256 w 910048"/>
              <a:gd name="connsiteY61" fmla="*/ 756559 h 798516"/>
              <a:gd name="connsiteX62" fmla="*/ 256721 w 910048"/>
              <a:gd name="connsiteY62" fmla="*/ 661989 h 798516"/>
              <a:gd name="connsiteX63" fmla="*/ 229698 w 910048"/>
              <a:gd name="connsiteY63" fmla="*/ 580929 h 798516"/>
              <a:gd name="connsiteX64" fmla="*/ 189163 w 910048"/>
              <a:gd name="connsiteY64" fmla="*/ 526889 h 798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910048" h="798516">
                <a:moveTo>
                  <a:pt x="256721" y="580929"/>
                </a:moveTo>
                <a:cubicBezTo>
                  <a:pt x="254317" y="568913"/>
                  <a:pt x="236852" y="476030"/>
                  <a:pt x="229698" y="459340"/>
                </a:cubicBezTo>
                <a:cubicBezTo>
                  <a:pt x="223301" y="444415"/>
                  <a:pt x="210731" y="432908"/>
                  <a:pt x="202674" y="418810"/>
                </a:cubicBezTo>
                <a:cubicBezTo>
                  <a:pt x="192681" y="401324"/>
                  <a:pt x="188545" y="380241"/>
                  <a:pt x="175651" y="364770"/>
                </a:cubicBezTo>
                <a:cubicBezTo>
                  <a:pt x="165255" y="352296"/>
                  <a:pt x="149955" y="344344"/>
                  <a:pt x="135116" y="337750"/>
                </a:cubicBezTo>
                <a:cubicBezTo>
                  <a:pt x="109086" y="326182"/>
                  <a:pt x="54046" y="310730"/>
                  <a:pt x="54046" y="310730"/>
                </a:cubicBezTo>
                <a:cubicBezTo>
                  <a:pt x="36031" y="315233"/>
                  <a:pt x="0" y="305670"/>
                  <a:pt x="0" y="324240"/>
                </a:cubicBezTo>
                <a:cubicBezTo>
                  <a:pt x="0" y="342810"/>
                  <a:pt x="36658" y="331230"/>
                  <a:pt x="54046" y="337750"/>
                </a:cubicBezTo>
                <a:cubicBezTo>
                  <a:pt x="72905" y="344821"/>
                  <a:pt x="89580" y="356837"/>
                  <a:pt x="108093" y="364770"/>
                </a:cubicBezTo>
                <a:cubicBezTo>
                  <a:pt x="186409" y="398330"/>
                  <a:pt x="111266" y="353375"/>
                  <a:pt x="189163" y="405300"/>
                </a:cubicBezTo>
                <a:cubicBezTo>
                  <a:pt x="233858" y="539374"/>
                  <a:pt x="158872" y="334573"/>
                  <a:pt x="243209" y="486359"/>
                </a:cubicBezTo>
                <a:cubicBezTo>
                  <a:pt x="257043" y="511256"/>
                  <a:pt x="270233" y="567419"/>
                  <a:pt x="270233" y="567419"/>
                </a:cubicBezTo>
                <a:cubicBezTo>
                  <a:pt x="263478" y="472857"/>
                  <a:pt x="263340" y="387797"/>
                  <a:pt x="243209" y="297220"/>
                </a:cubicBezTo>
                <a:cubicBezTo>
                  <a:pt x="240119" y="283318"/>
                  <a:pt x="233611" y="270383"/>
                  <a:pt x="229698" y="256690"/>
                </a:cubicBezTo>
                <a:cubicBezTo>
                  <a:pt x="224596" y="238837"/>
                  <a:pt x="224491" y="219257"/>
                  <a:pt x="216186" y="202650"/>
                </a:cubicBezTo>
                <a:cubicBezTo>
                  <a:pt x="201661" y="173604"/>
                  <a:pt x="180155" y="148610"/>
                  <a:pt x="162140" y="121590"/>
                </a:cubicBezTo>
                <a:cubicBezTo>
                  <a:pt x="153132" y="108080"/>
                  <a:pt x="148627" y="90066"/>
                  <a:pt x="135116" y="81060"/>
                </a:cubicBezTo>
                <a:lnTo>
                  <a:pt x="54046" y="27020"/>
                </a:lnTo>
                <a:cubicBezTo>
                  <a:pt x="63054" y="18013"/>
                  <a:pt x="68332" y="0"/>
                  <a:pt x="81070" y="0"/>
                </a:cubicBezTo>
                <a:cubicBezTo>
                  <a:pt x="109555" y="0"/>
                  <a:pt x="134856" y="18836"/>
                  <a:pt x="162140" y="27020"/>
                </a:cubicBezTo>
                <a:cubicBezTo>
                  <a:pt x="179927" y="32355"/>
                  <a:pt x="198171" y="36027"/>
                  <a:pt x="216186" y="40530"/>
                </a:cubicBezTo>
                <a:cubicBezTo>
                  <a:pt x="229698" y="54040"/>
                  <a:pt x="246121" y="65162"/>
                  <a:pt x="256721" y="81060"/>
                </a:cubicBezTo>
                <a:cubicBezTo>
                  <a:pt x="264621" y="92909"/>
                  <a:pt x="263864" y="108853"/>
                  <a:pt x="270233" y="121590"/>
                </a:cubicBezTo>
                <a:cubicBezTo>
                  <a:pt x="277495" y="136113"/>
                  <a:pt x="289994" y="147597"/>
                  <a:pt x="297256" y="162120"/>
                </a:cubicBezTo>
                <a:cubicBezTo>
                  <a:pt x="303625" y="174857"/>
                  <a:pt x="306855" y="188957"/>
                  <a:pt x="310768" y="202650"/>
                </a:cubicBezTo>
                <a:cubicBezTo>
                  <a:pt x="323486" y="247157"/>
                  <a:pt x="328506" y="277822"/>
                  <a:pt x="337791" y="324240"/>
                </a:cubicBezTo>
                <a:cubicBezTo>
                  <a:pt x="346799" y="306227"/>
                  <a:pt x="356880" y="288711"/>
                  <a:pt x="364814" y="270200"/>
                </a:cubicBezTo>
                <a:cubicBezTo>
                  <a:pt x="370424" y="257111"/>
                  <a:pt x="371957" y="242407"/>
                  <a:pt x="378326" y="229670"/>
                </a:cubicBezTo>
                <a:cubicBezTo>
                  <a:pt x="390212" y="205900"/>
                  <a:pt x="424151" y="162191"/>
                  <a:pt x="445884" y="148610"/>
                </a:cubicBezTo>
                <a:cubicBezTo>
                  <a:pt x="466452" y="135757"/>
                  <a:pt x="490923" y="130597"/>
                  <a:pt x="513442" y="121590"/>
                </a:cubicBezTo>
                <a:cubicBezTo>
                  <a:pt x="531458" y="103577"/>
                  <a:pt x="545884" y="81051"/>
                  <a:pt x="567489" y="67550"/>
                </a:cubicBezTo>
                <a:cubicBezTo>
                  <a:pt x="583237" y="57709"/>
                  <a:pt x="603680" y="59141"/>
                  <a:pt x="621535" y="54040"/>
                </a:cubicBezTo>
                <a:cubicBezTo>
                  <a:pt x="635230" y="50128"/>
                  <a:pt x="648558" y="45033"/>
                  <a:pt x="662070" y="40530"/>
                </a:cubicBezTo>
                <a:cubicBezTo>
                  <a:pt x="648558" y="58543"/>
                  <a:pt x="637458" y="78649"/>
                  <a:pt x="621535" y="94570"/>
                </a:cubicBezTo>
                <a:cubicBezTo>
                  <a:pt x="610052" y="106052"/>
                  <a:pt x="591396" y="109116"/>
                  <a:pt x="581000" y="121590"/>
                </a:cubicBezTo>
                <a:cubicBezTo>
                  <a:pt x="568106" y="137061"/>
                  <a:pt x="565442" y="159072"/>
                  <a:pt x="553977" y="175630"/>
                </a:cubicBezTo>
                <a:cubicBezTo>
                  <a:pt x="524747" y="217846"/>
                  <a:pt x="495707" y="260914"/>
                  <a:pt x="459396" y="297220"/>
                </a:cubicBezTo>
                <a:lnTo>
                  <a:pt x="378326" y="378280"/>
                </a:lnTo>
                <a:cubicBezTo>
                  <a:pt x="373822" y="396293"/>
                  <a:pt x="372129" y="415254"/>
                  <a:pt x="364814" y="432320"/>
                </a:cubicBezTo>
                <a:cubicBezTo>
                  <a:pt x="358417" y="447244"/>
                  <a:pt x="345053" y="458327"/>
                  <a:pt x="337791" y="472850"/>
                </a:cubicBezTo>
                <a:cubicBezTo>
                  <a:pt x="331422" y="485587"/>
                  <a:pt x="328783" y="499869"/>
                  <a:pt x="324279" y="513379"/>
                </a:cubicBezTo>
                <a:cubicBezTo>
                  <a:pt x="328783" y="486359"/>
                  <a:pt x="321354" y="454233"/>
                  <a:pt x="337791" y="432320"/>
                </a:cubicBezTo>
                <a:cubicBezTo>
                  <a:pt x="456327" y="274292"/>
                  <a:pt x="305944" y="469470"/>
                  <a:pt x="418861" y="337750"/>
                </a:cubicBezTo>
                <a:cubicBezTo>
                  <a:pt x="433516" y="320654"/>
                  <a:pt x="442097" y="298125"/>
                  <a:pt x="459396" y="283710"/>
                </a:cubicBezTo>
                <a:cubicBezTo>
                  <a:pt x="470338" y="274593"/>
                  <a:pt x="487191" y="276569"/>
                  <a:pt x="499930" y="270200"/>
                </a:cubicBezTo>
                <a:cubicBezTo>
                  <a:pt x="514454" y="262939"/>
                  <a:pt x="525626" y="249774"/>
                  <a:pt x="540465" y="243180"/>
                </a:cubicBezTo>
                <a:lnTo>
                  <a:pt x="662070" y="202650"/>
                </a:lnTo>
                <a:lnTo>
                  <a:pt x="702605" y="189140"/>
                </a:lnTo>
                <a:cubicBezTo>
                  <a:pt x="770163" y="193643"/>
                  <a:pt x="840427" y="183196"/>
                  <a:pt x="905280" y="202650"/>
                </a:cubicBezTo>
                <a:cubicBezTo>
                  <a:pt x="928511" y="209619"/>
                  <a:pt x="860515" y="221382"/>
                  <a:pt x="837721" y="229670"/>
                </a:cubicBezTo>
                <a:cubicBezTo>
                  <a:pt x="810951" y="239403"/>
                  <a:pt x="782130" y="243953"/>
                  <a:pt x="756652" y="256690"/>
                </a:cubicBezTo>
                <a:cubicBezTo>
                  <a:pt x="738636" y="265697"/>
                  <a:pt x="721118" y="275777"/>
                  <a:pt x="702605" y="283710"/>
                </a:cubicBezTo>
                <a:cubicBezTo>
                  <a:pt x="626813" y="316188"/>
                  <a:pt x="697646" y="273033"/>
                  <a:pt x="608024" y="324240"/>
                </a:cubicBezTo>
                <a:cubicBezTo>
                  <a:pt x="593925" y="332296"/>
                  <a:pt x="580170" y="341117"/>
                  <a:pt x="567489" y="351260"/>
                </a:cubicBezTo>
                <a:cubicBezTo>
                  <a:pt x="557542" y="359217"/>
                  <a:pt x="551388" y="371727"/>
                  <a:pt x="540465" y="378280"/>
                </a:cubicBezTo>
                <a:cubicBezTo>
                  <a:pt x="528252" y="385607"/>
                  <a:pt x="513442" y="387287"/>
                  <a:pt x="499930" y="391790"/>
                </a:cubicBezTo>
                <a:cubicBezTo>
                  <a:pt x="486419" y="400797"/>
                  <a:pt x="470090" y="406590"/>
                  <a:pt x="459396" y="418810"/>
                </a:cubicBezTo>
                <a:cubicBezTo>
                  <a:pt x="438010" y="443249"/>
                  <a:pt x="415620" y="469061"/>
                  <a:pt x="405349" y="499869"/>
                </a:cubicBezTo>
                <a:cubicBezTo>
                  <a:pt x="373191" y="596333"/>
                  <a:pt x="394127" y="557232"/>
                  <a:pt x="351302" y="621459"/>
                </a:cubicBezTo>
                <a:cubicBezTo>
                  <a:pt x="346798" y="657486"/>
                  <a:pt x="343312" y="693654"/>
                  <a:pt x="337791" y="729539"/>
                </a:cubicBezTo>
                <a:cubicBezTo>
                  <a:pt x="334299" y="752235"/>
                  <a:pt x="343386" y="784353"/>
                  <a:pt x="324279" y="797089"/>
                </a:cubicBezTo>
                <a:cubicBezTo>
                  <a:pt x="310768" y="806095"/>
                  <a:pt x="306264" y="770069"/>
                  <a:pt x="297256" y="756559"/>
                </a:cubicBezTo>
                <a:cubicBezTo>
                  <a:pt x="261512" y="613606"/>
                  <a:pt x="310041" y="781947"/>
                  <a:pt x="256721" y="661989"/>
                </a:cubicBezTo>
                <a:cubicBezTo>
                  <a:pt x="245152" y="635962"/>
                  <a:pt x="249839" y="601067"/>
                  <a:pt x="229698" y="580929"/>
                </a:cubicBezTo>
                <a:cubicBezTo>
                  <a:pt x="195553" y="546789"/>
                  <a:pt x="208371" y="565302"/>
                  <a:pt x="189163" y="52688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/>
          <p:cNvSpPr/>
          <p:nvPr/>
        </p:nvSpPr>
        <p:spPr>
          <a:xfrm>
            <a:off x="1584633" y="4655200"/>
            <a:ext cx="594512" cy="690959"/>
          </a:xfrm>
          <a:prstGeom prst="can">
            <a:avLst/>
          </a:prstGeom>
          <a:solidFill>
            <a:schemeClr val="accent4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/>
          <p:cNvSpPr/>
          <p:nvPr/>
        </p:nvSpPr>
        <p:spPr>
          <a:xfrm>
            <a:off x="3685539" y="4701472"/>
            <a:ext cx="594512" cy="690959"/>
          </a:xfrm>
          <a:prstGeom prst="can">
            <a:avLst/>
          </a:prstGeom>
          <a:solidFill>
            <a:schemeClr val="accent4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506257" y="3977974"/>
            <a:ext cx="1344421" cy="844938"/>
          </a:xfrm>
          <a:custGeom>
            <a:avLst/>
            <a:gdLst>
              <a:gd name="connsiteX0" fmla="*/ 256721 w 910048"/>
              <a:gd name="connsiteY0" fmla="*/ 580929 h 798516"/>
              <a:gd name="connsiteX1" fmla="*/ 229698 w 910048"/>
              <a:gd name="connsiteY1" fmla="*/ 459340 h 798516"/>
              <a:gd name="connsiteX2" fmla="*/ 202674 w 910048"/>
              <a:gd name="connsiteY2" fmla="*/ 418810 h 798516"/>
              <a:gd name="connsiteX3" fmla="*/ 175651 w 910048"/>
              <a:gd name="connsiteY3" fmla="*/ 364770 h 798516"/>
              <a:gd name="connsiteX4" fmla="*/ 135116 w 910048"/>
              <a:gd name="connsiteY4" fmla="*/ 337750 h 798516"/>
              <a:gd name="connsiteX5" fmla="*/ 54046 w 910048"/>
              <a:gd name="connsiteY5" fmla="*/ 310730 h 798516"/>
              <a:gd name="connsiteX6" fmla="*/ 0 w 910048"/>
              <a:gd name="connsiteY6" fmla="*/ 324240 h 798516"/>
              <a:gd name="connsiteX7" fmla="*/ 54046 w 910048"/>
              <a:gd name="connsiteY7" fmla="*/ 337750 h 798516"/>
              <a:gd name="connsiteX8" fmla="*/ 108093 w 910048"/>
              <a:gd name="connsiteY8" fmla="*/ 364770 h 798516"/>
              <a:gd name="connsiteX9" fmla="*/ 189163 w 910048"/>
              <a:gd name="connsiteY9" fmla="*/ 405300 h 798516"/>
              <a:gd name="connsiteX10" fmla="*/ 243209 w 910048"/>
              <a:gd name="connsiteY10" fmla="*/ 486359 h 798516"/>
              <a:gd name="connsiteX11" fmla="*/ 270233 w 910048"/>
              <a:gd name="connsiteY11" fmla="*/ 567419 h 798516"/>
              <a:gd name="connsiteX12" fmla="*/ 243209 w 910048"/>
              <a:gd name="connsiteY12" fmla="*/ 297220 h 798516"/>
              <a:gd name="connsiteX13" fmla="*/ 229698 w 910048"/>
              <a:gd name="connsiteY13" fmla="*/ 256690 h 798516"/>
              <a:gd name="connsiteX14" fmla="*/ 216186 w 910048"/>
              <a:gd name="connsiteY14" fmla="*/ 202650 h 798516"/>
              <a:gd name="connsiteX15" fmla="*/ 162140 w 910048"/>
              <a:gd name="connsiteY15" fmla="*/ 121590 h 798516"/>
              <a:gd name="connsiteX16" fmla="*/ 135116 w 910048"/>
              <a:gd name="connsiteY16" fmla="*/ 81060 h 798516"/>
              <a:gd name="connsiteX17" fmla="*/ 54046 w 910048"/>
              <a:gd name="connsiteY17" fmla="*/ 27020 h 798516"/>
              <a:gd name="connsiteX18" fmla="*/ 81070 w 910048"/>
              <a:gd name="connsiteY18" fmla="*/ 0 h 798516"/>
              <a:gd name="connsiteX19" fmla="*/ 162140 w 910048"/>
              <a:gd name="connsiteY19" fmla="*/ 27020 h 798516"/>
              <a:gd name="connsiteX20" fmla="*/ 216186 w 910048"/>
              <a:gd name="connsiteY20" fmla="*/ 40530 h 798516"/>
              <a:gd name="connsiteX21" fmla="*/ 256721 w 910048"/>
              <a:gd name="connsiteY21" fmla="*/ 81060 h 798516"/>
              <a:gd name="connsiteX22" fmla="*/ 270233 w 910048"/>
              <a:gd name="connsiteY22" fmla="*/ 121590 h 798516"/>
              <a:gd name="connsiteX23" fmla="*/ 297256 w 910048"/>
              <a:gd name="connsiteY23" fmla="*/ 162120 h 798516"/>
              <a:gd name="connsiteX24" fmla="*/ 310768 w 910048"/>
              <a:gd name="connsiteY24" fmla="*/ 202650 h 798516"/>
              <a:gd name="connsiteX25" fmla="*/ 337791 w 910048"/>
              <a:gd name="connsiteY25" fmla="*/ 324240 h 798516"/>
              <a:gd name="connsiteX26" fmla="*/ 364814 w 910048"/>
              <a:gd name="connsiteY26" fmla="*/ 270200 h 798516"/>
              <a:gd name="connsiteX27" fmla="*/ 378326 w 910048"/>
              <a:gd name="connsiteY27" fmla="*/ 229670 h 798516"/>
              <a:gd name="connsiteX28" fmla="*/ 445884 w 910048"/>
              <a:gd name="connsiteY28" fmla="*/ 148610 h 798516"/>
              <a:gd name="connsiteX29" fmla="*/ 513442 w 910048"/>
              <a:gd name="connsiteY29" fmla="*/ 121590 h 798516"/>
              <a:gd name="connsiteX30" fmla="*/ 567489 w 910048"/>
              <a:gd name="connsiteY30" fmla="*/ 67550 h 798516"/>
              <a:gd name="connsiteX31" fmla="*/ 621535 w 910048"/>
              <a:gd name="connsiteY31" fmla="*/ 54040 h 798516"/>
              <a:gd name="connsiteX32" fmla="*/ 662070 w 910048"/>
              <a:gd name="connsiteY32" fmla="*/ 40530 h 798516"/>
              <a:gd name="connsiteX33" fmla="*/ 621535 w 910048"/>
              <a:gd name="connsiteY33" fmla="*/ 94570 h 798516"/>
              <a:gd name="connsiteX34" fmla="*/ 581000 w 910048"/>
              <a:gd name="connsiteY34" fmla="*/ 121590 h 798516"/>
              <a:gd name="connsiteX35" fmla="*/ 553977 w 910048"/>
              <a:gd name="connsiteY35" fmla="*/ 175630 h 798516"/>
              <a:gd name="connsiteX36" fmla="*/ 459396 w 910048"/>
              <a:gd name="connsiteY36" fmla="*/ 297220 h 798516"/>
              <a:gd name="connsiteX37" fmla="*/ 378326 w 910048"/>
              <a:gd name="connsiteY37" fmla="*/ 378280 h 798516"/>
              <a:gd name="connsiteX38" fmla="*/ 364814 w 910048"/>
              <a:gd name="connsiteY38" fmla="*/ 432320 h 798516"/>
              <a:gd name="connsiteX39" fmla="*/ 337791 w 910048"/>
              <a:gd name="connsiteY39" fmla="*/ 472850 h 798516"/>
              <a:gd name="connsiteX40" fmla="*/ 324279 w 910048"/>
              <a:gd name="connsiteY40" fmla="*/ 513379 h 798516"/>
              <a:gd name="connsiteX41" fmla="*/ 337791 w 910048"/>
              <a:gd name="connsiteY41" fmla="*/ 432320 h 798516"/>
              <a:gd name="connsiteX42" fmla="*/ 418861 w 910048"/>
              <a:gd name="connsiteY42" fmla="*/ 337750 h 798516"/>
              <a:gd name="connsiteX43" fmla="*/ 459396 w 910048"/>
              <a:gd name="connsiteY43" fmla="*/ 283710 h 798516"/>
              <a:gd name="connsiteX44" fmla="*/ 499930 w 910048"/>
              <a:gd name="connsiteY44" fmla="*/ 270200 h 798516"/>
              <a:gd name="connsiteX45" fmla="*/ 540465 w 910048"/>
              <a:gd name="connsiteY45" fmla="*/ 243180 h 798516"/>
              <a:gd name="connsiteX46" fmla="*/ 662070 w 910048"/>
              <a:gd name="connsiteY46" fmla="*/ 202650 h 798516"/>
              <a:gd name="connsiteX47" fmla="*/ 702605 w 910048"/>
              <a:gd name="connsiteY47" fmla="*/ 189140 h 798516"/>
              <a:gd name="connsiteX48" fmla="*/ 905280 w 910048"/>
              <a:gd name="connsiteY48" fmla="*/ 202650 h 798516"/>
              <a:gd name="connsiteX49" fmla="*/ 837721 w 910048"/>
              <a:gd name="connsiteY49" fmla="*/ 229670 h 798516"/>
              <a:gd name="connsiteX50" fmla="*/ 756652 w 910048"/>
              <a:gd name="connsiteY50" fmla="*/ 256690 h 798516"/>
              <a:gd name="connsiteX51" fmla="*/ 702605 w 910048"/>
              <a:gd name="connsiteY51" fmla="*/ 283710 h 798516"/>
              <a:gd name="connsiteX52" fmla="*/ 608024 w 910048"/>
              <a:gd name="connsiteY52" fmla="*/ 324240 h 798516"/>
              <a:gd name="connsiteX53" fmla="*/ 567489 w 910048"/>
              <a:gd name="connsiteY53" fmla="*/ 351260 h 798516"/>
              <a:gd name="connsiteX54" fmla="*/ 540465 w 910048"/>
              <a:gd name="connsiteY54" fmla="*/ 378280 h 798516"/>
              <a:gd name="connsiteX55" fmla="*/ 499930 w 910048"/>
              <a:gd name="connsiteY55" fmla="*/ 391790 h 798516"/>
              <a:gd name="connsiteX56" fmla="*/ 459396 w 910048"/>
              <a:gd name="connsiteY56" fmla="*/ 418810 h 798516"/>
              <a:gd name="connsiteX57" fmla="*/ 405349 w 910048"/>
              <a:gd name="connsiteY57" fmla="*/ 499869 h 798516"/>
              <a:gd name="connsiteX58" fmla="*/ 351302 w 910048"/>
              <a:gd name="connsiteY58" fmla="*/ 621459 h 798516"/>
              <a:gd name="connsiteX59" fmla="*/ 337791 w 910048"/>
              <a:gd name="connsiteY59" fmla="*/ 729539 h 798516"/>
              <a:gd name="connsiteX60" fmla="*/ 324279 w 910048"/>
              <a:gd name="connsiteY60" fmla="*/ 797089 h 798516"/>
              <a:gd name="connsiteX61" fmla="*/ 297256 w 910048"/>
              <a:gd name="connsiteY61" fmla="*/ 756559 h 798516"/>
              <a:gd name="connsiteX62" fmla="*/ 256721 w 910048"/>
              <a:gd name="connsiteY62" fmla="*/ 661989 h 798516"/>
              <a:gd name="connsiteX63" fmla="*/ 229698 w 910048"/>
              <a:gd name="connsiteY63" fmla="*/ 580929 h 798516"/>
              <a:gd name="connsiteX64" fmla="*/ 189163 w 910048"/>
              <a:gd name="connsiteY64" fmla="*/ 526889 h 798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910048" h="798516">
                <a:moveTo>
                  <a:pt x="256721" y="580929"/>
                </a:moveTo>
                <a:cubicBezTo>
                  <a:pt x="254317" y="568913"/>
                  <a:pt x="236852" y="476030"/>
                  <a:pt x="229698" y="459340"/>
                </a:cubicBezTo>
                <a:cubicBezTo>
                  <a:pt x="223301" y="444415"/>
                  <a:pt x="210731" y="432908"/>
                  <a:pt x="202674" y="418810"/>
                </a:cubicBezTo>
                <a:cubicBezTo>
                  <a:pt x="192681" y="401324"/>
                  <a:pt x="188545" y="380241"/>
                  <a:pt x="175651" y="364770"/>
                </a:cubicBezTo>
                <a:cubicBezTo>
                  <a:pt x="165255" y="352296"/>
                  <a:pt x="149955" y="344344"/>
                  <a:pt x="135116" y="337750"/>
                </a:cubicBezTo>
                <a:cubicBezTo>
                  <a:pt x="109086" y="326182"/>
                  <a:pt x="54046" y="310730"/>
                  <a:pt x="54046" y="310730"/>
                </a:cubicBezTo>
                <a:cubicBezTo>
                  <a:pt x="36031" y="315233"/>
                  <a:pt x="0" y="305670"/>
                  <a:pt x="0" y="324240"/>
                </a:cubicBezTo>
                <a:cubicBezTo>
                  <a:pt x="0" y="342810"/>
                  <a:pt x="36658" y="331230"/>
                  <a:pt x="54046" y="337750"/>
                </a:cubicBezTo>
                <a:cubicBezTo>
                  <a:pt x="72905" y="344821"/>
                  <a:pt x="89580" y="356837"/>
                  <a:pt x="108093" y="364770"/>
                </a:cubicBezTo>
                <a:cubicBezTo>
                  <a:pt x="186409" y="398330"/>
                  <a:pt x="111266" y="353375"/>
                  <a:pt x="189163" y="405300"/>
                </a:cubicBezTo>
                <a:cubicBezTo>
                  <a:pt x="233858" y="539374"/>
                  <a:pt x="158872" y="334573"/>
                  <a:pt x="243209" y="486359"/>
                </a:cubicBezTo>
                <a:cubicBezTo>
                  <a:pt x="257043" y="511256"/>
                  <a:pt x="270233" y="567419"/>
                  <a:pt x="270233" y="567419"/>
                </a:cubicBezTo>
                <a:cubicBezTo>
                  <a:pt x="263478" y="472857"/>
                  <a:pt x="263340" y="387797"/>
                  <a:pt x="243209" y="297220"/>
                </a:cubicBezTo>
                <a:cubicBezTo>
                  <a:pt x="240119" y="283318"/>
                  <a:pt x="233611" y="270383"/>
                  <a:pt x="229698" y="256690"/>
                </a:cubicBezTo>
                <a:cubicBezTo>
                  <a:pt x="224596" y="238837"/>
                  <a:pt x="224491" y="219257"/>
                  <a:pt x="216186" y="202650"/>
                </a:cubicBezTo>
                <a:cubicBezTo>
                  <a:pt x="201661" y="173604"/>
                  <a:pt x="180155" y="148610"/>
                  <a:pt x="162140" y="121590"/>
                </a:cubicBezTo>
                <a:cubicBezTo>
                  <a:pt x="153132" y="108080"/>
                  <a:pt x="148627" y="90066"/>
                  <a:pt x="135116" y="81060"/>
                </a:cubicBezTo>
                <a:lnTo>
                  <a:pt x="54046" y="27020"/>
                </a:lnTo>
                <a:cubicBezTo>
                  <a:pt x="63054" y="18013"/>
                  <a:pt x="68332" y="0"/>
                  <a:pt x="81070" y="0"/>
                </a:cubicBezTo>
                <a:cubicBezTo>
                  <a:pt x="109555" y="0"/>
                  <a:pt x="134856" y="18836"/>
                  <a:pt x="162140" y="27020"/>
                </a:cubicBezTo>
                <a:cubicBezTo>
                  <a:pt x="179927" y="32355"/>
                  <a:pt x="198171" y="36027"/>
                  <a:pt x="216186" y="40530"/>
                </a:cubicBezTo>
                <a:cubicBezTo>
                  <a:pt x="229698" y="54040"/>
                  <a:pt x="246121" y="65162"/>
                  <a:pt x="256721" y="81060"/>
                </a:cubicBezTo>
                <a:cubicBezTo>
                  <a:pt x="264621" y="92909"/>
                  <a:pt x="263864" y="108853"/>
                  <a:pt x="270233" y="121590"/>
                </a:cubicBezTo>
                <a:cubicBezTo>
                  <a:pt x="277495" y="136113"/>
                  <a:pt x="289994" y="147597"/>
                  <a:pt x="297256" y="162120"/>
                </a:cubicBezTo>
                <a:cubicBezTo>
                  <a:pt x="303625" y="174857"/>
                  <a:pt x="306855" y="188957"/>
                  <a:pt x="310768" y="202650"/>
                </a:cubicBezTo>
                <a:cubicBezTo>
                  <a:pt x="323486" y="247157"/>
                  <a:pt x="328506" y="277822"/>
                  <a:pt x="337791" y="324240"/>
                </a:cubicBezTo>
                <a:cubicBezTo>
                  <a:pt x="346799" y="306227"/>
                  <a:pt x="356880" y="288711"/>
                  <a:pt x="364814" y="270200"/>
                </a:cubicBezTo>
                <a:cubicBezTo>
                  <a:pt x="370424" y="257111"/>
                  <a:pt x="371957" y="242407"/>
                  <a:pt x="378326" y="229670"/>
                </a:cubicBezTo>
                <a:cubicBezTo>
                  <a:pt x="390212" y="205900"/>
                  <a:pt x="424151" y="162191"/>
                  <a:pt x="445884" y="148610"/>
                </a:cubicBezTo>
                <a:cubicBezTo>
                  <a:pt x="466452" y="135757"/>
                  <a:pt x="490923" y="130597"/>
                  <a:pt x="513442" y="121590"/>
                </a:cubicBezTo>
                <a:cubicBezTo>
                  <a:pt x="531458" y="103577"/>
                  <a:pt x="545884" y="81051"/>
                  <a:pt x="567489" y="67550"/>
                </a:cubicBezTo>
                <a:cubicBezTo>
                  <a:pt x="583237" y="57709"/>
                  <a:pt x="603680" y="59141"/>
                  <a:pt x="621535" y="54040"/>
                </a:cubicBezTo>
                <a:cubicBezTo>
                  <a:pt x="635230" y="50128"/>
                  <a:pt x="648558" y="45033"/>
                  <a:pt x="662070" y="40530"/>
                </a:cubicBezTo>
                <a:cubicBezTo>
                  <a:pt x="648558" y="58543"/>
                  <a:pt x="637458" y="78649"/>
                  <a:pt x="621535" y="94570"/>
                </a:cubicBezTo>
                <a:cubicBezTo>
                  <a:pt x="610052" y="106052"/>
                  <a:pt x="591396" y="109116"/>
                  <a:pt x="581000" y="121590"/>
                </a:cubicBezTo>
                <a:cubicBezTo>
                  <a:pt x="568106" y="137061"/>
                  <a:pt x="565442" y="159072"/>
                  <a:pt x="553977" y="175630"/>
                </a:cubicBezTo>
                <a:cubicBezTo>
                  <a:pt x="524747" y="217846"/>
                  <a:pt x="495707" y="260914"/>
                  <a:pt x="459396" y="297220"/>
                </a:cubicBezTo>
                <a:lnTo>
                  <a:pt x="378326" y="378280"/>
                </a:lnTo>
                <a:cubicBezTo>
                  <a:pt x="373822" y="396293"/>
                  <a:pt x="372129" y="415254"/>
                  <a:pt x="364814" y="432320"/>
                </a:cubicBezTo>
                <a:cubicBezTo>
                  <a:pt x="358417" y="447244"/>
                  <a:pt x="345053" y="458327"/>
                  <a:pt x="337791" y="472850"/>
                </a:cubicBezTo>
                <a:cubicBezTo>
                  <a:pt x="331422" y="485587"/>
                  <a:pt x="328783" y="499869"/>
                  <a:pt x="324279" y="513379"/>
                </a:cubicBezTo>
                <a:cubicBezTo>
                  <a:pt x="328783" y="486359"/>
                  <a:pt x="321354" y="454233"/>
                  <a:pt x="337791" y="432320"/>
                </a:cubicBezTo>
                <a:cubicBezTo>
                  <a:pt x="456327" y="274292"/>
                  <a:pt x="305944" y="469470"/>
                  <a:pt x="418861" y="337750"/>
                </a:cubicBezTo>
                <a:cubicBezTo>
                  <a:pt x="433516" y="320654"/>
                  <a:pt x="442097" y="298125"/>
                  <a:pt x="459396" y="283710"/>
                </a:cubicBezTo>
                <a:cubicBezTo>
                  <a:pt x="470338" y="274593"/>
                  <a:pt x="487191" y="276569"/>
                  <a:pt x="499930" y="270200"/>
                </a:cubicBezTo>
                <a:cubicBezTo>
                  <a:pt x="514454" y="262939"/>
                  <a:pt x="525626" y="249774"/>
                  <a:pt x="540465" y="243180"/>
                </a:cubicBezTo>
                <a:lnTo>
                  <a:pt x="662070" y="202650"/>
                </a:lnTo>
                <a:lnTo>
                  <a:pt x="702605" y="189140"/>
                </a:lnTo>
                <a:cubicBezTo>
                  <a:pt x="770163" y="193643"/>
                  <a:pt x="840427" y="183196"/>
                  <a:pt x="905280" y="202650"/>
                </a:cubicBezTo>
                <a:cubicBezTo>
                  <a:pt x="928511" y="209619"/>
                  <a:pt x="860515" y="221382"/>
                  <a:pt x="837721" y="229670"/>
                </a:cubicBezTo>
                <a:cubicBezTo>
                  <a:pt x="810951" y="239403"/>
                  <a:pt x="782130" y="243953"/>
                  <a:pt x="756652" y="256690"/>
                </a:cubicBezTo>
                <a:cubicBezTo>
                  <a:pt x="738636" y="265697"/>
                  <a:pt x="721118" y="275777"/>
                  <a:pt x="702605" y="283710"/>
                </a:cubicBezTo>
                <a:cubicBezTo>
                  <a:pt x="626813" y="316188"/>
                  <a:pt x="697646" y="273033"/>
                  <a:pt x="608024" y="324240"/>
                </a:cubicBezTo>
                <a:cubicBezTo>
                  <a:pt x="593925" y="332296"/>
                  <a:pt x="580170" y="341117"/>
                  <a:pt x="567489" y="351260"/>
                </a:cubicBezTo>
                <a:cubicBezTo>
                  <a:pt x="557542" y="359217"/>
                  <a:pt x="551388" y="371727"/>
                  <a:pt x="540465" y="378280"/>
                </a:cubicBezTo>
                <a:cubicBezTo>
                  <a:pt x="528252" y="385607"/>
                  <a:pt x="513442" y="387287"/>
                  <a:pt x="499930" y="391790"/>
                </a:cubicBezTo>
                <a:cubicBezTo>
                  <a:pt x="486419" y="400797"/>
                  <a:pt x="470090" y="406590"/>
                  <a:pt x="459396" y="418810"/>
                </a:cubicBezTo>
                <a:cubicBezTo>
                  <a:pt x="438010" y="443249"/>
                  <a:pt x="415620" y="469061"/>
                  <a:pt x="405349" y="499869"/>
                </a:cubicBezTo>
                <a:cubicBezTo>
                  <a:pt x="373191" y="596333"/>
                  <a:pt x="394127" y="557232"/>
                  <a:pt x="351302" y="621459"/>
                </a:cubicBezTo>
                <a:cubicBezTo>
                  <a:pt x="346798" y="657486"/>
                  <a:pt x="343312" y="693654"/>
                  <a:pt x="337791" y="729539"/>
                </a:cubicBezTo>
                <a:cubicBezTo>
                  <a:pt x="334299" y="752235"/>
                  <a:pt x="343386" y="784353"/>
                  <a:pt x="324279" y="797089"/>
                </a:cubicBezTo>
                <a:cubicBezTo>
                  <a:pt x="310768" y="806095"/>
                  <a:pt x="306264" y="770069"/>
                  <a:pt x="297256" y="756559"/>
                </a:cubicBezTo>
                <a:cubicBezTo>
                  <a:pt x="261512" y="613606"/>
                  <a:pt x="310041" y="781947"/>
                  <a:pt x="256721" y="661989"/>
                </a:cubicBezTo>
                <a:cubicBezTo>
                  <a:pt x="245152" y="635962"/>
                  <a:pt x="249839" y="601067"/>
                  <a:pt x="229698" y="580929"/>
                </a:cubicBezTo>
                <a:cubicBezTo>
                  <a:pt x="195553" y="546789"/>
                  <a:pt x="208371" y="565302"/>
                  <a:pt x="189163" y="526889"/>
                </a:cubicBezTo>
              </a:path>
            </a:pathLst>
          </a:custGeom>
          <a:solidFill>
            <a:srgbClr val="00800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1385446" y="3977974"/>
            <a:ext cx="1346192" cy="798516"/>
          </a:xfrm>
          <a:custGeom>
            <a:avLst/>
            <a:gdLst>
              <a:gd name="connsiteX0" fmla="*/ 256721 w 910048"/>
              <a:gd name="connsiteY0" fmla="*/ 580929 h 798516"/>
              <a:gd name="connsiteX1" fmla="*/ 229698 w 910048"/>
              <a:gd name="connsiteY1" fmla="*/ 459340 h 798516"/>
              <a:gd name="connsiteX2" fmla="*/ 202674 w 910048"/>
              <a:gd name="connsiteY2" fmla="*/ 418810 h 798516"/>
              <a:gd name="connsiteX3" fmla="*/ 175651 w 910048"/>
              <a:gd name="connsiteY3" fmla="*/ 364770 h 798516"/>
              <a:gd name="connsiteX4" fmla="*/ 135116 w 910048"/>
              <a:gd name="connsiteY4" fmla="*/ 337750 h 798516"/>
              <a:gd name="connsiteX5" fmla="*/ 54046 w 910048"/>
              <a:gd name="connsiteY5" fmla="*/ 310730 h 798516"/>
              <a:gd name="connsiteX6" fmla="*/ 0 w 910048"/>
              <a:gd name="connsiteY6" fmla="*/ 324240 h 798516"/>
              <a:gd name="connsiteX7" fmla="*/ 54046 w 910048"/>
              <a:gd name="connsiteY7" fmla="*/ 337750 h 798516"/>
              <a:gd name="connsiteX8" fmla="*/ 108093 w 910048"/>
              <a:gd name="connsiteY8" fmla="*/ 364770 h 798516"/>
              <a:gd name="connsiteX9" fmla="*/ 189163 w 910048"/>
              <a:gd name="connsiteY9" fmla="*/ 405300 h 798516"/>
              <a:gd name="connsiteX10" fmla="*/ 243209 w 910048"/>
              <a:gd name="connsiteY10" fmla="*/ 486359 h 798516"/>
              <a:gd name="connsiteX11" fmla="*/ 270233 w 910048"/>
              <a:gd name="connsiteY11" fmla="*/ 567419 h 798516"/>
              <a:gd name="connsiteX12" fmla="*/ 243209 w 910048"/>
              <a:gd name="connsiteY12" fmla="*/ 297220 h 798516"/>
              <a:gd name="connsiteX13" fmla="*/ 229698 w 910048"/>
              <a:gd name="connsiteY13" fmla="*/ 256690 h 798516"/>
              <a:gd name="connsiteX14" fmla="*/ 216186 w 910048"/>
              <a:gd name="connsiteY14" fmla="*/ 202650 h 798516"/>
              <a:gd name="connsiteX15" fmla="*/ 162140 w 910048"/>
              <a:gd name="connsiteY15" fmla="*/ 121590 h 798516"/>
              <a:gd name="connsiteX16" fmla="*/ 135116 w 910048"/>
              <a:gd name="connsiteY16" fmla="*/ 81060 h 798516"/>
              <a:gd name="connsiteX17" fmla="*/ 54046 w 910048"/>
              <a:gd name="connsiteY17" fmla="*/ 27020 h 798516"/>
              <a:gd name="connsiteX18" fmla="*/ 81070 w 910048"/>
              <a:gd name="connsiteY18" fmla="*/ 0 h 798516"/>
              <a:gd name="connsiteX19" fmla="*/ 162140 w 910048"/>
              <a:gd name="connsiteY19" fmla="*/ 27020 h 798516"/>
              <a:gd name="connsiteX20" fmla="*/ 216186 w 910048"/>
              <a:gd name="connsiteY20" fmla="*/ 40530 h 798516"/>
              <a:gd name="connsiteX21" fmla="*/ 256721 w 910048"/>
              <a:gd name="connsiteY21" fmla="*/ 81060 h 798516"/>
              <a:gd name="connsiteX22" fmla="*/ 270233 w 910048"/>
              <a:gd name="connsiteY22" fmla="*/ 121590 h 798516"/>
              <a:gd name="connsiteX23" fmla="*/ 297256 w 910048"/>
              <a:gd name="connsiteY23" fmla="*/ 162120 h 798516"/>
              <a:gd name="connsiteX24" fmla="*/ 310768 w 910048"/>
              <a:gd name="connsiteY24" fmla="*/ 202650 h 798516"/>
              <a:gd name="connsiteX25" fmla="*/ 337791 w 910048"/>
              <a:gd name="connsiteY25" fmla="*/ 324240 h 798516"/>
              <a:gd name="connsiteX26" fmla="*/ 364814 w 910048"/>
              <a:gd name="connsiteY26" fmla="*/ 270200 h 798516"/>
              <a:gd name="connsiteX27" fmla="*/ 378326 w 910048"/>
              <a:gd name="connsiteY27" fmla="*/ 229670 h 798516"/>
              <a:gd name="connsiteX28" fmla="*/ 445884 w 910048"/>
              <a:gd name="connsiteY28" fmla="*/ 148610 h 798516"/>
              <a:gd name="connsiteX29" fmla="*/ 513442 w 910048"/>
              <a:gd name="connsiteY29" fmla="*/ 121590 h 798516"/>
              <a:gd name="connsiteX30" fmla="*/ 567489 w 910048"/>
              <a:gd name="connsiteY30" fmla="*/ 67550 h 798516"/>
              <a:gd name="connsiteX31" fmla="*/ 621535 w 910048"/>
              <a:gd name="connsiteY31" fmla="*/ 54040 h 798516"/>
              <a:gd name="connsiteX32" fmla="*/ 662070 w 910048"/>
              <a:gd name="connsiteY32" fmla="*/ 40530 h 798516"/>
              <a:gd name="connsiteX33" fmla="*/ 621535 w 910048"/>
              <a:gd name="connsiteY33" fmla="*/ 94570 h 798516"/>
              <a:gd name="connsiteX34" fmla="*/ 581000 w 910048"/>
              <a:gd name="connsiteY34" fmla="*/ 121590 h 798516"/>
              <a:gd name="connsiteX35" fmla="*/ 553977 w 910048"/>
              <a:gd name="connsiteY35" fmla="*/ 175630 h 798516"/>
              <a:gd name="connsiteX36" fmla="*/ 459396 w 910048"/>
              <a:gd name="connsiteY36" fmla="*/ 297220 h 798516"/>
              <a:gd name="connsiteX37" fmla="*/ 378326 w 910048"/>
              <a:gd name="connsiteY37" fmla="*/ 378280 h 798516"/>
              <a:gd name="connsiteX38" fmla="*/ 364814 w 910048"/>
              <a:gd name="connsiteY38" fmla="*/ 432320 h 798516"/>
              <a:gd name="connsiteX39" fmla="*/ 337791 w 910048"/>
              <a:gd name="connsiteY39" fmla="*/ 472850 h 798516"/>
              <a:gd name="connsiteX40" fmla="*/ 324279 w 910048"/>
              <a:gd name="connsiteY40" fmla="*/ 513379 h 798516"/>
              <a:gd name="connsiteX41" fmla="*/ 337791 w 910048"/>
              <a:gd name="connsiteY41" fmla="*/ 432320 h 798516"/>
              <a:gd name="connsiteX42" fmla="*/ 418861 w 910048"/>
              <a:gd name="connsiteY42" fmla="*/ 337750 h 798516"/>
              <a:gd name="connsiteX43" fmla="*/ 459396 w 910048"/>
              <a:gd name="connsiteY43" fmla="*/ 283710 h 798516"/>
              <a:gd name="connsiteX44" fmla="*/ 499930 w 910048"/>
              <a:gd name="connsiteY44" fmla="*/ 270200 h 798516"/>
              <a:gd name="connsiteX45" fmla="*/ 540465 w 910048"/>
              <a:gd name="connsiteY45" fmla="*/ 243180 h 798516"/>
              <a:gd name="connsiteX46" fmla="*/ 662070 w 910048"/>
              <a:gd name="connsiteY46" fmla="*/ 202650 h 798516"/>
              <a:gd name="connsiteX47" fmla="*/ 702605 w 910048"/>
              <a:gd name="connsiteY47" fmla="*/ 189140 h 798516"/>
              <a:gd name="connsiteX48" fmla="*/ 905280 w 910048"/>
              <a:gd name="connsiteY48" fmla="*/ 202650 h 798516"/>
              <a:gd name="connsiteX49" fmla="*/ 837721 w 910048"/>
              <a:gd name="connsiteY49" fmla="*/ 229670 h 798516"/>
              <a:gd name="connsiteX50" fmla="*/ 756652 w 910048"/>
              <a:gd name="connsiteY50" fmla="*/ 256690 h 798516"/>
              <a:gd name="connsiteX51" fmla="*/ 702605 w 910048"/>
              <a:gd name="connsiteY51" fmla="*/ 283710 h 798516"/>
              <a:gd name="connsiteX52" fmla="*/ 608024 w 910048"/>
              <a:gd name="connsiteY52" fmla="*/ 324240 h 798516"/>
              <a:gd name="connsiteX53" fmla="*/ 567489 w 910048"/>
              <a:gd name="connsiteY53" fmla="*/ 351260 h 798516"/>
              <a:gd name="connsiteX54" fmla="*/ 540465 w 910048"/>
              <a:gd name="connsiteY54" fmla="*/ 378280 h 798516"/>
              <a:gd name="connsiteX55" fmla="*/ 499930 w 910048"/>
              <a:gd name="connsiteY55" fmla="*/ 391790 h 798516"/>
              <a:gd name="connsiteX56" fmla="*/ 459396 w 910048"/>
              <a:gd name="connsiteY56" fmla="*/ 418810 h 798516"/>
              <a:gd name="connsiteX57" fmla="*/ 405349 w 910048"/>
              <a:gd name="connsiteY57" fmla="*/ 499869 h 798516"/>
              <a:gd name="connsiteX58" fmla="*/ 351302 w 910048"/>
              <a:gd name="connsiteY58" fmla="*/ 621459 h 798516"/>
              <a:gd name="connsiteX59" fmla="*/ 337791 w 910048"/>
              <a:gd name="connsiteY59" fmla="*/ 729539 h 798516"/>
              <a:gd name="connsiteX60" fmla="*/ 324279 w 910048"/>
              <a:gd name="connsiteY60" fmla="*/ 797089 h 798516"/>
              <a:gd name="connsiteX61" fmla="*/ 297256 w 910048"/>
              <a:gd name="connsiteY61" fmla="*/ 756559 h 798516"/>
              <a:gd name="connsiteX62" fmla="*/ 256721 w 910048"/>
              <a:gd name="connsiteY62" fmla="*/ 661989 h 798516"/>
              <a:gd name="connsiteX63" fmla="*/ 229698 w 910048"/>
              <a:gd name="connsiteY63" fmla="*/ 580929 h 798516"/>
              <a:gd name="connsiteX64" fmla="*/ 189163 w 910048"/>
              <a:gd name="connsiteY64" fmla="*/ 526889 h 798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910048" h="798516">
                <a:moveTo>
                  <a:pt x="256721" y="580929"/>
                </a:moveTo>
                <a:cubicBezTo>
                  <a:pt x="254317" y="568913"/>
                  <a:pt x="236852" y="476030"/>
                  <a:pt x="229698" y="459340"/>
                </a:cubicBezTo>
                <a:cubicBezTo>
                  <a:pt x="223301" y="444415"/>
                  <a:pt x="210731" y="432908"/>
                  <a:pt x="202674" y="418810"/>
                </a:cubicBezTo>
                <a:cubicBezTo>
                  <a:pt x="192681" y="401324"/>
                  <a:pt x="188545" y="380241"/>
                  <a:pt x="175651" y="364770"/>
                </a:cubicBezTo>
                <a:cubicBezTo>
                  <a:pt x="165255" y="352296"/>
                  <a:pt x="149955" y="344344"/>
                  <a:pt x="135116" y="337750"/>
                </a:cubicBezTo>
                <a:cubicBezTo>
                  <a:pt x="109086" y="326182"/>
                  <a:pt x="54046" y="310730"/>
                  <a:pt x="54046" y="310730"/>
                </a:cubicBezTo>
                <a:cubicBezTo>
                  <a:pt x="36031" y="315233"/>
                  <a:pt x="0" y="305670"/>
                  <a:pt x="0" y="324240"/>
                </a:cubicBezTo>
                <a:cubicBezTo>
                  <a:pt x="0" y="342810"/>
                  <a:pt x="36658" y="331230"/>
                  <a:pt x="54046" y="337750"/>
                </a:cubicBezTo>
                <a:cubicBezTo>
                  <a:pt x="72905" y="344821"/>
                  <a:pt x="89580" y="356837"/>
                  <a:pt x="108093" y="364770"/>
                </a:cubicBezTo>
                <a:cubicBezTo>
                  <a:pt x="186409" y="398330"/>
                  <a:pt x="111266" y="353375"/>
                  <a:pt x="189163" y="405300"/>
                </a:cubicBezTo>
                <a:cubicBezTo>
                  <a:pt x="233858" y="539374"/>
                  <a:pt x="158872" y="334573"/>
                  <a:pt x="243209" y="486359"/>
                </a:cubicBezTo>
                <a:cubicBezTo>
                  <a:pt x="257043" y="511256"/>
                  <a:pt x="270233" y="567419"/>
                  <a:pt x="270233" y="567419"/>
                </a:cubicBezTo>
                <a:cubicBezTo>
                  <a:pt x="263478" y="472857"/>
                  <a:pt x="263340" y="387797"/>
                  <a:pt x="243209" y="297220"/>
                </a:cubicBezTo>
                <a:cubicBezTo>
                  <a:pt x="240119" y="283318"/>
                  <a:pt x="233611" y="270383"/>
                  <a:pt x="229698" y="256690"/>
                </a:cubicBezTo>
                <a:cubicBezTo>
                  <a:pt x="224596" y="238837"/>
                  <a:pt x="224491" y="219257"/>
                  <a:pt x="216186" y="202650"/>
                </a:cubicBezTo>
                <a:cubicBezTo>
                  <a:pt x="201661" y="173604"/>
                  <a:pt x="180155" y="148610"/>
                  <a:pt x="162140" y="121590"/>
                </a:cubicBezTo>
                <a:cubicBezTo>
                  <a:pt x="153132" y="108080"/>
                  <a:pt x="148627" y="90066"/>
                  <a:pt x="135116" y="81060"/>
                </a:cubicBezTo>
                <a:lnTo>
                  <a:pt x="54046" y="27020"/>
                </a:lnTo>
                <a:cubicBezTo>
                  <a:pt x="63054" y="18013"/>
                  <a:pt x="68332" y="0"/>
                  <a:pt x="81070" y="0"/>
                </a:cubicBezTo>
                <a:cubicBezTo>
                  <a:pt x="109555" y="0"/>
                  <a:pt x="134856" y="18836"/>
                  <a:pt x="162140" y="27020"/>
                </a:cubicBezTo>
                <a:cubicBezTo>
                  <a:pt x="179927" y="32355"/>
                  <a:pt x="198171" y="36027"/>
                  <a:pt x="216186" y="40530"/>
                </a:cubicBezTo>
                <a:cubicBezTo>
                  <a:pt x="229698" y="54040"/>
                  <a:pt x="246121" y="65162"/>
                  <a:pt x="256721" y="81060"/>
                </a:cubicBezTo>
                <a:cubicBezTo>
                  <a:pt x="264621" y="92909"/>
                  <a:pt x="263864" y="108853"/>
                  <a:pt x="270233" y="121590"/>
                </a:cubicBezTo>
                <a:cubicBezTo>
                  <a:pt x="277495" y="136113"/>
                  <a:pt x="289994" y="147597"/>
                  <a:pt x="297256" y="162120"/>
                </a:cubicBezTo>
                <a:cubicBezTo>
                  <a:pt x="303625" y="174857"/>
                  <a:pt x="306855" y="188957"/>
                  <a:pt x="310768" y="202650"/>
                </a:cubicBezTo>
                <a:cubicBezTo>
                  <a:pt x="323486" y="247157"/>
                  <a:pt x="328506" y="277822"/>
                  <a:pt x="337791" y="324240"/>
                </a:cubicBezTo>
                <a:cubicBezTo>
                  <a:pt x="346799" y="306227"/>
                  <a:pt x="356880" y="288711"/>
                  <a:pt x="364814" y="270200"/>
                </a:cubicBezTo>
                <a:cubicBezTo>
                  <a:pt x="370424" y="257111"/>
                  <a:pt x="371957" y="242407"/>
                  <a:pt x="378326" y="229670"/>
                </a:cubicBezTo>
                <a:cubicBezTo>
                  <a:pt x="390212" y="205900"/>
                  <a:pt x="424151" y="162191"/>
                  <a:pt x="445884" y="148610"/>
                </a:cubicBezTo>
                <a:cubicBezTo>
                  <a:pt x="466452" y="135757"/>
                  <a:pt x="490923" y="130597"/>
                  <a:pt x="513442" y="121590"/>
                </a:cubicBezTo>
                <a:cubicBezTo>
                  <a:pt x="531458" y="103577"/>
                  <a:pt x="545884" y="81051"/>
                  <a:pt x="567489" y="67550"/>
                </a:cubicBezTo>
                <a:cubicBezTo>
                  <a:pt x="583237" y="57709"/>
                  <a:pt x="603680" y="59141"/>
                  <a:pt x="621535" y="54040"/>
                </a:cubicBezTo>
                <a:cubicBezTo>
                  <a:pt x="635230" y="50128"/>
                  <a:pt x="648558" y="45033"/>
                  <a:pt x="662070" y="40530"/>
                </a:cubicBezTo>
                <a:cubicBezTo>
                  <a:pt x="648558" y="58543"/>
                  <a:pt x="637458" y="78649"/>
                  <a:pt x="621535" y="94570"/>
                </a:cubicBezTo>
                <a:cubicBezTo>
                  <a:pt x="610052" y="106052"/>
                  <a:pt x="591396" y="109116"/>
                  <a:pt x="581000" y="121590"/>
                </a:cubicBezTo>
                <a:cubicBezTo>
                  <a:pt x="568106" y="137061"/>
                  <a:pt x="565442" y="159072"/>
                  <a:pt x="553977" y="175630"/>
                </a:cubicBezTo>
                <a:cubicBezTo>
                  <a:pt x="524747" y="217846"/>
                  <a:pt x="495707" y="260914"/>
                  <a:pt x="459396" y="297220"/>
                </a:cubicBezTo>
                <a:lnTo>
                  <a:pt x="378326" y="378280"/>
                </a:lnTo>
                <a:cubicBezTo>
                  <a:pt x="373822" y="396293"/>
                  <a:pt x="372129" y="415254"/>
                  <a:pt x="364814" y="432320"/>
                </a:cubicBezTo>
                <a:cubicBezTo>
                  <a:pt x="358417" y="447244"/>
                  <a:pt x="345053" y="458327"/>
                  <a:pt x="337791" y="472850"/>
                </a:cubicBezTo>
                <a:cubicBezTo>
                  <a:pt x="331422" y="485587"/>
                  <a:pt x="328783" y="499869"/>
                  <a:pt x="324279" y="513379"/>
                </a:cubicBezTo>
                <a:cubicBezTo>
                  <a:pt x="328783" y="486359"/>
                  <a:pt x="321354" y="454233"/>
                  <a:pt x="337791" y="432320"/>
                </a:cubicBezTo>
                <a:cubicBezTo>
                  <a:pt x="456327" y="274292"/>
                  <a:pt x="305944" y="469470"/>
                  <a:pt x="418861" y="337750"/>
                </a:cubicBezTo>
                <a:cubicBezTo>
                  <a:pt x="433516" y="320654"/>
                  <a:pt x="442097" y="298125"/>
                  <a:pt x="459396" y="283710"/>
                </a:cubicBezTo>
                <a:cubicBezTo>
                  <a:pt x="470338" y="274593"/>
                  <a:pt x="487191" y="276569"/>
                  <a:pt x="499930" y="270200"/>
                </a:cubicBezTo>
                <a:cubicBezTo>
                  <a:pt x="514454" y="262939"/>
                  <a:pt x="525626" y="249774"/>
                  <a:pt x="540465" y="243180"/>
                </a:cubicBezTo>
                <a:lnTo>
                  <a:pt x="662070" y="202650"/>
                </a:lnTo>
                <a:lnTo>
                  <a:pt x="702605" y="189140"/>
                </a:lnTo>
                <a:cubicBezTo>
                  <a:pt x="770163" y="193643"/>
                  <a:pt x="840427" y="183196"/>
                  <a:pt x="905280" y="202650"/>
                </a:cubicBezTo>
                <a:cubicBezTo>
                  <a:pt x="928511" y="209619"/>
                  <a:pt x="860515" y="221382"/>
                  <a:pt x="837721" y="229670"/>
                </a:cubicBezTo>
                <a:cubicBezTo>
                  <a:pt x="810951" y="239403"/>
                  <a:pt x="782130" y="243953"/>
                  <a:pt x="756652" y="256690"/>
                </a:cubicBezTo>
                <a:cubicBezTo>
                  <a:pt x="738636" y="265697"/>
                  <a:pt x="721118" y="275777"/>
                  <a:pt x="702605" y="283710"/>
                </a:cubicBezTo>
                <a:cubicBezTo>
                  <a:pt x="626813" y="316188"/>
                  <a:pt x="697646" y="273033"/>
                  <a:pt x="608024" y="324240"/>
                </a:cubicBezTo>
                <a:cubicBezTo>
                  <a:pt x="593925" y="332296"/>
                  <a:pt x="580170" y="341117"/>
                  <a:pt x="567489" y="351260"/>
                </a:cubicBezTo>
                <a:cubicBezTo>
                  <a:pt x="557542" y="359217"/>
                  <a:pt x="551388" y="371727"/>
                  <a:pt x="540465" y="378280"/>
                </a:cubicBezTo>
                <a:cubicBezTo>
                  <a:pt x="528252" y="385607"/>
                  <a:pt x="513442" y="387287"/>
                  <a:pt x="499930" y="391790"/>
                </a:cubicBezTo>
                <a:cubicBezTo>
                  <a:pt x="486419" y="400797"/>
                  <a:pt x="470090" y="406590"/>
                  <a:pt x="459396" y="418810"/>
                </a:cubicBezTo>
                <a:cubicBezTo>
                  <a:pt x="438010" y="443249"/>
                  <a:pt x="415620" y="469061"/>
                  <a:pt x="405349" y="499869"/>
                </a:cubicBezTo>
                <a:cubicBezTo>
                  <a:pt x="373191" y="596333"/>
                  <a:pt x="394127" y="557232"/>
                  <a:pt x="351302" y="621459"/>
                </a:cubicBezTo>
                <a:cubicBezTo>
                  <a:pt x="346798" y="657486"/>
                  <a:pt x="343312" y="693654"/>
                  <a:pt x="337791" y="729539"/>
                </a:cubicBezTo>
                <a:cubicBezTo>
                  <a:pt x="334299" y="752235"/>
                  <a:pt x="343386" y="784353"/>
                  <a:pt x="324279" y="797089"/>
                </a:cubicBezTo>
                <a:cubicBezTo>
                  <a:pt x="310768" y="806095"/>
                  <a:pt x="306264" y="770069"/>
                  <a:pt x="297256" y="756559"/>
                </a:cubicBezTo>
                <a:cubicBezTo>
                  <a:pt x="261512" y="613606"/>
                  <a:pt x="310041" y="781947"/>
                  <a:pt x="256721" y="661989"/>
                </a:cubicBezTo>
                <a:cubicBezTo>
                  <a:pt x="245152" y="635962"/>
                  <a:pt x="249839" y="601067"/>
                  <a:pt x="229698" y="580929"/>
                </a:cubicBezTo>
                <a:cubicBezTo>
                  <a:pt x="195553" y="546789"/>
                  <a:pt x="208371" y="565302"/>
                  <a:pt x="189163" y="526889"/>
                </a:cubicBezTo>
              </a:path>
            </a:pathLst>
          </a:custGeom>
          <a:solidFill>
            <a:srgbClr val="00800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24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n 17"/>
          <p:cNvSpPr/>
          <p:nvPr/>
        </p:nvSpPr>
        <p:spPr>
          <a:xfrm>
            <a:off x="3728287" y="4674302"/>
            <a:ext cx="594512" cy="690959"/>
          </a:xfrm>
          <a:prstGeom prst="can">
            <a:avLst/>
          </a:prstGeom>
          <a:solidFill>
            <a:schemeClr val="accent4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3567604" y="4005344"/>
            <a:ext cx="1346192" cy="798516"/>
          </a:xfrm>
          <a:custGeom>
            <a:avLst/>
            <a:gdLst>
              <a:gd name="connsiteX0" fmla="*/ 256721 w 910048"/>
              <a:gd name="connsiteY0" fmla="*/ 580929 h 798516"/>
              <a:gd name="connsiteX1" fmla="*/ 229698 w 910048"/>
              <a:gd name="connsiteY1" fmla="*/ 459340 h 798516"/>
              <a:gd name="connsiteX2" fmla="*/ 202674 w 910048"/>
              <a:gd name="connsiteY2" fmla="*/ 418810 h 798516"/>
              <a:gd name="connsiteX3" fmla="*/ 175651 w 910048"/>
              <a:gd name="connsiteY3" fmla="*/ 364770 h 798516"/>
              <a:gd name="connsiteX4" fmla="*/ 135116 w 910048"/>
              <a:gd name="connsiteY4" fmla="*/ 337750 h 798516"/>
              <a:gd name="connsiteX5" fmla="*/ 54046 w 910048"/>
              <a:gd name="connsiteY5" fmla="*/ 310730 h 798516"/>
              <a:gd name="connsiteX6" fmla="*/ 0 w 910048"/>
              <a:gd name="connsiteY6" fmla="*/ 324240 h 798516"/>
              <a:gd name="connsiteX7" fmla="*/ 54046 w 910048"/>
              <a:gd name="connsiteY7" fmla="*/ 337750 h 798516"/>
              <a:gd name="connsiteX8" fmla="*/ 108093 w 910048"/>
              <a:gd name="connsiteY8" fmla="*/ 364770 h 798516"/>
              <a:gd name="connsiteX9" fmla="*/ 189163 w 910048"/>
              <a:gd name="connsiteY9" fmla="*/ 405300 h 798516"/>
              <a:gd name="connsiteX10" fmla="*/ 243209 w 910048"/>
              <a:gd name="connsiteY10" fmla="*/ 486359 h 798516"/>
              <a:gd name="connsiteX11" fmla="*/ 270233 w 910048"/>
              <a:gd name="connsiteY11" fmla="*/ 567419 h 798516"/>
              <a:gd name="connsiteX12" fmla="*/ 243209 w 910048"/>
              <a:gd name="connsiteY12" fmla="*/ 297220 h 798516"/>
              <a:gd name="connsiteX13" fmla="*/ 229698 w 910048"/>
              <a:gd name="connsiteY13" fmla="*/ 256690 h 798516"/>
              <a:gd name="connsiteX14" fmla="*/ 216186 w 910048"/>
              <a:gd name="connsiteY14" fmla="*/ 202650 h 798516"/>
              <a:gd name="connsiteX15" fmla="*/ 162140 w 910048"/>
              <a:gd name="connsiteY15" fmla="*/ 121590 h 798516"/>
              <a:gd name="connsiteX16" fmla="*/ 135116 w 910048"/>
              <a:gd name="connsiteY16" fmla="*/ 81060 h 798516"/>
              <a:gd name="connsiteX17" fmla="*/ 54046 w 910048"/>
              <a:gd name="connsiteY17" fmla="*/ 27020 h 798516"/>
              <a:gd name="connsiteX18" fmla="*/ 81070 w 910048"/>
              <a:gd name="connsiteY18" fmla="*/ 0 h 798516"/>
              <a:gd name="connsiteX19" fmla="*/ 162140 w 910048"/>
              <a:gd name="connsiteY19" fmla="*/ 27020 h 798516"/>
              <a:gd name="connsiteX20" fmla="*/ 216186 w 910048"/>
              <a:gd name="connsiteY20" fmla="*/ 40530 h 798516"/>
              <a:gd name="connsiteX21" fmla="*/ 256721 w 910048"/>
              <a:gd name="connsiteY21" fmla="*/ 81060 h 798516"/>
              <a:gd name="connsiteX22" fmla="*/ 270233 w 910048"/>
              <a:gd name="connsiteY22" fmla="*/ 121590 h 798516"/>
              <a:gd name="connsiteX23" fmla="*/ 297256 w 910048"/>
              <a:gd name="connsiteY23" fmla="*/ 162120 h 798516"/>
              <a:gd name="connsiteX24" fmla="*/ 310768 w 910048"/>
              <a:gd name="connsiteY24" fmla="*/ 202650 h 798516"/>
              <a:gd name="connsiteX25" fmla="*/ 337791 w 910048"/>
              <a:gd name="connsiteY25" fmla="*/ 324240 h 798516"/>
              <a:gd name="connsiteX26" fmla="*/ 364814 w 910048"/>
              <a:gd name="connsiteY26" fmla="*/ 270200 h 798516"/>
              <a:gd name="connsiteX27" fmla="*/ 378326 w 910048"/>
              <a:gd name="connsiteY27" fmla="*/ 229670 h 798516"/>
              <a:gd name="connsiteX28" fmla="*/ 445884 w 910048"/>
              <a:gd name="connsiteY28" fmla="*/ 148610 h 798516"/>
              <a:gd name="connsiteX29" fmla="*/ 513442 w 910048"/>
              <a:gd name="connsiteY29" fmla="*/ 121590 h 798516"/>
              <a:gd name="connsiteX30" fmla="*/ 567489 w 910048"/>
              <a:gd name="connsiteY30" fmla="*/ 67550 h 798516"/>
              <a:gd name="connsiteX31" fmla="*/ 621535 w 910048"/>
              <a:gd name="connsiteY31" fmla="*/ 54040 h 798516"/>
              <a:gd name="connsiteX32" fmla="*/ 662070 w 910048"/>
              <a:gd name="connsiteY32" fmla="*/ 40530 h 798516"/>
              <a:gd name="connsiteX33" fmla="*/ 621535 w 910048"/>
              <a:gd name="connsiteY33" fmla="*/ 94570 h 798516"/>
              <a:gd name="connsiteX34" fmla="*/ 581000 w 910048"/>
              <a:gd name="connsiteY34" fmla="*/ 121590 h 798516"/>
              <a:gd name="connsiteX35" fmla="*/ 553977 w 910048"/>
              <a:gd name="connsiteY35" fmla="*/ 175630 h 798516"/>
              <a:gd name="connsiteX36" fmla="*/ 459396 w 910048"/>
              <a:gd name="connsiteY36" fmla="*/ 297220 h 798516"/>
              <a:gd name="connsiteX37" fmla="*/ 378326 w 910048"/>
              <a:gd name="connsiteY37" fmla="*/ 378280 h 798516"/>
              <a:gd name="connsiteX38" fmla="*/ 364814 w 910048"/>
              <a:gd name="connsiteY38" fmla="*/ 432320 h 798516"/>
              <a:gd name="connsiteX39" fmla="*/ 337791 w 910048"/>
              <a:gd name="connsiteY39" fmla="*/ 472850 h 798516"/>
              <a:gd name="connsiteX40" fmla="*/ 324279 w 910048"/>
              <a:gd name="connsiteY40" fmla="*/ 513379 h 798516"/>
              <a:gd name="connsiteX41" fmla="*/ 337791 w 910048"/>
              <a:gd name="connsiteY41" fmla="*/ 432320 h 798516"/>
              <a:gd name="connsiteX42" fmla="*/ 418861 w 910048"/>
              <a:gd name="connsiteY42" fmla="*/ 337750 h 798516"/>
              <a:gd name="connsiteX43" fmla="*/ 459396 w 910048"/>
              <a:gd name="connsiteY43" fmla="*/ 283710 h 798516"/>
              <a:gd name="connsiteX44" fmla="*/ 499930 w 910048"/>
              <a:gd name="connsiteY44" fmla="*/ 270200 h 798516"/>
              <a:gd name="connsiteX45" fmla="*/ 540465 w 910048"/>
              <a:gd name="connsiteY45" fmla="*/ 243180 h 798516"/>
              <a:gd name="connsiteX46" fmla="*/ 662070 w 910048"/>
              <a:gd name="connsiteY46" fmla="*/ 202650 h 798516"/>
              <a:gd name="connsiteX47" fmla="*/ 702605 w 910048"/>
              <a:gd name="connsiteY47" fmla="*/ 189140 h 798516"/>
              <a:gd name="connsiteX48" fmla="*/ 905280 w 910048"/>
              <a:gd name="connsiteY48" fmla="*/ 202650 h 798516"/>
              <a:gd name="connsiteX49" fmla="*/ 837721 w 910048"/>
              <a:gd name="connsiteY49" fmla="*/ 229670 h 798516"/>
              <a:gd name="connsiteX50" fmla="*/ 756652 w 910048"/>
              <a:gd name="connsiteY50" fmla="*/ 256690 h 798516"/>
              <a:gd name="connsiteX51" fmla="*/ 702605 w 910048"/>
              <a:gd name="connsiteY51" fmla="*/ 283710 h 798516"/>
              <a:gd name="connsiteX52" fmla="*/ 608024 w 910048"/>
              <a:gd name="connsiteY52" fmla="*/ 324240 h 798516"/>
              <a:gd name="connsiteX53" fmla="*/ 567489 w 910048"/>
              <a:gd name="connsiteY53" fmla="*/ 351260 h 798516"/>
              <a:gd name="connsiteX54" fmla="*/ 540465 w 910048"/>
              <a:gd name="connsiteY54" fmla="*/ 378280 h 798516"/>
              <a:gd name="connsiteX55" fmla="*/ 499930 w 910048"/>
              <a:gd name="connsiteY55" fmla="*/ 391790 h 798516"/>
              <a:gd name="connsiteX56" fmla="*/ 459396 w 910048"/>
              <a:gd name="connsiteY56" fmla="*/ 418810 h 798516"/>
              <a:gd name="connsiteX57" fmla="*/ 405349 w 910048"/>
              <a:gd name="connsiteY57" fmla="*/ 499869 h 798516"/>
              <a:gd name="connsiteX58" fmla="*/ 351302 w 910048"/>
              <a:gd name="connsiteY58" fmla="*/ 621459 h 798516"/>
              <a:gd name="connsiteX59" fmla="*/ 337791 w 910048"/>
              <a:gd name="connsiteY59" fmla="*/ 729539 h 798516"/>
              <a:gd name="connsiteX60" fmla="*/ 324279 w 910048"/>
              <a:gd name="connsiteY60" fmla="*/ 797089 h 798516"/>
              <a:gd name="connsiteX61" fmla="*/ 297256 w 910048"/>
              <a:gd name="connsiteY61" fmla="*/ 756559 h 798516"/>
              <a:gd name="connsiteX62" fmla="*/ 256721 w 910048"/>
              <a:gd name="connsiteY62" fmla="*/ 661989 h 798516"/>
              <a:gd name="connsiteX63" fmla="*/ 229698 w 910048"/>
              <a:gd name="connsiteY63" fmla="*/ 580929 h 798516"/>
              <a:gd name="connsiteX64" fmla="*/ 189163 w 910048"/>
              <a:gd name="connsiteY64" fmla="*/ 526889 h 798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910048" h="798516">
                <a:moveTo>
                  <a:pt x="256721" y="580929"/>
                </a:moveTo>
                <a:cubicBezTo>
                  <a:pt x="254317" y="568913"/>
                  <a:pt x="236852" y="476030"/>
                  <a:pt x="229698" y="459340"/>
                </a:cubicBezTo>
                <a:cubicBezTo>
                  <a:pt x="223301" y="444415"/>
                  <a:pt x="210731" y="432908"/>
                  <a:pt x="202674" y="418810"/>
                </a:cubicBezTo>
                <a:cubicBezTo>
                  <a:pt x="192681" y="401324"/>
                  <a:pt x="188545" y="380241"/>
                  <a:pt x="175651" y="364770"/>
                </a:cubicBezTo>
                <a:cubicBezTo>
                  <a:pt x="165255" y="352296"/>
                  <a:pt x="149955" y="344344"/>
                  <a:pt x="135116" y="337750"/>
                </a:cubicBezTo>
                <a:cubicBezTo>
                  <a:pt x="109086" y="326182"/>
                  <a:pt x="54046" y="310730"/>
                  <a:pt x="54046" y="310730"/>
                </a:cubicBezTo>
                <a:cubicBezTo>
                  <a:pt x="36031" y="315233"/>
                  <a:pt x="0" y="305670"/>
                  <a:pt x="0" y="324240"/>
                </a:cubicBezTo>
                <a:cubicBezTo>
                  <a:pt x="0" y="342810"/>
                  <a:pt x="36658" y="331230"/>
                  <a:pt x="54046" y="337750"/>
                </a:cubicBezTo>
                <a:cubicBezTo>
                  <a:pt x="72905" y="344821"/>
                  <a:pt x="89580" y="356837"/>
                  <a:pt x="108093" y="364770"/>
                </a:cubicBezTo>
                <a:cubicBezTo>
                  <a:pt x="186409" y="398330"/>
                  <a:pt x="111266" y="353375"/>
                  <a:pt x="189163" y="405300"/>
                </a:cubicBezTo>
                <a:cubicBezTo>
                  <a:pt x="233858" y="539374"/>
                  <a:pt x="158872" y="334573"/>
                  <a:pt x="243209" y="486359"/>
                </a:cubicBezTo>
                <a:cubicBezTo>
                  <a:pt x="257043" y="511256"/>
                  <a:pt x="270233" y="567419"/>
                  <a:pt x="270233" y="567419"/>
                </a:cubicBezTo>
                <a:cubicBezTo>
                  <a:pt x="263478" y="472857"/>
                  <a:pt x="263340" y="387797"/>
                  <a:pt x="243209" y="297220"/>
                </a:cubicBezTo>
                <a:cubicBezTo>
                  <a:pt x="240119" y="283318"/>
                  <a:pt x="233611" y="270383"/>
                  <a:pt x="229698" y="256690"/>
                </a:cubicBezTo>
                <a:cubicBezTo>
                  <a:pt x="224596" y="238837"/>
                  <a:pt x="224491" y="219257"/>
                  <a:pt x="216186" y="202650"/>
                </a:cubicBezTo>
                <a:cubicBezTo>
                  <a:pt x="201661" y="173604"/>
                  <a:pt x="180155" y="148610"/>
                  <a:pt x="162140" y="121590"/>
                </a:cubicBezTo>
                <a:cubicBezTo>
                  <a:pt x="153132" y="108080"/>
                  <a:pt x="148627" y="90066"/>
                  <a:pt x="135116" y="81060"/>
                </a:cubicBezTo>
                <a:lnTo>
                  <a:pt x="54046" y="27020"/>
                </a:lnTo>
                <a:cubicBezTo>
                  <a:pt x="63054" y="18013"/>
                  <a:pt x="68332" y="0"/>
                  <a:pt x="81070" y="0"/>
                </a:cubicBezTo>
                <a:cubicBezTo>
                  <a:pt x="109555" y="0"/>
                  <a:pt x="134856" y="18836"/>
                  <a:pt x="162140" y="27020"/>
                </a:cubicBezTo>
                <a:cubicBezTo>
                  <a:pt x="179927" y="32355"/>
                  <a:pt x="198171" y="36027"/>
                  <a:pt x="216186" y="40530"/>
                </a:cubicBezTo>
                <a:cubicBezTo>
                  <a:pt x="229698" y="54040"/>
                  <a:pt x="246121" y="65162"/>
                  <a:pt x="256721" y="81060"/>
                </a:cubicBezTo>
                <a:cubicBezTo>
                  <a:pt x="264621" y="92909"/>
                  <a:pt x="263864" y="108853"/>
                  <a:pt x="270233" y="121590"/>
                </a:cubicBezTo>
                <a:cubicBezTo>
                  <a:pt x="277495" y="136113"/>
                  <a:pt x="289994" y="147597"/>
                  <a:pt x="297256" y="162120"/>
                </a:cubicBezTo>
                <a:cubicBezTo>
                  <a:pt x="303625" y="174857"/>
                  <a:pt x="306855" y="188957"/>
                  <a:pt x="310768" y="202650"/>
                </a:cubicBezTo>
                <a:cubicBezTo>
                  <a:pt x="323486" y="247157"/>
                  <a:pt x="328506" y="277822"/>
                  <a:pt x="337791" y="324240"/>
                </a:cubicBezTo>
                <a:cubicBezTo>
                  <a:pt x="346799" y="306227"/>
                  <a:pt x="356880" y="288711"/>
                  <a:pt x="364814" y="270200"/>
                </a:cubicBezTo>
                <a:cubicBezTo>
                  <a:pt x="370424" y="257111"/>
                  <a:pt x="371957" y="242407"/>
                  <a:pt x="378326" y="229670"/>
                </a:cubicBezTo>
                <a:cubicBezTo>
                  <a:pt x="390212" y="205900"/>
                  <a:pt x="424151" y="162191"/>
                  <a:pt x="445884" y="148610"/>
                </a:cubicBezTo>
                <a:cubicBezTo>
                  <a:pt x="466452" y="135757"/>
                  <a:pt x="490923" y="130597"/>
                  <a:pt x="513442" y="121590"/>
                </a:cubicBezTo>
                <a:cubicBezTo>
                  <a:pt x="531458" y="103577"/>
                  <a:pt x="545884" y="81051"/>
                  <a:pt x="567489" y="67550"/>
                </a:cubicBezTo>
                <a:cubicBezTo>
                  <a:pt x="583237" y="57709"/>
                  <a:pt x="603680" y="59141"/>
                  <a:pt x="621535" y="54040"/>
                </a:cubicBezTo>
                <a:cubicBezTo>
                  <a:pt x="635230" y="50128"/>
                  <a:pt x="648558" y="45033"/>
                  <a:pt x="662070" y="40530"/>
                </a:cubicBezTo>
                <a:cubicBezTo>
                  <a:pt x="648558" y="58543"/>
                  <a:pt x="637458" y="78649"/>
                  <a:pt x="621535" y="94570"/>
                </a:cubicBezTo>
                <a:cubicBezTo>
                  <a:pt x="610052" y="106052"/>
                  <a:pt x="591396" y="109116"/>
                  <a:pt x="581000" y="121590"/>
                </a:cubicBezTo>
                <a:cubicBezTo>
                  <a:pt x="568106" y="137061"/>
                  <a:pt x="565442" y="159072"/>
                  <a:pt x="553977" y="175630"/>
                </a:cubicBezTo>
                <a:cubicBezTo>
                  <a:pt x="524747" y="217846"/>
                  <a:pt x="495707" y="260914"/>
                  <a:pt x="459396" y="297220"/>
                </a:cubicBezTo>
                <a:lnTo>
                  <a:pt x="378326" y="378280"/>
                </a:lnTo>
                <a:cubicBezTo>
                  <a:pt x="373822" y="396293"/>
                  <a:pt x="372129" y="415254"/>
                  <a:pt x="364814" y="432320"/>
                </a:cubicBezTo>
                <a:cubicBezTo>
                  <a:pt x="358417" y="447244"/>
                  <a:pt x="345053" y="458327"/>
                  <a:pt x="337791" y="472850"/>
                </a:cubicBezTo>
                <a:cubicBezTo>
                  <a:pt x="331422" y="485587"/>
                  <a:pt x="328783" y="499869"/>
                  <a:pt x="324279" y="513379"/>
                </a:cubicBezTo>
                <a:cubicBezTo>
                  <a:pt x="328783" y="486359"/>
                  <a:pt x="321354" y="454233"/>
                  <a:pt x="337791" y="432320"/>
                </a:cubicBezTo>
                <a:cubicBezTo>
                  <a:pt x="456327" y="274292"/>
                  <a:pt x="305944" y="469470"/>
                  <a:pt x="418861" y="337750"/>
                </a:cubicBezTo>
                <a:cubicBezTo>
                  <a:pt x="433516" y="320654"/>
                  <a:pt x="442097" y="298125"/>
                  <a:pt x="459396" y="283710"/>
                </a:cubicBezTo>
                <a:cubicBezTo>
                  <a:pt x="470338" y="274593"/>
                  <a:pt x="487191" y="276569"/>
                  <a:pt x="499930" y="270200"/>
                </a:cubicBezTo>
                <a:cubicBezTo>
                  <a:pt x="514454" y="262939"/>
                  <a:pt x="525626" y="249774"/>
                  <a:pt x="540465" y="243180"/>
                </a:cubicBezTo>
                <a:lnTo>
                  <a:pt x="662070" y="202650"/>
                </a:lnTo>
                <a:lnTo>
                  <a:pt x="702605" y="189140"/>
                </a:lnTo>
                <a:cubicBezTo>
                  <a:pt x="770163" y="193643"/>
                  <a:pt x="840427" y="183196"/>
                  <a:pt x="905280" y="202650"/>
                </a:cubicBezTo>
                <a:cubicBezTo>
                  <a:pt x="928511" y="209619"/>
                  <a:pt x="860515" y="221382"/>
                  <a:pt x="837721" y="229670"/>
                </a:cubicBezTo>
                <a:cubicBezTo>
                  <a:pt x="810951" y="239403"/>
                  <a:pt x="782130" y="243953"/>
                  <a:pt x="756652" y="256690"/>
                </a:cubicBezTo>
                <a:cubicBezTo>
                  <a:pt x="738636" y="265697"/>
                  <a:pt x="721118" y="275777"/>
                  <a:pt x="702605" y="283710"/>
                </a:cubicBezTo>
                <a:cubicBezTo>
                  <a:pt x="626813" y="316188"/>
                  <a:pt x="697646" y="273033"/>
                  <a:pt x="608024" y="324240"/>
                </a:cubicBezTo>
                <a:cubicBezTo>
                  <a:pt x="593925" y="332296"/>
                  <a:pt x="580170" y="341117"/>
                  <a:pt x="567489" y="351260"/>
                </a:cubicBezTo>
                <a:cubicBezTo>
                  <a:pt x="557542" y="359217"/>
                  <a:pt x="551388" y="371727"/>
                  <a:pt x="540465" y="378280"/>
                </a:cubicBezTo>
                <a:cubicBezTo>
                  <a:pt x="528252" y="385607"/>
                  <a:pt x="513442" y="387287"/>
                  <a:pt x="499930" y="391790"/>
                </a:cubicBezTo>
                <a:cubicBezTo>
                  <a:pt x="486419" y="400797"/>
                  <a:pt x="470090" y="406590"/>
                  <a:pt x="459396" y="418810"/>
                </a:cubicBezTo>
                <a:cubicBezTo>
                  <a:pt x="438010" y="443249"/>
                  <a:pt x="415620" y="469061"/>
                  <a:pt x="405349" y="499869"/>
                </a:cubicBezTo>
                <a:cubicBezTo>
                  <a:pt x="373191" y="596333"/>
                  <a:pt x="394127" y="557232"/>
                  <a:pt x="351302" y="621459"/>
                </a:cubicBezTo>
                <a:cubicBezTo>
                  <a:pt x="346798" y="657486"/>
                  <a:pt x="343312" y="693654"/>
                  <a:pt x="337791" y="729539"/>
                </a:cubicBezTo>
                <a:cubicBezTo>
                  <a:pt x="334299" y="752235"/>
                  <a:pt x="343386" y="784353"/>
                  <a:pt x="324279" y="797089"/>
                </a:cubicBezTo>
                <a:cubicBezTo>
                  <a:pt x="310768" y="806095"/>
                  <a:pt x="306264" y="770069"/>
                  <a:pt x="297256" y="756559"/>
                </a:cubicBezTo>
                <a:cubicBezTo>
                  <a:pt x="261512" y="613606"/>
                  <a:pt x="310041" y="781947"/>
                  <a:pt x="256721" y="661989"/>
                </a:cubicBezTo>
                <a:cubicBezTo>
                  <a:pt x="245152" y="635962"/>
                  <a:pt x="249839" y="601067"/>
                  <a:pt x="229698" y="580929"/>
                </a:cubicBezTo>
                <a:cubicBezTo>
                  <a:pt x="195553" y="546789"/>
                  <a:pt x="208371" y="565302"/>
                  <a:pt x="189163" y="526889"/>
                </a:cubicBezTo>
              </a:path>
            </a:pathLst>
          </a:custGeom>
          <a:solidFill>
            <a:srgbClr val="00800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648565" y="3242142"/>
            <a:ext cx="945814" cy="945950"/>
          </a:xfrm>
          <a:custGeom>
            <a:avLst/>
            <a:gdLst>
              <a:gd name="connsiteX0" fmla="*/ 40535 w 945814"/>
              <a:gd name="connsiteY0" fmla="*/ 252 h 945950"/>
              <a:gd name="connsiteX1" fmla="*/ 27023 w 945814"/>
              <a:gd name="connsiteY1" fmla="*/ 94821 h 945950"/>
              <a:gd name="connsiteX2" fmla="*/ 0 w 945814"/>
              <a:gd name="connsiteY2" fmla="*/ 175881 h 945950"/>
              <a:gd name="connsiteX3" fmla="*/ 13511 w 945814"/>
              <a:gd name="connsiteY3" fmla="*/ 446081 h 945950"/>
              <a:gd name="connsiteX4" fmla="*/ 94581 w 945814"/>
              <a:gd name="connsiteY4" fmla="*/ 500121 h 945950"/>
              <a:gd name="connsiteX5" fmla="*/ 175651 w 945814"/>
              <a:gd name="connsiteY5" fmla="*/ 554161 h 945950"/>
              <a:gd name="connsiteX6" fmla="*/ 216186 w 945814"/>
              <a:gd name="connsiteY6" fmla="*/ 581180 h 945950"/>
              <a:gd name="connsiteX7" fmla="*/ 297256 w 945814"/>
              <a:gd name="connsiteY7" fmla="*/ 608200 h 945950"/>
              <a:gd name="connsiteX8" fmla="*/ 337791 w 945814"/>
              <a:gd name="connsiteY8" fmla="*/ 621710 h 945950"/>
              <a:gd name="connsiteX9" fmla="*/ 445884 w 945814"/>
              <a:gd name="connsiteY9" fmla="*/ 662240 h 945950"/>
              <a:gd name="connsiteX10" fmla="*/ 526954 w 945814"/>
              <a:gd name="connsiteY10" fmla="*/ 729790 h 945950"/>
              <a:gd name="connsiteX11" fmla="*/ 567488 w 945814"/>
              <a:gd name="connsiteY11" fmla="*/ 770320 h 945950"/>
              <a:gd name="connsiteX12" fmla="*/ 621535 w 945814"/>
              <a:gd name="connsiteY12" fmla="*/ 851380 h 945950"/>
              <a:gd name="connsiteX13" fmla="*/ 648558 w 945814"/>
              <a:gd name="connsiteY13" fmla="*/ 891910 h 945950"/>
              <a:gd name="connsiteX14" fmla="*/ 716116 w 945814"/>
              <a:gd name="connsiteY14" fmla="*/ 945950 h 945950"/>
              <a:gd name="connsiteX15" fmla="*/ 756651 w 945814"/>
              <a:gd name="connsiteY15" fmla="*/ 918930 h 945950"/>
              <a:gd name="connsiteX16" fmla="*/ 837721 w 945814"/>
              <a:gd name="connsiteY16" fmla="*/ 810850 h 945950"/>
              <a:gd name="connsiteX17" fmla="*/ 864744 w 945814"/>
              <a:gd name="connsiteY17" fmla="*/ 770320 h 945950"/>
              <a:gd name="connsiteX18" fmla="*/ 891768 w 945814"/>
              <a:gd name="connsiteY18" fmla="*/ 729790 h 945950"/>
              <a:gd name="connsiteX19" fmla="*/ 905279 w 945814"/>
              <a:gd name="connsiteY19" fmla="*/ 689260 h 945950"/>
              <a:gd name="connsiteX20" fmla="*/ 945814 w 945814"/>
              <a:gd name="connsiteY20" fmla="*/ 621710 h 945950"/>
              <a:gd name="connsiteX21" fmla="*/ 932303 w 945814"/>
              <a:gd name="connsiteY21" fmla="*/ 446081 h 945950"/>
              <a:gd name="connsiteX22" fmla="*/ 918791 w 945814"/>
              <a:gd name="connsiteY22" fmla="*/ 486611 h 945950"/>
              <a:gd name="connsiteX23" fmla="*/ 878256 w 945814"/>
              <a:gd name="connsiteY23" fmla="*/ 500121 h 945950"/>
              <a:gd name="connsiteX24" fmla="*/ 864744 w 945814"/>
              <a:gd name="connsiteY24" fmla="*/ 540651 h 945950"/>
              <a:gd name="connsiteX25" fmla="*/ 824210 w 945814"/>
              <a:gd name="connsiteY25" fmla="*/ 567670 h 945950"/>
              <a:gd name="connsiteX26" fmla="*/ 797186 w 945814"/>
              <a:gd name="connsiteY26" fmla="*/ 594690 h 945950"/>
              <a:gd name="connsiteX27" fmla="*/ 729628 w 945814"/>
              <a:gd name="connsiteY27" fmla="*/ 675750 h 945950"/>
              <a:gd name="connsiteX28" fmla="*/ 702605 w 945814"/>
              <a:gd name="connsiteY28" fmla="*/ 756810 h 945950"/>
              <a:gd name="connsiteX29" fmla="*/ 689093 w 945814"/>
              <a:gd name="connsiteY29" fmla="*/ 797340 h 945950"/>
              <a:gd name="connsiteX30" fmla="*/ 716116 w 945814"/>
              <a:gd name="connsiteY30" fmla="*/ 635220 h 945950"/>
              <a:gd name="connsiteX31" fmla="*/ 743140 w 945814"/>
              <a:gd name="connsiteY31" fmla="*/ 608200 h 945950"/>
              <a:gd name="connsiteX32" fmla="*/ 783675 w 945814"/>
              <a:gd name="connsiteY32" fmla="*/ 594690 h 945950"/>
              <a:gd name="connsiteX33" fmla="*/ 824210 w 945814"/>
              <a:gd name="connsiteY33" fmla="*/ 554161 h 945950"/>
              <a:gd name="connsiteX34" fmla="*/ 851233 w 945814"/>
              <a:gd name="connsiteY34" fmla="*/ 513631 h 945950"/>
              <a:gd name="connsiteX35" fmla="*/ 932303 w 945814"/>
              <a:gd name="connsiteY35" fmla="*/ 473101 h 945950"/>
              <a:gd name="connsiteX36" fmla="*/ 878256 w 945814"/>
              <a:gd name="connsiteY36" fmla="*/ 392041 h 945950"/>
              <a:gd name="connsiteX37" fmla="*/ 797186 w 945814"/>
              <a:gd name="connsiteY37" fmla="*/ 365021 h 945950"/>
              <a:gd name="connsiteX38" fmla="*/ 756651 w 945814"/>
              <a:gd name="connsiteY38" fmla="*/ 351511 h 945950"/>
              <a:gd name="connsiteX39" fmla="*/ 716116 w 945814"/>
              <a:gd name="connsiteY39" fmla="*/ 324491 h 945950"/>
              <a:gd name="connsiteX40" fmla="*/ 662070 w 945814"/>
              <a:gd name="connsiteY40" fmla="*/ 310981 h 945950"/>
              <a:gd name="connsiteX41" fmla="*/ 581000 w 945814"/>
              <a:gd name="connsiteY41" fmla="*/ 283961 h 945950"/>
              <a:gd name="connsiteX42" fmla="*/ 486419 w 945814"/>
              <a:gd name="connsiteY42" fmla="*/ 243431 h 945950"/>
              <a:gd name="connsiteX43" fmla="*/ 405349 w 945814"/>
              <a:gd name="connsiteY43" fmla="*/ 216411 h 945950"/>
              <a:gd name="connsiteX44" fmla="*/ 364814 w 945814"/>
              <a:gd name="connsiteY44" fmla="*/ 202901 h 945950"/>
              <a:gd name="connsiteX45" fmla="*/ 270232 w 945814"/>
              <a:gd name="connsiteY45" fmla="*/ 148861 h 945950"/>
              <a:gd name="connsiteX46" fmla="*/ 189163 w 945814"/>
              <a:gd name="connsiteY46" fmla="*/ 121841 h 945950"/>
              <a:gd name="connsiteX47" fmla="*/ 148628 w 945814"/>
              <a:gd name="connsiteY47" fmla="*/ 108331 h 945950"/>
              <a:gd name="connsiteX48" fmla="*/ 121604 w 945814"/>
              <a:gd name="connsiteY48" fmla="*/ 81311 h 945950"/>
              <a:gd name="connsiteX49" fmla="*/ 81070 w 945814"/>
              <a:gd name="connsiteY49" fmla="*/ 67801 h 945950"/>
              <a:gd name="connsiteX50" fmla="*/ 40535 w 945814"/>
              <a:gd name="connsiteY50" fmla="*/ 252 h 94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45814" h="945950">
                <a:moveTo>
                  <a:pt x="40535" y="252"/>
                </a:moveTo>
                <a:cubicBezTo>
                  <a:pt x="31527" y="4755"/>
                  <a:pt x="34184" y="63794"/>
                  <a:pt x="27023" y="94821"/>
                </a:cubicBezTo>
                <a:cubicBezTo>
                  <a:pt x="20618" y="122573"/>
                  <a:pt x="0" y="175881"/>
                  <a:pt x="0" y="175881"/>
                </a:cubicBezTo>
                <a:cubicBezTo>
                  <a:pt x="4504" y="265948"/>
                  <a:pt x="1325" y="356729"/>
                  <a:pt x="13511" y="446081"/>
                </a:cubicBezTo>
                <a:cubicBezTo>
                  <a:pt x="16577" y="468562"/>
                  <a:pt x="89543" y="497099"/>
                  <a:pt x="94581" y="500121"/>
                </a:cubicBezTo>
                <a:cubicBezTo>
                  <a:pt x="122430" y="516829"/>
                  <a:pt x="148628" y="536148"/>
                  <a:pt x="175651" y="554161"/>
                </a:cubicBezTo>
                <a:cubicBezTo>
                  <a:pt x="189163" y="563167"/>
                  <a:pt x="200781" y="576046"/>
                  <a:pt x="216186" y="581180"/>
                </a:cubicBezTo>
                <a:lnTo>
                  <a:pt x="297256" y="608200"/>
                </a:lnTo>
                <a:cubicBezTo>
                  <a:pt x="310768" y="612703"/>
                  <a:pt x="325940" y="613810"/>
                  <a:pt x="337791" y="621710"/>
                </a:cubicBezTo>
                <a:cubicBezTo>
                  <a:pt x="397435" y="661468"/>
                  <a:pt x="362403" y="645546"/>
                  <a:pt x="445884" y="662240"/>
                </a:cubicBezTo>
                <a:cubicBezTo>
                  <a:pt x="564314" y="780655"/>
                  <a:pt x="414080" y="635738"/>
                  <a:pt x="526954" y="729790"/>
                </a:cubicBezTo>
                <a:cubicBezTo>
                  <a:pt x="541633" y="742021"/>
                  <a:pt x="553977" y="756810"/>
                  <a:pt x="567488" y="770320"/>
                </a:cubicBezTo>
                <a:cubicBezTo>
                  <a:pt x="591234" y="841548"/>
                  <a:pt x="565306" y="783913"/>
                  <a:pt x="621535" y="851380"/>
                </a:cubicBezTo>
                <a:cubicBezTo>
                  <a:pt x="631931" y="863853"/>
                  <a:pt x="638414" y="879231"/>
                  <a:pt x="648558" y="891910"/>
                </a:cubicBezTo>
                <a:cubicBezTo>
                  <a:pt x="670560" y="919409"/>
                  <a:pt x="686022" y="925889"/>
                  <a:pt x="716116" y="945950"/>
                </a:cubicBezTo>
                <a:cubicBezTo>
                  <a:pt x="729628" y="936943"/>
                  <a:pt x="743970" y="929073"/>
                  <a:pt x="756651" y="918930"/>
                </a:cubicBezTo>
                <a:cubicBezTo>
                  <a:pt x="792359" y="890367"/>
                  <a:pt x="813016" y="847903"/>
                  <a:pt x="837721" y="810850"/>
                </a:cubicBezTo>
                <a:lnTo>
                  <a:pt x="864744" y="770320"/>
                </a:lnTo>
                <a:lnTo>
                  <a:pt x="891768" y="729790"/>
                </a:lnTo>
                <a:cubicBezTo>
                  <a:pt x="896272" y="716280"/>
                  <a:pt x="897951" y="701471"/>
                  <a:pt x="905279" y="689260"/>
                </a:cubicBezTo>
                <a:cubicBezTo>
                  <a:pt x="960919" y="596537"/>
                  <a:pt x="907541" y="736521"/>
                  <a:pt x="945814" y="621710"/>
                </a:cubicBezTo>
                <a:cubicBezTo>
                  <a:pt x="941310" y="563167"/>
                  <a:pt x="943819" y="503656"/>
                  <a:pt x="932303" y="446081"/>
                </a:cubicBezTo>
                <a:cubicBezTo>
                  <a:pt x="929510" y="432117"/>
                  <a:pt x="928862" y="476542"/>
                  <a:pt x="918791" y="486611"/>
                </a:cubicBezTo>
                <a:cubicBezTo>
                  <a:pt x="908719" y="496681"/>
                  <a:pt x="891768" y="495618"/>
                  <a:pt x="878256" y="500121"/>
                </a:cubicBezTo>
                <a:cubicBezTo>
                  <a:pt x="873752" y="513631"/>
                  <a:pt x="873641" y="529531"/>
                  <a:pt x="864744" y="540651"/>
                </a:cubicBezTo>
                <a:cubicBezTo>
                  <a:pt x="854599" y="553330"/>
                  <a:pt x="836890" y="557527"/>
                  <a:pt x="824210" y="567670"/>
                </a:cubicBezTo>
                <a:cubicBezTo>
                  <a:pt x="814263" y="575627"/>
                  <a:pt x="805144" y="584744"/>
                  <a:pt x="797186" y="594690"/>
                </a:cubicBezTo>
                <a:cubicBezTo>
                  <a:pt x="721936" y="688741"/>
                  <a:pt x="825923" y="579467"/>
                  <a:pt x="729628" y="675750"/>
                </a:cubicBezTo>
                <a:lnTo>
                  <a:pt x="702605" y="756810"/>
                </a:lnTo>
                <a:lnTo>
                  <a:pt x="689093" y="797340"/>
                </a:lnTo>
                <a:cubicBezTo>
                  <a:pt x="690427" y="785336"/>
                  <a:pt x="694511" y="671225"/>
                  <a:pt x="716116" y="635220"/>
                </a:cubicBezTo>
                <a:cubicBezTo>
                  <a:pt x="722670" y="624297"/>
                  <a:pt x="732217" y="614753"/>
                  <a:pt x="743140" y="608200"/>
                </a:cubicBezTo>
                <a:cubicBezTo>
                  <a:pt x="755353" y="600873"/>
                  <a:pt x="770163" y="599193"/>
                  <a:pt x="783675" y="594690"/>
                </a:cubicBezTo>
                <a:cubicBezTo>
                  <a:pt x="797187" y="581180"/>
                  <a:pt x="811977" y="568839"/>
                  <a:pt x="824210" y="554161"/>
                </a:cubicBezTo>
                <a:cubicBezTo>
                  <a:pt x="834606" y="541688"/>
                  <a:pt x="839751" y="525112"/>
                  <a:pt x="851233" y="513631"/>
                </a:cubicBezTo>
                <a:cubicBezTo>
                  <a:pt x="877426" y="487441"/>
                  <a:pt x="899336" y="484089"/>
                  <a:pt x="932303" y="473101"/>
                </a:cubicBezTo>
                <a:cubicBezTo>
                  <a:pt x="919606" y="435015"/>
                  <a:pt x="919660" y="415041"/>
                  <a:pt x="878256" y="392041"/>
                </a:cubicBezTo>
                <a:cubicBezTo>
                  <a:pt x="853355" y="378209"/>
                  <a:pt x="824209" y="374028"/>
                  <a:pt x="797186" y="365021"/>
                </a:cubicBezTo>
                <a:cubicBezTo>
                  <a:pt x="783674" y="360518"/>
                  <a:pt x="768502" y="359411"/>
                  <a:pt x="756651" y="351511"/>
                </a:cubicBezTo>
                <a:cubicBezTo>
                  <a:pt x="743139" y="342504"/>
                  <a:pt x="731042" y="330887"/>
                  <a:pt x="716116" y="324491"/>
                </a:cubicBezTo>
                <a:cubicBezTo>
                  <a:pt x="699047" y="317177"/>
                  <a:pt x="679857" y="316316"/>
                  <a:pt x="662070" y="310981"/>
                </a:cubicBezTo>
                <a:cubicBezTo>
                  <a:pt x="634786" y="302797"/>
                  <a:pt x="608023" y="292968"/>
                  <a:pt x="581000" y="283961"/>
                </a:cubicBezTo>
                <a:cubicBezTo>
                  <a:pt x="450518" y="240472"/>
                  <a:pt x="653383" y="310209"/>
                  <a:pt x="486419" y="243431"/>
                </a:cubicBezTo>
                <a:cubicBezTo>
                  <a:pt x="459971" y="232853"/>
                  <a:pt x="432372" y="225418"/>
                  <a:pt x="405349" y="216411"/>
                </a:cubicBezTo>
                <a:cubicBezTo>
                  <a:pt x="391837" y="211908"/>
                  <a:pt x="376665" y="210801"/>
                  <a:pt x="364814" y="202901"/>
                </a:cubicBezTo>
                <a:cubicBezTo>
                  <a:pt x="328250" y="178528"/>
                  <a:pt x="313090" y="166002"/>
                  <a:pt x="270232" y="148861"/>
                </a:cubicBezTo>
                <a:cubicBezTo>
                  <a:pt x="243784" y="138283"/>
                  <a:pt x="216186" y="130848"/>
                  <a:pt x="189163" y="121841"/>
                </a:cubicBezTo>
                <a:lnTo>
                  <a:pt x="148628" y="108331"/>
                </a:lnTo>
                <a:cubicBezTo>
                  <a:pt x="139620" y="99324"/>
                  <a:pt x="132527" y="87864"/>
                  <a:pt x="121604" y="81311"/>
                </a:cubicBezTo>
                <a:cubicBezTo>
                  <a:pt x="109391" y="73984"/>
                  <a:pt x="91141" y="77871"/>
                  <a:pt x="81070" y="67801"/>
                </a:cubicBezTo>
                <a:cubicBezTo>
                  <a:pt x="66134" y="52867"/>
                  <a:pt x="49543" y="-4251"/>
                  <a:pt x="40535" y="252"/>
                </a:cubicBezTo>
                <a:close/>
              </a:path>
            </a:pathLst>
          </a:custGeom>
          <a:blipFill rotWithShape="1">
            <a:blip r:embed="rId2"/>
            <a:tile tx="0" ty="0" sx="100000" sy="100000" flip="none" algn="tl"/>
          </a:blipFill>
          <a:ln>
            <a:solidFill>
              <a:srgbClr val="D29C6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r>
              <a:rPr lang="en-US" sz="2800" dirty="0" smtClean="0">
                <a:solidFill>
                  <a:schemeClr val="tx1"/>
                </a:solidFill>
              </a:rPr>
              <a:t>Research questions: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756661" y="1243113"/>
            <a:ext cx="7583487" cy="420893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Does yield differ among </a:t>
            </a:r>
            <a:r>
              <a:rPr lang="en-US" sz="2400" dirty="0" smtClean="0">
                <a:solidFill>
                  <a:schemeClr val="tx1"/>
                </a:solidFill>
              </a:rPr>
              <a:t>clones (3 types)?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Does </a:t>
            </a:r>
            <a:r>
              <a:rPr lang="en-US" sz="2400" dirty="0">
                <a:solidFill>
                  <a:schemeClr val="tx1"/>
                </a:solidFill>
              </a:rPr>
              <a:t>nitrogen </a:t>
            </a:r>
            <a:r>
              <a:rPr lang="en-US" sz="2400" dirty="0" smtClean="0">
                <a:solidFill>
                  <a:schemeClr val="tx1"/>
                </a:solidFill>
              </a:rPr>
              <a:t>fertilization affect yield (3 levels)? </a:t>
            </a:r>
          </a:p>
        </p:txBody>
      </p:sp>
      <p:sp>
        <p:nvSpPr>
          <p:cNvPr id="19" name="Can 18"/>
          <p:cNvSpPr/>
          <p:nvPr/>
        </p:nvSpPr>
        <p:spPr>
          <a:xfrm>
            <a:off x="1584633" y="4655200"/>
            <a:ext cx="594512" cy="690959"/>
          </a:xfrm>
          <a:prstGeom prst="can">
            <a:avLst/>
          </a:prstGeom>
          <a:solidFill>
            <a:schemeClr val="accent4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1385446" y="3977974"/>
            <a:ext cx="1346192" cy="798516"/>
          </a:xfrm>
          <a:custGeom>
            <a:avLst/>
            <a:gdLst>
              <a:gd name="connsiteX0" fmla="*/ 256721 w 910048"/>
              <a:gd name="connsiteY0" fmla="*/ 580929 h 798516"/>
              <a:gd name="connsiteX1" fmla="*/ 229698 w 910048"/>
              <a:gd name="connsiteY1" fmla="*/ 459340 h 798516"/>
              <a:gd name="connsiteX2" fmla="*/ 202674 w 910048"/>
              <a:gd name="connsiteY2" fmla="*/ 418810 h 798516"/>
              <a:gd name="connsiteX3" fmla="*/ 175651 w 910048"/>
              <a:gd name="connsiteY3" fmla="*/ 364770 h 798516"/>
              <a:gd name="connsiteX4" fmla="*/ 135116 w 910048"/>
              <a:gd name="connsiteY4" fmla="*/ 337750 h 798516"/>
              <a:gd name="connsiteX5" fmla="*/ 54046 w 910048"/>
              <a:gd name="connsiteY5" fmla="*/ 310730 h 798516"/>
              <a:gd name="connsiteX6" fmla="*/ 0 w 910048"/>
              <a:gd name="connsiteY6" fmla="*/ 324240 h 798516"/>
              <a:gd name="connsiteX7" fmla="*/ 54046 w 910048"/>
              <a:gd name="connsiteY7" fmla="*/ 337750 h 798516"/>
              <a:gd name="connsiteX8" fmla="*/ 108093 w 910048"/>
              <a:gd name="connsiteY8" fmla="*/ 364770 h 798516"/>
              <a:gd name="connsiteX9" fmla="*/ 189163 w 910048"/>
              <a:gd name="connsiteY9" fmla="*/ 405300 h 798516"/>
              <a:gd name="connsiteX10" fmla="*/ 243209 w 910048"/>
              <a:gd name="connsiteY10" fmla="*/ 486359 h 798516"/>
              <a:gd name="connsiteX11" fmla="*/ 270233 w 910048"/>
              <a:gd name="connsiteY11" fmla="*/ 567419 h 798516"/>
              <a:gd name="connsiteX12" fmla="*/ 243209 w 910048"/>
              <a:gd name="connsiteY12" fmla="*/ 297220 h 798516"/>
              <a:gd name="connsiteX13" fmla="*/ 229698 w 910048"/>
              <a:gd name="connsiteY13" fmla="*/ 256690 h 798516"/>
              <a:gd name="connsiteX14" fmla="*/ 216186 w 910048"/>
              <a:gd name="connsiteY14" fmla="*/ 202650 h 798516"/>
              <a:gd name="connsiteX15" fmla="*/ 162140 w 910048"/>
              <a:gd name="connsiteY15" fmla="*/ 121590 h 798516"/>
              <a:gd name="connsiteX16" fmla="*/ 135116 w 910048"/>
              <a:gd name="connsiteY16" fmla="*/ 81060 h 798516"/>
              <a:gd name="connsiteX17" fmla="*/ 54046 w 910048"/>
              <a:gd name="connsiteY17" fmla="*/ 27020 h 798516"/>
              <a:gd name="connsiteX18" fmla="*/ 81070 w 910048"/>
              <a:gd name="connsiteY18" fmla="*/ 0 h 798516"/>
              <a:gd name="connsiteX19" fmla="*/ 162140 w 910048"/>
              <a:gd name="connsiteY19" fmla="*/ 27020 h 798516"/>
              <a:gd name="connsiteX20" fmla="*/ 216186 w 910048"/>
              <a:gd name="connsiteY20" fmla="*/ 40530 h 798516"/>
              <a:gd name="connsiteX21" fmla="*/ 256721 w 910048"/>
              <a:gd name="connsiteY21" fmla="*/ 81060 h 798516"/>
              <a:gd name="connsiteX22" fmla="*/ 270233 w 910048"/>
              <a:gd name="connsiteY22" fmla="*/ 121590 h 798516"/>
              <a:gd name="connsiteX23" fmla="*/ 297256 w 910048"/>
              <a:gd name="connsiteY23" fmla="*/ 162120 h 798516"/>
              <a:gd name="connsiteX24" fmla="*/ 310768 w 910048"/>
              <a:gd name="connsiteY24" fmla="*/ 202650 h 798516"/>
              <a:gd name="connsiteX25" fmla="*/ 337791 w 910048"/>
              <a:gd name="connsiteY25" fmla="*/ 324240 h 798516"/>
              <a:gd name="connsiteX26" fmla="*/ 364814 w 910048"/>
              <a:gd name="connsiteY26" fmla="*/ 270200 h 798516"/>
              <a:gd name="connsiteX27" fmla="*/ 378326 w 910048"/>
              <a:gd name="connsiteY27" fmla="*/ 229670 h 798516"/>
              <a:gd name="connsiteX28" fmla="*/ 445884 w 910048"/>
              <a:gd name="connsiteY28" fmla="*/ 148610 h 798516"/>
              <a:gd name="connsiteX29" fmla="*/ 513442 w 910048"/>
              <a:gd name="connsiteY29" fmla="*/ 121590 h 798516"/>
              <a:gd name="connsiteX30" fmla="*/ 567489 w 910048"/>
              <a:gd name="connsiteY30" fmla="*/ 67550 h 798516"/>
              <a:gd name="connsiteX31" fmla="*/ 621535 w 910048"/>
              <a:gd name="connsiteY31" fmla="*/ 54040 h 798516"/>
              <a:gd name="connsiteX32" fmla="*/ 662070 w 910048"/>
              <a:gd name="connsiteY32" fmla="*/ 40530 h 798516"/>
              <a:gd name="connsiteX33" fmla="*/ 621535 w 910048"/>
              <a:gd name="connsiteY33" fmla="*/ 94570 h 798516"/>
              <a:gd name="connsiteX34" fmla="*/ 581000 w 910048"/>
              <a:gd name="connsiteY34" fmla="*/ 121590 h 798516"/>
              <a:gd name="connsiteX35" fmla="*/ 553977 w 910048"/>
              <a:gd name="connsiteY35" fmla="*/ 175630 h 798516"/>
              <a:gd name="connsiteX36" fmla="*/ 459396 w 910048"/>
              <a:gd name="connsiteY36" fmla="*/ 297220 h 798516"/>
              <a:gd name="connsiteX37" fmla="*/ 378326 w 910048"/>
              <a:gd name="connsiteY37" fmla="*/ 378280 h 798516"/>
              <a:gd name="connsiteX38" fmla="*/ 364814 w 910048"/>
              <a:gd name="connsiteY38" fmla="*/ 432320 h 798516"/>
              <a:gd name="connsiteX39" fmla="*/ 337791 w 910048"/>
              <a:gd name="connsiteY39" fmla="*/ 472850 h 798516"/>
              <a:gd name="connsiteX40" fmla="*/ 324279 w 910048"/>
              <a:gd name="connsiteY40" fmla="*/ 513379 h 798516"/>
              <a:gd name="connsiteX41" fmla="*/ 337791 w 910048"/>
              <a:gd name="connsiteY41" fmla="*/ 432320 h 798516"/>
              <a:gd name="connsiteX42" fmla="*/ 418861 w 910048"/>
              <a:gd name="connsiteY42" fmla="*/ 337750 h 798516"/>
              <a:gd name="connsiteX43" fmla="*/ 459396 w 910048"/>
              <a:gd name="connsiteY43" fmla="*/ 283710 h 798516"/>
              <a:gd name="connsiteX44" fmla="*/ 499930 w 910048"/>
              <a:gd name="connsiteY44" fmla="*/ 270200 h 798516"/>
              <a:gd name="connsiteX45" fmla="*/ 540465 w 910048"/>
              <a:gd name="connsiteY45" fmla="*/ 243180 h 798516"/>
              <a:gd name="connsiteX46" fmla="*/ 662070 w 910048"/>
              <a:gd name="connsiteY46" fmla="*/ 202650 h 798516"/>
              <a:gd name="connsiteX47" fmla="*/ 702605 w 910048"/>
              <a:gd name="connsiteY47" fmla="*/ 189140 h 798516"/>
              <a:gd name="connsiteX48" fmla="*/ 905280 w 910048"/>
              <a:gd name="connsiteY48" fmla="*/ 202650 h 798516"/>
              <a:gd name="connsiteX49" fmla="*/ 837721 w 910048"/>
              <a:gd name="connsiteY49" fmla="*/ 229670 h 798516"/>
              <a:gd name="connsiteX50" fmla="*/ 756652 w 910048"/>
              <a:gd name="connsiteY50" fmla="*/ 256690 h 798516"/>
              <a:gd name="connsiteX51" fmla="*/ 702605 w 910048"/>
              <a:gd name="connsiteY51" fmla="*/ 283710 h 798516"/>
              <a:gd name="connsiteX52" fmla="*/ 608024 w 910048"/>
              <a:gd name="connsiteY52" fmla="*/ 324240 h 798516"/>
              <a:gd name="connsiteX53" fmla="*/ 567489 w 910048"/>
              <a:gd name="connsiteY53" fmla="*/ 351260 h 798516"/>
              <a:gd name="connsiteX54" fmla="*/ 540465 w 910048"/>
              <a:gd name="connsiteY54" fmla="*/ 378280 h 798516"/>
              <a:gd name="connsiteX55" fmla="*/ 499930 w 910048"/>
              <a:gd name="connsiteY55" fmla="*/ 391790 h 798516"/>
              <a:gd name="connsiteX56" fmla="*/ 459396 w 910048"/>
              <a:gd name="connsiteY56" fmla="*/ 418810 h 798516"/>
              <a:gd name="connsiteX57" fmla="*/ 405349 w 910048"/>
              <a:gd name="connsiteY57" fmla="*/ 499869 h 798516"/>
              <a:gd name="connsiteX58" fmla="*/ 351302 w 910048"/>
              <a:gd name="connsiteY58" fmla="*/ 621459 h 798516"/>
              <a:gd name="connsiteX59" fmla="*/ 337791 w 910048"/>
              <a:gd name="connsiteY59" fmla="*/ 729539 h 798516"/>
              <a:gd name="connsiteX60" fmla="*/ 324279 w 910048"/>
              <a:gd name="connsiteY60" fmla="*/ 797089 h 798516"/>
              <a:gd name="connsiteX61" fmla="*/ 297256 w 910048"/>
              <a:gd name="connsiteY61" fmla="*/ 756559 h 798516"/>
              <a:gd name="connsiteX62" fmla="*/ 256721 w 910048"/>
              <a:gd name="connsiteY62" fmla="*/ 661989 h 798516"/>
              <a:gd name="connsiteX63" fmla="*/ 229698 w 910048"/>
              <a:gd name="connsiteY63" fmla="*/ 580929 h 798516"/>
              <a:gd name="connsiteX64" fmla="*/ 189163 w 910048"/>
              <a:gd name="connsiteY64" fmla="*/ 526889 h 798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910048" h="798516">
                <a:moveTo>
                  <a:pt x="256721" y="580929"/>
                </a:moveTo>
                <a:cubicBezTo>
                  <a:pt x="254317" y="568913"/>
                  <a:pt x="236852" y="476030"/>
                  <a:pt x="229698" y="459340"/>
                </a:cubicBezTo>
                <a:cubicBezTo>
                  <a:pt x="223301" y="444415"/>
                  <a:pt x="210731" y="432908"/>
                  <a:pt x="202674" y="418810"/>
                </a:cubicBezTo>
                <a:cubicBezTo>
                  <a:pt x="192681" y="401324"/>
                  <a:pt x="188545" y="380241"/>
                  <a:pt x="175651" y="364770"/>
                </a:cubicBezTo>
                <a:cubicBezTo>
                  <a:pt x="165255" y="352296"/>
                  <a:pt x="149955" y="344344"/>
                  <a:pt x="135116" y="337750"/>
                </a:cubicBezTo>
                <a:cubicBezTo>
                  <a:pt x="109086" y="326182"/>
                  <a:pt x="54046" y="310730"/>
                  <a:pt x="54046" y="310730"/>
                </a:cubicBezTo>
                <a:cubicBezTo>
                  <a:pt x="36031" y="315233"/>
                  <a:pt x="0" y="305670"/>
                  <a:pt x="0" y="324240"/>
                </a:cubicBezTo>
                <a:cubicBezTo>
                  <a:pt x="0" y="342810"/>
                  <a:pt x="36658" y="331230"/>
                  <a:pt x="54046" y="337750"/>
                </a:cubicBezTo>
                <a:cubicBezTo>
                  <a:pt x="72905" y="344821"/>
                  <a:pt x="89580" y="356837"/>
                  <a:pt x="108093" y="364770"/>
                </a:cubicBezTo>
                <a:cubicBezTo>
                  <a:pt x="186409" y="398330"/>
                  <a:pt x="111266" y="353375"/>
                  <a:pt x="189163" y="405300"/>
                </a:cubicBezTo>
                <a:cubicBezTo>
                  <a:pt x="233858" y="539374"/>
                  <a:pt x="158872" y="334573"/>
                  <a:pt x="243209" y="486359"/>
                </a:cubicBezTo>
                <a:cubicBezTo>
                  <a:pt x="257043" y="511256"/>
                  <a:pt x="270233" y="567419"/>
                  <a:pt x="270233" y="567419"/>
                </a:cubicBezTo>
                <a:cubicBezTo>
                  <a:pt x="263478" y="472857"/>
                  <a:pt x="263340" y="387797"/>
                  <a:pt x="243209" y="297220"/>
                </a:cubicBezTo>
                <a:cubicBezTo>
                  <a:pt x="240119" y="283318"/>
                  <a:pt x="233611" y="270383"/>
                  <a:pt x="229698" y="256690"/>
                </a:cubicBezTo>
                <a:cubicBezTo>
                  <a:pt x="224596" y="238837"/>
                  <a:pt x="224491" y="219257"/>
                  <a:pt x="216186" y="202650"/>
                </a:cubicBezTo>
                <a:cubicBezTo>
                  <a:pt x="201661" y="173604"/>
                  <a:pt x="180155" y="148610"/>
                  <a:pt x="162140" y="121590"/>
                </a:cubicBezTo>
                <a:cubicBezTo>
                  <a:pt x="153132" y="108080"/>
                  <a:pt x="148627" y="90066"/>
                  <a:pt x="135116" y="81060"/>
                </a:cubicBezTo>
                <a:lnTo>
                  <a:pt x="54046" y="27020"/>
                </a:lnTo>
                <a:cubicBezTo>
                  <a:pt x="63054" y="18013"/>
                  <a:pt x="68332" y="0"/>
                  <a:pt x="81070" y="0"/>
                </a:cubicBezTo>
                <a:cubicBezTo>
                  <a:pt x="109555" y="0"/>
                  <a:pt x="134856" y="18836"/>
                  <a:pt x="162140" y="27020"/>
                </a:cubicBezTo>
                <a:cubicBezTo>
                  <a:pt x="179927" y="32355"/>
                  <a:pt x="198171" y="36027"/>
                  <a:pt x="216186" y="40530"/>
                </a:cubicBezTo>
                <a:cubicBezTo>
                  <a:pt x="229698" y="54040"/>
                  <a:pt x="246121" y="65162"/>
                  <a:pt x="256721" y="81060"/>
                </a:cubicBezTo>
                <a:cubicBezTo>
                  <a:pt x="264621" y="92909"/>
                  <a:pt x="263864" y="108853"/>
                  <a:pt x="270233" y="121590"/>
                </a:cubicBezTo>
                <a:cubicBezTo>
                  <a:pt x="277495" y="136113"/>
                  <a:pt x="289994" y="147597"/>
                  <a:pt x="297256" y="162120"/>
                </a:cubicBezTo>
                <a:cubicBezTo>
                  <a:pt x="303625" y="174857"/>
                  <a:pt x="306855" y="188957"/>
                  <a:pt x="310768" y="202650"/>
                </a:cubicBezTo>
                <a:cubicBezTo>
                  <a:pt x="323486" y="247157"/>
                  <a:pt x="328506" y="277822"/>
                  <a:pt x="337791" y="324240"/>
                </a:cubicBezTo>
                <a:cubicBezTo>
                  <a:pt x="346799" y="306227"/>
                  <a:pt x="356880" y="288711"/>
                  <a:pt x="364814" y="270200"/>
                </a:cubicBezTo>
                <a:cubicBezTo>
                  <a:pt x="370424" y="257111"/>
                  <a:pt x="371957" y="242407"/>
                  <a:pt x="378326" y="229670"/>
                </a:cubicBezTo>
                <a:cubicBezTo>
                  <a:pt x="390212" y="205900"/>
                  <a:pt x="424151" y="162191"/>
                  <a:pt x="445884" y="148610"/>
                </a:cubicBezTo>
                <a:cubicBezTo>
                  <a:pt x="466452" y="135757"/>
                  <a:pt x="490923" y="130597"/>
                  <a:pt x="513442" y="121590"/>
                </a:cubicBezTo>
                <a:cubicBezTo>
                  <a:pt x="531458" y="103577"/>
                  <a:pt x="545884" y="81051"/>
                  <a:pt x="567489" y="67550"/>
                </a:cubicBezTo>
                <a:cubicBezTo>
                  <a:pt x="583237" y="57709"/>
                  <a:pt x="603680" y="59141"/>
                  <a:pt x="621535" y="54040"/>
                </a:cubicBezTo>
                <a:cubicBezTo>
                  <a:pt x="635230" y="50128"/>
                  <a:pt x="648558" y="45033"/>
                  <a:pt x="662070" y="40530"/>
                </a:cubicBezTo>
                <a:cubicBezTo>
                  <a:pt x="648558" y="58543"/>
                  <a:pt x="637458" y="78649"/>
                  <a:pt x="621535" y="94570"/>
                </a:cubicBezTo>
                <a:cubicBezTo>
                  <a:pt x="610052" y="106052"/>
                  <a:pt x="591396" y="109116"/>
                  <a:pt x="581000" y="121590"/>
                </a:cubicBezTo>
                <a:cubicBezTo>
                  <a:pt x="568106" y="137061"/>
                  <a:pt x="565442" y="159072"/>
                  <a:pt x="553977" y="175630"/>
                </a:cubicBezTo>
                <a:cubicBezTo>
                  <a:pt x="524747" y="217846"/>
                  <a:pt x="495707" y="260914"/>
                  <a:pt x="459396" y="297220"/>
                </a:cubicBezTo>
                <a:lnTo>
                  <a:pt x="378326" y="378280"/>
                </a:lnTo>
                <a:cubicBezTo>
                  <a:pt x="373822" y="396293"/>
                  <a:pt x="372129" y="415254"/>
                  <a:pt x="364814" y="432320"/>
                </a:cubicBezTo>
                <a:cubicBezTo>
                  <a:pt x="358417" y="447244"/>
                  <a:pt x="345053" y="458327"/>
                  <a:pt x="337791" y="472850"/>
                </a:cubicBezTo>
                <a:cubicBezTo>
                  <a:pt x="331422" y="485587"/>
                  <a:pt x="328783" y="499869"/>
                  <a:pt x="324279" y="513379"/>
                </a:cubicBezTo>
                <a:cubicBezTo>
                  <a:pt x="328783" y="486359"/>
                  <a:pt x="321354" y="454233"/>
                  <a:pt x="337791" y="432320"/>
                </a:cubicBezTo>
                <a:cubicBezTo>
                  <a:pt x="456327" y="274292"/>
                  <a:pt x="305944" y="469470"/>
                  <a:pt x="418861" y="337750"/>
                </a:cubicBezTo>
                <a:cubicBezTo>
                  <a:pt x="433516" y="320654"/>
                  <a:pt x="442097" y="298125"/>
                  <a:pt x="459396" y="283710"/>
                </a:cubicBezTo>
                <a:cubicBezTo>
                  <a:pt x="470338" y="274593"/>
                  <a:pt x="487191" y="276569"/>
                  <a:pt x="499930" y="270200"/>
                </a:cubicBezTo>
                <a:cubicBezTo>
                  <a:pt x="514454" y="262939"/>
                  <a:pt x="525626" y="249774"/>
                  <a:pt x="540465" y="243180"/>
                </a:cubicBezTo>
                <a:lnTo>
                  <a:pt x="662070" y="202650"/>
                </a:lnTo>
                <a:lnTo>
                  <a:pt x="702605" y="189140"/>
                </a:lnTo>
                <a:cubicBezTo>
                  <a:pt x="770163" y="193643"/>
                  <a:pt x="840427" y="183196"/>
                  <a:pt x="905280" y="202650"/>
                </a:cubicBezTo>
                <a:cubicBezTo>
                  <a:pt x="928511" y="209619"/>
                  <a:pt x="860515" y="221382"/>
                  <a:pt x="837721" y="229670"/>
                </a:cubicBezTo>
                <a:cubicBezTo>
                  <a:pt x="810951" y="239403"/>
                  <a:pt x="782130" y="243953"/>
                  <a:pt x="756652" y="256690"/>
                </a:cubicBezTo>
                <a:cubicBezTo>
                  <a:pt x="738636" y="265697"/>
                  <a:pt x="721118" y="275777"/>
                  <a:pt x="702605" y="283710"/>
                </a:cubicBezTo>
                <a:cubicBezTo>
                  <a:pt x="626813" y="316188"/>
                  <a:pt x="697646" y="273033"/>
                  <a:pt x="608024" y="324240"/>
                </a:cubicBezTo>
                <a:cubicBezTo>
                  <a:pt x="593925" y="332296"/>
                  <a:pt x="580170" y="341117"/>
                  <a:pt x="567489" y="351260"/>
                </a:cubicBezTo>
                <a:cubicBezTo>
                  <a:pt x="557542" y="359217"/>
                  <a:pt x="551388" y="371727"/>
                  <a:pt x="540465" y="378280"/>
                </a:cubicBezTo>
                <a:cubicBezTo>
                  <a:pt x="528252" y="385607"/>
                  <a:pt x="513442" y="387287"/>
                  <a:pt x="499930" y="391790"/>
                </a:cubicBezTo>
                <a:cubicBezTo>
                  <a:pt x="486419" y="400797"/>
                  <a:pt x="470090" y="406590"/>
                  <a:pt x="459396" y="418810"/>
                </a:cubicBezTo>
                <a:cubicBezTo>
                  <a:pt x="438010" y="443249"/>
                  <a:pt x="415620" y="469061"/>
                  <a:pt x="405349" y="499869"/>
                </a:cubicBezTo>
                <a:cubicBezTo>
                  <a:pt x="373191" y="596333"/>
                  <a:pt x="394127" y="557232"/>
                  <a:pt x="351302" y="621459"/>
                </a:cubicBezTo>
                <a:cubicBezTo>
                  <a:pt x="346798" y="657486"/>
                  <a:pt x="343312" y="693654"/>
                  <a:pt x="337791" y="729539"/>
                </a:cubicBezTo>
                <a:cubicBezTo>
                  <a:pt x="334299" y="752235"/>
                  <a:pt x="343386" y="784353"/>
                  <a:pt x="324279" y="797089"/>
                </a:cubicBezTo>
                <a:cubicBezTo>
                  <a:pt x="310768" y="806095"/>
                  <a:pt x="306264" y="770069"/>
                  <a:pt x="297256" y="756559"/>
                </a:cubicBezTo>
                <a:cubicBezTo>
                  <a:pt x="261512" y="613606"/>
                  <a:pt x="310041" y="781947"/>
                  <a:pt x="256721" y="661989"/>
                </a:cubicBezTo>
                <a:cubicBezTo>
                  <a:pt x="245152" y="635962"/>
                  <a:pt x="249839" y="601067"/>
                  <a:pt x="229698" y="580929"/>
                </a:cubicBezTo>
                <a:cubicBezTo>
                  <a:pt x="195553" y="546789"/>
                  <a:pt x="208371" y="565302"/>
                  <a:pt x="189163" y="526889"/>
                </a:cubicBezTo>
              </a:path>
            </a:pathLst>
          </a:custGeom>
          <a:solidFill>
            <a:srgbClr val="00800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-67560" y="3465477"/>
            <a:ext cx="232607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29C67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Urea</a:t>
            </a:r>
            <a:endParaRPr lang="en-US" sz="2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D29C67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2702357" y="3254884"/>
            <a:ext cx="945814" cy="945950"/>
          </a:xfrm>
          <a:custGeom>
            <a:avLst/>
            <a:gdLst>
              <a:gd name="connsiteX0" fmla="*/ 40535 w 945814"/>
              <a:gd name="connsiteY0" fmla="*/ 252 h 945950"/>
              <a:gd name="connsiteX1" fmla="*/ 27023 w 945814"/>
              <a:gd name="connsiteY1" fmla="*/ 94821 h 945950"/>
              <a:gd name="connsiteX2" fmla="*/ 0 w 945814"/>
              <a:gd name="connsiteY2" fmla="*/ 175881 h 945950"/>
              <a:gd name="connsiteX3" fmla="*/ 13511 w 945814"/>
              <a:gd name="connsiteY3" fmla="*/ 446081 h 945950"/>
              <a:gd name="connsiteX4" fmla="*/ 94581 w 945814"/>
              <a:gd name="connsiteY4" fmla="*/ 500121 h 945950"/>
              <a:gd name="connsiteX5" fmla="*/ 175651 w 945814"/>
              <a:gd name="connsiteY5" fmla="*/ 554161 h 945950"/>
              <a:gd name="connsiteX6" fmla="*/ 216186 w 945814"/>
              <a:gd name="connsiteY6" fmla="*/ 581180 h 945950"/>
              <a:gd name="connsiteX7" fmla="*/ 297256 w 945814"/>
              <a:gd name="connsiteY7" fmla="*/ 608200 h 945950"/>
              <a:gd name="connsiteX8" fmla="*/ 337791 w 945814"/>
              <a:gd name="connsiteY8" fmla="*/ 621710 h 945950"/>
              <a:gd name="connsiteX9" fmla="*/ 445884 w 945814"/>
              <a:gd name="connsiteY9" fmla="*/ 662240 h 945950"/>
              <a:gd name="connsiteX10" fmla="*/ 526954 w 945814"/>
              <a:gd name="connsiteY10" fmla="*/ 729790 h 945950"/>
              <a:gd name="connsiteX11" fmla="*/ 567488 w 945814"/>
              <a:gd name="connsiteY11" fmla="*/ 770320 h 945950"/>
              <a:gd name="connsiteX12" fmla="*/ 621535 w 945814"/>
              <a:gd name="connsiteY12" fmla="*/ 851380 h 945950"/>
              <a:gd name="connsiteX13" fmla="*/ 648558 w 945814"/>
              <a:gd name="connsiteY13" fmla="*/ 891910 h 945950"/>
              <a:gd name="connsiteX14" fmla="*/ 716116 w 945814"/>
              <a:gd name="connsiteY14" fmla="*/ 945950 h 945950"/>
              <a:gd name="connsiteX15" fmla="*/ 756651 w 945814"/>
              <a:gd name="connsiteY15" fmla="*/ 918930 h 945950"/>
              <a:gd name="connsiteX16" fmla="*/ 837721 w 945814"/>
              <a:gd name="connsiteY16" fmla="*/ 810850 h 945950"/>
              <a:gd name="connsiteX17" fmla="*/ 864744 w 945814"/>
              <a:gd name="connsiteY17" fmla="*/ 770320 h 945950"/>
              <a:gd name="connsiteX18" fmla="*/ 891768 w 945814"/>
              <a:gd name="connsiteY18" fmla="*/ 729790 h 945950"/>
              <a:gd name="connsiteX19" fmla="*/ 905279 w 945814"/>
              <a:gd name="connsiteY19" fmla="*/ 689260 h 945950"/>
              <a:gd name="connsiteX20" fmla="*/ 945814 w 945814"/>
              <a:gd name="connsiteY20" fmla="*/ 621710 h 945950"/>
              <a:gd name="connsiteX21" fmla="*/ 932303 w 945814"/>
              <a:gd name="connsiteY21" fmla="*/ 446081 h 945950"/>
              <a:gd name="connsiteX22" fmla="*/ 918791 w 945814"/>
              <a:gd name="connsiteY22" fmla="*/ 486611 h 945950"/>
              <a:gd name="connsiteX23" fmla="*/ 878256 w 945814"/>
              <a:gd name="connsiteY23" fmla="*/ 500121 h 945950"/>
              <a:gd name="connsiteX24" fmla="*/ 864744 w 945814"/>
              <a:gd name="connsiteY24" fmla="*/ 540651 h 945950"/>
              <a:gd name="connsiteX25" fmla="*/ 824210 w 945814"/>
              <a:gd name="connsiteY25" fmla="*/ 567670 h 945950"/>
              <a:gd name="connsiteX26" fmla="*/ 797186 w 945814"/>
              <a:gd name="connsiteY26" fmla="*/ 594690 h 945950"/>
              <a:gd name="connsiteX27" fmla="*/ 729628 w 945814"/>
              <a:gd name="connsiteY27" fmla="*/ 675750 h 945950"/>
              <a:gd name="connsiteX28" fmla="*/ 702605 w 945814"/>
              <a:gd name="connsiteY28" fmla="*/ 756810 h 945950"/>
              <a:gd name="connsiteX29" fmla="*/ 689093 w 945814"/>
              <a:gd name="connsiteY29" fmla="*/ 797340 h 945950"/>
              <a:gd name="connsiteX30" fmla="*/ 716116 w 945814"/>
              <a:gd name="connsiteY30" fmla="*/ 635220 h 945950"/>
              <a:gd name="connsiteX31" fmla="*/ 743140 w 945814"/>
              <a:gd name="connsiteY31" fmla="*/ 608200 h 945950"/>
              <a:gd name="connsiteX32" fmla="*/ 783675 w 945814"/>
              <a:gd name="connsiteY32" fmla="*/ 594690 h 945950"/>
              <a:gd name="connsiteX33" fmla="*/ 824210 w 945814"/>
              <a:gd name="connsiteY33" fmla="*/ 554161 h 945950"/>
              <a:gd name="connsiteX34" fmla="*/ 851233 w 945814"/>
              <a:gd name="connsiteY34" fmla="*/ 513631 h 945950"/>
              <a:gd name="connsiteX35" fmla="*/ 932303 w 945814"/>
              <a:gd name="connsiteY35" fmla="*/ 473101 h 945950"/>
              <a:gd name="connsiteX36" fmla="*/ 878256 w 945814"/>
              <a:gd name="connsiteY36" fmla="*/ 392041 h 945950"/>
              <a:gd name="connsiteX37" fmla="*/ 797186 w 945814"/>
              <a:gd name="connsiteY37" fmla="*/ 365021 h 945950"/>
              <a:gd name="connsiteX38" fmla="*/ 756651 w 945814"/>
              <a:gd name="connsiteY38" fmla="*/ 351511 h 945950"/>
              <a:gd name="connsiteX39" fmla="*/ 716116 w 945814"/>
              <a:gd name="connsiteY39" fmla="*/ 324491 h 945950"/>
              <a:gd name="connsiteX40" fmla="*/ 662070 w 945814"/>
              <a:gd name="connsiteY40" fmla="*/ 310981 h 945950"/>
              <a:gd name="connsiteX41" fmla="*/ 581000 w 945814"/>
              <a:gd name="connsiteY41" fmla="*/ 283961 h 945950"/>
              <a:gd name="connsiteX42" fmla="*/ 486419 w 945814"/>
              <a:gd name="connsiteY42" fmla="*/ 243431 h 945950"/>
              <a:gd name="connsiteX43" fmla="*/ 405349 w 945814"/>
              <a:gd name="connsiteY43" fmla="*/ 216411 h 945950"/>
              <a:gd name="connsiteX44" fmla="*/ 364814 w 945814"/>
              <a:gd name="connsiteY44" fmla="*/ 202901 h 945950"/>
              <a:gd name="connsiteX45" fmla="*/ 270232 w 945814"/>
              <a:gd name="connsiteY45" fmla="*/ 148861 h 945950"/>
              <a:gd name="connsiteX46" fmla="*/ 189163 w 945814"/>
              <a:gd name="connsiteY46" fmla="*/ 121841 h 945950"/>
              <a:gd name="connsiteX47" fmla="*/ 148628 w 945814"/>
              <a:gd name="connsiteY47" fmla="*/ 108331 h 945950"/>
              <a:gd name="connsiteX48" fmla="*/ 121604 w 945814"/>
              <a:gd name="connsiteY48" fmla="*/ 81311 h 945950"/>
              <a:gd name="connsiteX49" fmla="*/ 81070 w 945814"/>
              <a:gd name="connsiteY49" fmla="*/ 67801 h 945950"/>
              <a:gd name="connsiteX50" fmla="*/ 40535 w 945814"/>
              <a:gd name="connsiteY50" fmla="*/ 252 h 94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45814" h="945950">
                <a:moveTo>
                  <a:pt x="40535" y="252"/>
                </a:moveTo>
                <a:cubicBezTo>
                  <a:pt x="31527" y="4755"/>
                  <a:pt x="34184" y="63794"/>
                  <a:pt x="27023" y="94821"/>
                </a:cubicBezTo>
                <a:cubicBezTo>
                  <a:pt x="20618" y="122573"/>
                  <a:pt x="0" y="175881"/>
                  <a:pt x="0" y="175881"/>
                </a:cubicBezTo>
                <a:cubicBezTo>
                  <a:pt x="4504" y="265948"/>
                  <a:pt x="1325" y="356729"/>
                  <a:pt x="13511" y="446081"/>
                </a:cubicBezTo>
                <a:cubicBezTo>
                  <a:pt x="16577" y="468562"/>
                  <a:pt x="89543" y="497099"/>
                  <a:pt x="94581" y="500121"/>
                </a:cubicBezTo>
                <a:cubicBezTo>
                  <a:pt x="122430" y="516829"/>
                  <a:pt x="148628" y="536148"/>
                  <a:pt x="175651" y="554161"/>
                </a:cubicBezTo>
                <a:cubicBezTo>
                  <a:pt x="189163" y="563167"/>
                  <a:pt x="200781" y="576046"/>
                  <a:pt x="216186" y="581180"/>
                </a:cubicBezTo>
                <a:lnTo>
                  <a:pt x="297256" y="608200"/>
                </a:lnTo>
                <a:cubicBezTo>
                  <a:pt x="310768" y="612703"/>
                  <a:pt x="325940" y="613810"/>
                  <a:pt x="337791" y="621710"/>
                </a:cubicBezTo>
                <a:cubicBezTo>
                  <a:pt x="397435" y="661468"/>
                  <a:pt x="362403" y="645546"/>
                  <a:pt x="445884" y="662240"/>
                </a:cubicBezTo>
                <a:cubicBezTo>
                  <a:pt x="564314" y="780655"/>
                  <a:pt x="414080" y="635738"/>
                  <a:pt x="526954" y="729790"/>
                </a:cubicBezTo>
                <a:cubicBezTo>
                  <a:pt x="541633" y="742021"/>
                  <a:pt x="553977" y="756810"/>
                  <a:pt x="567488" y="770320"/>
                </a:cubicBezTo>
                <a:cubicBezTo>
                  <a:pt x="591234" y="841548"/>
                  <a:pt x="565306" y="783913"/>
                  <a:pt x="621535" y="851380"/>
                </a:cubicBezTo>
                <a:cubicBezTo>
                  <a:pt x="631931" y="863853"/>
                  <a:pt x="638414" y="879231"/>
                  <a:pt x="648558" y="891910"/>
                </a:cubicBezTo>
                <a:cubicBezTo>
                  <a:pt x="670560" y="919409"/>
                  <a:pt x="686022" y="925889"/>
                  <a:pt x="716116" y="945950"/>
                </a:cubicBezTo>
                <a:cubicBezTo>
                  <a:pt x="729628" y="936943"/>
                  <a:pt x="743970" y="929073"/>
                  <a:pt x="756651" y="918930"/>
                </a:cubicBezTo>
                <a:cubicBezTo>
                  <a:pt x="792359" y="890367"/>
                  <a:pt x="813016" y="847903"/>
                  <a:pt x="837721" y="810850"/>
                </a:cubicBezTo>
                <a:lnTo>
                  <a:pt x="864744" y="770320"/>
                </a:lnTo>
                <a:lnTo>
                  <a:pt x="891768" y="729790"/>
                </a:lnTo>
                <a:cubicBezTo>
                  <a:pt x="896272" y="716280"/>
                  <a:pt x="897951" y="701471"/>
                  <a:pt x="905279" y="689260"/>
                </a:cubicBezTo>
                <a:cubicBezTo>
                  <a:pt x="960919" y="596537"/>
                  <a:pt x="907541" y="736521"/>
                  <a:pt x="945814" y="621710"/>
                </a:cubicBezTo>
                <a:cubicBezTo>
                  <a:pt x="941310" y="563167"/>
                  <a:pt x="943819" y="503656"/>
                  <a:pt x="932303" y="446081"/>
                </a:cubicBezTo>
                <a:cubicBezTo>
                  <a:pt x="929510" y="432117"/>
                  <a:pt x="928862" y="476542"/>
                  <a:pt x="918791" y="486611"/>
                </a:cubicBezTo>
                <a:cubicBezTo>
                  <a:pt x="908719" y="496681"/>
                  <a:pt x="891768" y="495618"/>
                  <a:pt x="878256" y="500121"/>
                </a:cubicBezTo>
                <a:cubicBezTo>
                  <a:pt x="873752" y="513631"/>
                  <a:pt x="873641" y="529531"/>
                  <a:pt x="864744" y="540651"/>
                </a:cubicBezTo>
                <a:cubicBezTo>
                  <a:pt x="854599" y="553330"/>
                  <a:pt x="836890" y="557527"/>
                  <a:pt x="824210" y="567670"/>
                </a:cubicBezTo>
                <a:cubicBezTo>
                  <a:pt x="814263" y="575627"/>
                  <a:pt x="805144" y="584744"/>
                  <a:pt x="797186" y="594690"/>
                </a:cubicBezTo>
                <a:cubicBezTo>
                  <a:pt x="721936" y="688741"/>
                  <a:pt x="825923" y="579467"/>
                  <a:pt x="729628" y="675750"/>
                </a:cubicBezTo>
                <a:lnTo>
                  <a:pt x="702605" y="756810"/>
                </a:lnTo>
                <a:lnTo>
                  <a:pt x="689093" y="797340"/>
                </a:lnTo>
                <a:cubicBezTo>
                  <a:pt x="690427" y="785336"/>
                  <a:pt x="694511" y="671225"/>
                  <a:pt x="716116" y="635220"/>
                </a:cubicBezTo>
                <a:cubicBezTo>
                  <a:pt x="722670" y="624297"/>
                  <a:pt x="732217" y="614753"/>
                  <a:pt x="743140" y="608200"/>
                </a:cubicBezTo>
                <a:cubicBezTo>
                  <a:pt x="755353" y="600873"/>
                  <a:pt x="770163" y="599193"/>
                  <a:pt x="783675" y="594690"/>
                </a:cubicBezTo>
                <a:cubicBezTo>
                  <a:pt x="797187" y="581180"/>
                  <a:pt x="811977" y="568839"/>
                  <a:pt x="824210" y="554161"/>
                </a:cubicBezTo>
                <a:cubicBezTo>
                  <a:pt x="834606" y="541688"/>
                  <a:pt x="839751" y="525112"/>
                  <a:pt x="851233" y="513631"/>
                </a:cubicBezTo>
                <a:cubicBezTo>
                  <a:pt x="877426" y="487441"/>
                  <a:pt x="899336" y="484089"/>
                  <a:pt x="932303" y="473101"/>
                </a:cubicBezTo>
                <a:cubicBezTo>
                  <a:pt x="919606" y="435015"/>
                  <a:pt x="919660" y="415041"/>
                  <a:pt x="878256" y="392041"/>
                </a:cubicBezTo>
                <a:cubicBezTo>
                  <a:pt x="853355" y="378209"/>
                  <a:pt x="824209" y="374028"/>
                  <a:pt x="797186" y="365021"/>
                </a:cubicBezTo>
                <a:cubicBezTo>
                  <a:pt x="783674" y="360518"/>
                  <a:pt x="768502" y="359411"/>
                  <a:pt x="756651" y="351511"/>
                </a:cubicBezTo>
                <a:cubicBezTo>
                  <a:pt x="743139" y="342504"/>
                  <a:pt x="731042" y="330887"/>
                  <a:pt x="716116" y="324491"/>
                </a:cubicBezTo>
                <a:cubicBezTo>
                  <a:pt x="699047" y="317177"/>
                  <a:pt x="679857" y="316316"/>
                  <a:pt x="662070" y="310981"/>
                </a:cubicBezTo>
                <a:cubicBezTo>
                  <a:pt x="634786" y="302797"/>
                  <a:pt x="608023" y="292968"/>
                  <a:pt x="581000" y="283961"/>
                </a:cubicBezTo>
                <a:cubicBezTo>
                  <a:pt x="450518" y="240472"/>
                  <a:pt x="653383" y="310209"/>
                  <a:pt x="486419" y="243431"/>
                </a:cubicBezTo>
                <a:cubicBezTo>
                  <a:pt x="459971" y="232853"/>
                  <a:pt x="432372" y="225418"/>
                  <a:pt x="405349" y="216411"/>
                </a:cubicBezTo>
                <a:cubicBezTo>
                  <a:pt x="391837" y="211908"/>
                  <a:pt x="376665" y="210801"/>
                  <a:pt x="364814" y="202901"/>
                </a:cubicBezTo>
                <a:cubicBezTo>
                  <a:pt x="328250" y="178528"/>
                  <a:pt x="313090" y="166002"/>
                  <a:pt x="270232" y="148861"/>
                </a:cubicBezTo>
                <a:cubicBezTo>
                  <a:pt x="243784" y="138283"/>
                  <a:pt x="216186" y="130848"/>
                  <a:pt x="189163" y="121841"/>
                </a:cubicBezTo>
                <a:lnTo>
                  <a:pt x="148628" y="108331"/>
                </a:lnTo>
                <a:cubicBezTo>
                  <a:pt x="139620" y="99324"/>
                  <a:pt x="132527" y="87864"/>
                  <a:pt x="121604" y="81311"/>
                </a:cubicBezTo>
                <a:cubicBezTo>
                  <a:pt x="109391" y="73984"/>
                  <a:pt x="91141" y="77871"/>
                  <a:pt x="81070" y="67801"/>
                </a:cubicBezTo>
                <a:cubicBezTo>
                  <a:pt x="66134" y="52867"/>
                  <a:pt x="49543" y="-4251"/>
                  <a:pt x="40535" y="252"/>
                </a:cubicBezTo>
                <a:close/>
              </a:path>
            </a:pathLst>
          </a:custGeom>
          <a:blipFill rotWithShape="1">
            <a:blip r:embed="rId2"/>
            <a:tile tx="0" ty="0" sx="100000" sy="100000" flip="none" algn="tl"/>
          </a:blipFill>
          <a:ln>
            <a:solidFill>
              <a:srgbClr val="D29C6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544384" y="3956456"/>
            <a:ext cx="108595" cy="101502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972720" y="3451199"/>
            <a:ext cx="232607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29C67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Urea</a:t>
            </a:r>
            <a:endParaRPr lang="en-US" sz="2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D29C67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3" name="Oval 62"/>
          <p:cNvSpPr/>
          <p:nvPr/>
        </p:nvSpPr>
        <p:spPr>
          <a:xfrm>
            <a:off x="1488982" y="3861885"/>
            <a:ext cx="105398" cy="122131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388131" y="3151748"/>
            <a:ext cx="2832480" cy="2259673"/>
            <a:chOff x="4388131" y="3151748"/>
            <a:chExt cx="2832480" cy="2259673"/>
          </a:xfrm>
        </p:grpSpPr>
        <p:sp>
          <p:nvSpPr>
            <p:cNvPr id="20" name="Can 19"/>
            <p:cNvSpPr/>
            <p:nvPr/>
          </p:nvSpPr>
          <p:spPr>
            <a:xfrm>
              <a:off x="6023040" y="4720462"/>
              <a:ext cx="594512" cy="690959"/>
            </a:xfrm>
            <a:prstGeom prst="can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5874419" y="4021565"/>
              <a:ext cx="1346192" cy="798516"/>
            </a:xfrm>
            <a:custGeom>
              <a:avLst/>
              <a:gdLst>
                <a:gd name="connsiteX0" fmla="*/ 256721 w 910048"/>
                <a:gd name="connsiteY0" fmla="*/ 580929 h 798516"/>
                <a:gd name="connsiteX1" fmla="*/ 229698 w 910048"/>
                <a:gd name="connsiteY1" fmla="*/ 459340 h 798516"/>
                <a:gd name="connsiteX2" fmla="*/ 202674 w 910048"/>
                <a:gd name="connsiteY2" fmla="*/ 418810 h 798516"/>
                <a:gd name="connsiteX3" fmla="*/ 175651 w 910048"/>
                <a:gd name="connsiteY3" fmla="*/ 364770 h 798516"/>
                <a:gd name="connsiteX4" fmla="*/ 135116 w 910048"/>
                <a:gd name="connsiteY4" fmla="*/ 337750 h 798516"/>
                <a:gd name="connsiteX5" fmla="*/ 54046 w 910048"/>
                <a:gd name="connsiteY5" fmla="*/ 310730 h 798516"/>
                <a:gd name="connsiteX6" fmla="*/ 0 w 910048"/>
                <a:gd name="connsiteY6" fmla="*/ 324240 h 798516"/>
                <a:gd name="connsiteX7" fmla="*/ 54046 w 910048"/>
                <a:gd name="connsiteY7" fmla="*/ 337750 h 798516"/>
                <a:gd name="connsiteX8" fmla="*/ 108093 w 910048"/>
                <a:gd name="connsiteY8" fmla="*/ 364770 h 798516"/>
                <a:gd name="connsiteX9" fmla="*/ 189163 w 910048"/>
                <a:gd name="connsiteY9" fmla="*/ 405300 h 798516"/>
                <a:gd name="connsiteX10" fmla="*/ 243209 w 910048"/>
                <a:gd name="connsiteY10" fmla="*/ 486359 h 798516"/>
                <a:gd name="connsiteX11" fmla="*/ 270233 w 910048"/>
                <a:gd name="connsiteY11" fmla="*/ 567419 h 798516"/>
                <a:gd name="connsiteX12" fmla="*/ 243209 w 910048"/>
                <a:gd name="connsiteY12" fmla="*/ 297220 h 798516"/>
                <a:gd name="connsiteX13" fmla="*/ 229698 w 910048"/>
                <a:gd name="connsiteY13" fmla="*/ 256690 h 798516"/>
                <a:gd name="connsiteX14" fmla="*/ 216186 w 910048"/>
                <a:gd name="connsiteY14" fmla="*/ 202650 h 798516"/>
                <a:gd name="connsiteX15" fmla="*/ 162140 w 910048"/>
                <a:gd name="connsiteY15" fmla="*/ 121590 h 798516"/>
                <a:gd name="connsiteX16" fmla="*/ 135116 w 910048"/>
                <a:gd name="connsiteY16" fmla="*/ 81060 h 798516"/>
                <a:gd name="connsiteX17" fmla="*/ 54046 w 910048"/>
                <a:gd name="connsiteY17" fmla="*/ 27020 h 798516"/>
                <a:gd name="connsiteX18" fmla="*/ 81070 w 910048"/>
                <a:gd name="connsiteY18" fmla="*/ 0 h 798516"/>
                <a:gd name="connsiteX19" fmla="*/ 162140 w 910048"/>
                <a:gd name="connsiteY19" fmla="*/ 27020 h 798516"/>
                <a:gd name="connsiteX20" fmla="*/ 216186 w 910048"/>
                <a:gd name="connsiteY20" fmla="*/ 40530 h 798516"/>
                <a:gd name="connsiteX21" fmla="*/ 256721 w 910048"/>
                <a:gd name="connsiteY21" fmla="*/ 81060 h 798516"/>
                <a:gd name="connsiteX22" fmla="*/ 270233 w 910048"/>
                <a:gd name="connsiteY22" fmla="*/ 121590 h 798516"/>
                <a:gd name="connsiteX23" fmla="*/ 297256 w 910048"/>
                <a:gd name="connsiteY23" fmla="*/ 162120 h 798516"/>
                <a:gd name="connsiteX24" fmla="*/ 310768 w 910048"/>
                <a:gd name="connsiteY24" fmla="*/ 202650 h 798516"/>
                <a:gd name="connsiteX25" fmla="*/ 337791 w 910048"/>
                <a:gd name="connsiteY25" fmla="*/ 324240 h 798516"/>
                <a:gd name="connsiteX26" fmla="*/ 364814 w 910048"/>
                <a:gd name="connsiteY26" fmla="*/ 270200 h 798516"/>
                <a:gd name="connsiteX27" fmla="*/ 378326 w 910048"/>
                <a:gd name="connsiteY27" fmla="*/ 229670 h 798516"/>
                <a:gd name="connsiteX28" fmla="*/ 445884 w 910048"/>
                <a:gd name="connsiteY28" fmla="*/ 148610 h 798516"/>
                <a:gd name="connsiteX29" fmla="*/ 513442 w 910048"/>
                <a:gd name="connsiteY29" fmla="*/ 121590 h 798516"/>
                <a:gd name="connsiteX30" fmla="*/ 567489 w 910048"/>
                <a:gd name="connsiteY30" fmla="*/ 67550 h 798516"/>
                <a:gd name="connsiteX31" fmla="*/ 621535 w 910048"/>
                <a:gd name="connsiteY31" fmla="*/ 54040 h 798516"/>
                <a:gd name="connsiteX32" fmla="*/ 662070 w 910048"/>
                <a:gd name="connsiteY32" fmla="*/ 40530 h 798516"/>
                <a:gd name="connsiteX33" fmla="*/ 621535 w 910048"/>
                <a:gd name="connsiteY33" fmla="*/ 94570 h 798516"/>
                <a:gd name="connsiteX34" fmla="*/ 581000 w 910048"/>
                <a:gd name="connsiteY34" fmla="*/ 121590 h 798516"/>
                <a:gd name="connsiteX35" fmla="*/ 553977 w 910048"/>
                <a:gd name="connsiteY35" fmla="*/ 175630 h 798516"/>
                <a:gd name="connsiteX36" fmla="*/ 459396 w 910048"/>
                <a:gd name="connsiteY36" fmla="*/ 297220 h 798516"/>
                <a:gd name="connsiteX37" fmla="*/ 378326 w 910048"/>
                <a:gd name="connsiteY37" fmla="*/ 378280 h 798516"/>
                <a:gd name="connsiteX38" fmla="*/ 364814 w 910048"/>
                <a:gd name="connsiteY38" fmla="*/ 432320 h 798516"/>
                <a:gd name="connsiteX39" fmla="*/ 337791 w 910048"/>
                <a:gd name="connsiteY39" fmla="*/ 472850 h 798516"/>
                <a:gd name="connsiteX40" fmla="*/ 324279 w 910048"/>
                <a:gd name="connsiteY40" fmla="*/ 513379 h 798516"/>
                <a:gd name="connsiteX41" fmla="*/ 337791 w 910048"/>
                <a:gd name="connsiteY41" fmla="*/ 432320 h 798516"/>
                <a:gd name="connsiteX42" fmla="*/ 418861 w 910048"/>
                <a:gd name="connsiteY42" fmla="*/ 337750 h 798516"/>
                <a:gd name="connsiteX43" fmla="*/ 459396 w 910048"/>
                <a:gd name="connsiteY43" fmla="*/ 283710 h 798516"/>
                <a:gd name="connsiteX44" fmla="*/ 499930 w 910048"/>
                <a:gd name="connsiteY44" fmla="*/ 270200 h 798516"/>
                <a:gd name="connsiteX45" fmla="*/ 540465 w 910048"/>
                <a:gd name="connsiteY45" fmla="*/ 243180 h 798516"/>
                <a:gd name="connsiteX46" fmla="*/ 662070 w 910048"/>
                <a:gd name="connsiteY46" fmla="*/ 202650 h 798516"/>
                <a:gd name="connsiteX47" fmla="*/ 702605 w 910048"/>
                <a:gd name="connsiteY47" fmla="*/ 189140 h 798516"/>
                <a:gd name="connsiteX48" fmla="*/ 905280 w 910048"/>
                <a:gd name="connsiteY48" fmla="*/ 202650 h 798516"/>
                <a:gd name="connsiteX49" fmla="*/ 837721 w 910048"/>
                <a:gd name="connsiteY49" fmla="*/ 229670 h 798516"/>
                <a:gd name="connsiteX50" fmla="*/ 756652 w 910048"/>
                <a:gd name="connsiteY50" fmla="*/ 256690 h 798516"/>
                <a:gd name="connsiteX51" fmla="*/ 702605 w 910048"/>
                <a:gd name="connsiteY51" fmla="*/ 283710 h 798516"/>
                <a:gd name="connsiteX52" fmla="*/ 608024 w 910048"/>
                <a:gd name="connsiteY52" fmla="*/ 324240 h 798516"/>
                <a:gd name="connsiteX53" fmla="*/ 567489 w 910048"/>
                <a:gd name="connsiteY53" fmla="*/ 351260 h 798516"/>
                <a:gd name="connsiteX54" fmla="*/ 540465 w 910048"/>
                <a:gd name="connsiteY54" fmla="*/ 378280 h 798516"/>
                <a:gd name="connsiteX55" fmla="*/ 499930 w 910048"/>
                <a:gd name="connsiteY55" fmla="*/ 391790 h 798516"/>
                <a:gd name="connsiteX56" fmla="*/ 459396 w 910048"/>
                <a:gd name="connsiteY56" fmla="*/ 418810 h 798516"/>
                <a:gd name="connsiteX57" fmla="*/ 405349 w 910048"/>
                <a:gd name="connsiteY57" fmla="*/ 499869 h 798516"/>
                <a:gd name="connsiteX58" fmla="*/ 351302 w 910048"/>
                <a:gd name="connsiteY58" fmla="*/ 621459 h 798516"/>
                <a:gd name="connsiteX59" fmla="*/ 337791 w 910048"/>
                <a:gd name="connsiteY59" fmla="*/ 729539 h 798516"/>
                <a:gd name="connsiteX60" fmla="*/ 324279 w 910048"/>
                <a:gd name="connsiteY60" fmla="*/ 797089 h 798516"/>
                <a:gd name="connsiteX61" fmla="*/ 297256 w 910048"/>
                <a:gd name="connsiteY61" fmla="*/ 756559 h 798516"/>
                <a:gd name="connsiteX62" fmla="*/ 256721 w 910048"/>
                <a:gd name="connsiteY62" fmla="*/ 661989 h 798516"/>
                <a:gd name="connsiteX63" fmla="*/ 229698 w 910048"/>
                <a:gd name="connsiteY63" fmla="*/ 580929 h 798516"/>
                <a:gd name="connsiteX64" fmla="*/ 189163 w 910048"/>
                <a:gd name="connsiteY64" fmla="*/ 526889 h 798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910048" h="798516">
                  <a:moveTo>
                    <a:pt x="256721" y="580929"/>
                  </a:moveTo>
                  <a:cubicBezTo>
                    <a:pt x="254317" y="568913"/>
                    <a:pt x="236852" y="476030"/>
                    <a:pt x="229698" y="459340"/>
                  </a:cubicBezTo>
                  <a:cubicBezTo>
                    <a:pt x="223301" y="444415"/>
                    <a:pt x="210731" y="432908"/>
                    <a:pt x="202674" y="418810"/>
                  </a:cubicBezTo>
                  <a:cubicBezTo>
                    <a:pt x="192681" y="401324"/>
                    <a:pt x="188545" y="380241"/>
                    <a:pt x="175651" y="364770"/>
                  </a:cubicBezTo>
                  <a:cubicBezTo>
                    <a:pt x="165255" y="352296"/>
                    <a:pt x="149955" y="344344"/>
                    <a:pt x="135116" y="337750"/>
                  </a:cubicBezTo>
                  <a:cubicBezTo>
                    <a:pt x="109086" y="326182"/>
                    <a:pt x="54046" y="310730"/>
                    <a:pt x="54046" y="310730"/>
                  </a:cubicBezTo>
                  <a:cubicBezTo>
                    <a:pt x="36031" y="315233"/>
                    <a:pt x="0" y="305670"/>
                    <a:pt x="0" y="324240"/>
                  </a:cubicBezTo>
                  <a:cubicBezTo>
                    <a:pt x="0" y="342810"/>
                    <a:pt x="36658" y="331230"/>
                    <a:pt x="54046" y="337750"/>
                  </a:cubicBezTo>
                  <a:cubicBezTo>
                    <a:pt x="72905" y="344821"/>
                    <a:pt x="89580" y="356837"/>
                    <a:pt x="108093" y="364770"/>
                  </a:cubicBezTo>
                  <a:cubicBezTo>
                    <a:pt x="186409" y="398330"/>
                    <a:pt x="111266" y="353375"/>
                    <a:pt x="189163" y="405300"/>
                  </a:cubicBezTo>
                  <a:cubicBezTo>
                    <a:pt x="233858" y="539374"/>
                    <a:pt x="158872" y="334573"/>
                    <a:pt x="243209" y="486359"/>
                  </a:cubicBezTo>
                  <a:cubicBezTo>
                    <a:pt x="257043" y="511256"/>
                    <a:pt x="270233" y="567419"/>
                    <a:pt x="270233" y="567419"/>
                  </a:cubicBezTo>
                  <a:cubicBezTo>
                    <a:pt x="263478" y="472857"/>
                    <a:pt x="263340" y="387797"/>
                    <a:pt x="243209" y="297220"/>
                  </a:cubicBezTo>
                  <a:cubicBezTo>
                    <a:pt x="240119" y="283318"/>
                    <a:pt x="233611" y="270383"/>
                    <a:pt x="229698" y="256690"/>
                  </a:cubicBezTo>
                  <a:cubicBezTo>
                    <a:pt x="224596" y="238837"/>
                    <a:pt x="224491" y="219257"/>
                    <a:pt x="216186" y="202650"/>
                  </a:cubicBezTo>
                  <a:cubicBezTo>
                    <a:pt x="201661" y="173604"/>
                    <a:pt x="180155" y="148610"/>
                    <a:pt x="162140" y="121590"/>
                  </a:cubicBezTo>
                  <a:cubicBezTo>
                    <a:pt x="153132" y="108080"/>
                    <a:pt x="148627" y="90066"/>
                    <a:pt x="135116" y="81060"/>
                  </a:cubicBezTo>
                  <a:lnTo>
                    <a:pt x="54046" y="27020"/>
                  </a:lnTo>
                  <a:cubicBezTo>
                    <a:pt x="63054" y="18013"/>
                    <a:pt x="68332" y="0"/>
                    <a:pt x="81070" y="0"/>
                  </a:cubicBezTo>
                  <a:cubicBezTo>
                    <a:pt x="109555" y="0"/>
                    <a:pt x="134856" y="18836"/>
                    <a:pt x="162140" y="27020"/>
                  </a:cubicBezTo>
                  <a:cubicBezTo>
                    <a:pt x="179927" y="32355"/>
                    <a:pt x="198171" y="36027"/>
                    <a:pt x="216186" y="40530"/>
                  </a:cubicBezTo>
                  <a:cubicBezTo>
                    <a:pt x="229698" y="54040"/>
                    <a:pt x="246121" y="65162"/>
                    <a:pt x="256721" y="81060"/>
                  </a:cubicBezTo>
                  <a:cubicBezTo>
                    <a:pt x="264621" y="92909"/>
                    <a:pt x="263864" y="108853"/>
                    <a:pt x="270233" y="121590"/>
                  </a:cubicBezTo>
                  <a:cubicBezTo>
                    <a:pt x="277495" y="136113"/>
                    <a:pt x="289994" y="147597"/>
                    <a:pt x="297256" y="162120"/>
                  </a:cubicBezTo>
                  <a:cubicBezTo>
                    <a:pt x="303625" y="174857"/>
                    <a:pt x="306855" y="188957"/>
                    <a:pt x="310768" y="202650"/>
                  </a:cubicBezTo>
                  <a:cubicBezTo>
                    <a:pt x="323486" y="247157"/>
                    <a:pt x="328506" y="277822"/>
                    <a:pt x="337791" y="324240"/>
                  </a:cubicBezTo>
                  <a:cubicBezTo>
                    <a:pt x="346799" y="306227"/>
                    <a:pt x="356880" y="288711"/>
                    <a:pt x="364814" y="270200"/>
                  </a:cubicBezTo>
                  <a:cubicBezTo>
                    <a:pt x="370424" y="257111"/>
                    <a:pt x="371957" y="242407"/>
                    <a:pt x="378326" y="229670"/>
                  </a:cubicBezTo>
                  <a:cubicBezTo>
                    <a:pt x="390212" y="205900"/>
                    <a:pt x="424151" y="162191"/>
                    <a:pt x="445884" y="148610"/>
                  </a:cubicBezTo>
                  <a:cubicBezTo>
                    <a:pt x="466452" y="135757"/>
                    <a:pt x="490923" y="130597"/>
                    <a:pt x="513442" y="121590"/>
                  </a:cubicBezTo>
                  <a:cubicBezTo>
                    <a:pt x="531458" y="103577"/>
                    <a:pt x="545884" y="81051"/>
                    <a:pt x="567489" y="67550"/>
                  </a:cubicBezTo>
                  <a:cubicBezTo>
                    <a:pt x="583237" y="57709"/>
                    <a:pt x="603680" y="59141"/>
                    <a:pt x="621535" y="54040"/>
                  </a:cubicBezTo>
                  <a:cubicBezTo>
                    <a:pt x="635230" y="50128"/>
                    <a:pt x="648558" y="45033"/>
                    <a:pt x="662070" y="40530"/>
                  </a:cubicBezTo>
                  <a:cubicBezTo>
                    <a:pt x="648558" y="58543"/>
                    <a:pt x="637458" y="78649"/>
                    <a:pt x="621535" y="94570"/>
                  </a:cubicBezTo>
                  <a:cubicBezTo>
                    <a:pt x="610052" y="106052"/>
                    <a:pt x="591396" y="109116"/>
                    <a:pt x="581000" y="121590"/>
                  </a:cubicBezTo>
                  <a:cubicBezTo>
                    <a:pt x="568106" y="137061"/>
                    <a:pt x="565442" y="159072"/>
                    <a:pt x="553977" y="175630"/>
                  </a:cubicBezTo>
                  <a:cubicBezTo>
                    <a:pt x="524747" y="217846"/>
                    <a:pt x="495707" y="260914"/>
                    <a:pt x="459396" y="297220"/>
                  </a:cubicBezTo>
                  <a:lnTo>
                    <a:pt x="378326" y="378280"/>
                  </a:lnTo>
                  <a:cubicBezTo>
                    <a:pt x="373822" y="396293"/>
                    <a:pt x="372129" y="415254"/>
                    <a:pt x="364814" y="432320"/>
                  </a:cubicBezTo>
                  <a:cubicBezTo>
                    <a:pt x="358417" y="447244"/>
                    <a:pt x="345053" y="458327"/>
                    <a:pt x="337791" y="472850"/>
                  </a:cubicBezTo>
                  <a:cubicBezTo>
                    <a:pt x="331422" y="485587"/>
                    <a:pt x="328783" y="499869"/>
                    <a:pt x="324279" y="513379"/>
                  </a:cubicBezTo>
                  <a:cubicBezTo>
                    <a:pt x="328783" y="486359"/>
                    <a:pt x="321354" y="454233"/>
                    <a:pt x="337791" y="432320"/>
                  </a:cubicBezTo>
                  <a:cubicBezTo>
                    <a:pt x="456327" y="274292"/>
                    <a:pt x="305944" y="469470"/>
                    <a:pt x="418861" y="337750"/>
                  </a:cubicBezTo>
                  <a:cubicBezTo>
                    <a:pt x="433516" y="320654"/>
                    <a:pt x="442097" y="298125"/>
                    <a:pt x="459396" y="283710"/>
                  </a:cubicBezTo>
                  <a:cubicBezTo>
                    <a:pt x="470338" y="274593"/>
                    <a:pt x="487191" y="276569"/>
                    <a:pt x="499930" y="270200"/>
                  </a:cubicBezTo>
                  <a:cubicBezTo>
                    <a:pt x="514454" y="262939"/>
                    <a:pt x="525626" y="249774"/>
                    <a:pt x="540465" y="243180"/>
                  </a:cubicBezTo>
                  <a:lnTo>
                    <a:pt x="662070" y="202650"/>
                  </a:lnTo>
                  <a:lnTo>
                    <a:pt x="702605" y="189140"/>
                  </a:lnTo>
                  <a:cubicBezTo>
                    <a:pt x="770163" y="193643"/>
                    <a:pt x="840427" y="183196"/>
                    <a:pt x="905280" y="202650"/>
                  </a:cubicBezTo>
                  <a:cubicBezTo>
                    <a:pt x="928511" y="209619"/>
                    <a:pt x="860515" y="221382"/>
                    <a:pt x="837721" y="229670"/>
                  </a:cubicBezTo>
                  <a:cubicBezTo>
                    <a:pt x="810951" y="239403"/>
                    <a:pt x="782130" y="243953"/>
                    <a:pt x="756652" y="256690"/>
                  </a:cubicBezTo>
                  <a:cubicBezTo>
                    <a:pt x="738636" y="265697"/>
                    <a:pt x="721118" y="275777"/>
                    <a:pt x="702605" y="283710"/>
                  </a:cubicBezTo>
                  <a:cubicBezTo>
                    <a:pt x="626813" y="316188"/>
                    <a:pt x="697646" y="273033"/>
                    <a:pt x="608024" y="324240"/>
                  </a:cubicBezTo>
                  <a:cubicBezTo>
                    <a:pt x="593925" y="332296"/>
                    <a:pt x="580170" y="341117"/>
                    <a:pt x="567489" y="351260"/>
                  </a:cubicBezTo>
                  <a:cubicBezTo>
                    <a:pt x="557542" y="359217"/>
                    <a:pt x="551388" y="371727"/>
                    <a:pt x="540465" y="378280"/>
                  </a:cubicBezTo>
                  <a:cubicBezTo>
                    <a:pt x="528252" y="385607"/>
                    <a:pt x="513442" y="387287"/>
                    <a:pt x="499930" y="391790"/>
                  </a:cubicBezTo>
                  <a:cubicBezTo>
                    <a:pt x="486419" y="400797"/>
                    <a:pt x="470090" y="406590"/>
                    <a:pt x="459396" y="418810"/>
                  </a:cubicBezTo>
                  <a:cubicBezTo>
                    <a:pt x="438010" y="443249"/>
                    <a:pt x="415620" y="469061"/>
                    <a:pt x="405349" y="499869"/>
                  </a:cubicBezTo>
                  <a:cubicBezTo>
                    <a:pt x="373191" y="596333"/>
                    <a:pt x="394127" y="557232"/>
                    <a:pt x="351302" y="621459"/>
                  </a:cubicBezTo>
                  <a:cubicBezTo>
                    <a:pt x="346798" y="657486"/>
                    <a:pt x="343312" y="693654"/>
                    <a:pt x="337791" y="729539"/>
                  </a:cubicBezTo>
                  <a:cubicBezTo>
                    <a:pt x="334299" y="752235"/>
                    <a:pt x="343386" y="784353"/>
                    <a:pt x="324279" y="797089"/>
                  </a:cubicBezTo>
                  <a:cubicBezTo>
                    <a:pt x="310768" y="806095"/>
                    <a:pt x="306264" y="770069"/>
                    <a:pt x="297256" y="756559"/>
                  </a:cubicBezTo>
                  <a:cubicBezTo>
                    <a:pt x="261512" y="613606"/>
                    <a:pt x="310041" y="781947"/>
                    <a:pt x="256721" y="661989"/>
                  </a:cubicBezTo>
                  <a:cubicBezTo>
                    <a:pt x="245152" y="635962"/>
                    <a:pt x="249839" y="601067"/>
                    <a:pt x="229698" y="580929"/>
                  </a:cubicBezTo>
                  <a:cubicBezTo>
                    <a:pt x="195553" y="546789"/>
                    <a:pt x="208371" y="565302"/>
                    <a:pt x="189163" y="526889"/>
                  </a:cubicBezTo>
                </a:path>
              </a:pathLst>
            </a:custGeom>
            <a:solidFill>
              <a:srgbClr val="008000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/>
            <p:cNvSpPr/>
            <p:nvPr/>
          </p:nvSpPr>
          <p:spPr>
            <a:xfrm>
              <a:off x="5104256" y="3151748"/>
              <a:ext cx="945814" cy="945950"/>
            </a:xfrm>
            <a:custGeom>
              <a:avLst/>
              <a:gdLst>
                <a:gd name="connsiteX0" fmla="*/ 40535 w 945814"/>
                <a:gd name="connsiteY0" fmla="*/ 252 h 945950"/>
                <a:gd name="connsiteX1" fmla="*/ 27023 w 945814"/>
                <a:gd name="connsiteY1" fmla="*/ 94821 h 945950"/>
                <a:gd name="connsiteX2" fmla="*/ 0 w 945814"/>
                <a:gd name="connsiteY2" fmla="*/ 175881 h 945950"/>
                <a:gd name="connsiteX3" fmla="*/ 13511 w 945814"/>
                <a:gd name="connsiteY3" fmla="*/ 446081 h 945950"/>
                <a:gd name="connsiteX4" fmla="*/ 94581 w 945814"/>
                <a:gd name="connsiteY4" fmla="*/ 500121 h 945950"/>
                <a:gd name="connsiteX5" fmla="*/ 175651 w 945814"/>
                <a:gd name="connsiteY5" fmla="*/ 554161 h 945950"/>
                <a:gd name="connsiteX6" fmla="*/ 216186 w 945814"/>
                <a:gd name="connsiteY6" fmla="*/ 581180 h 945950"/>
                <a:gd name="connsiteX7" fmla="*/ 297256 w 945814"/>
                <a:gd name="connsiteY7" fmla="*/ 608200 h 945950"/>
                <a:gd name="connsiteX8" fmla="*/ 337791 w 945814"/>
                <a:gd name="connsiteY8" fmla="*/ 621710 h 945950"/>
                <a:gd name="connsiteX9" fmla="*/ 445884 w 945814"/>
                <a:gd name="connsiteY9" fmla="*/ 662240 h 945950"/>
                <a:gd name="connsiteX10" fmla="*/ 526954 w 945814"/>
                <a:gd name="connsiteY10" fmla="*/ 729790 h 945950"/>
                <a:gd name="connsiteX11" fmla="*/ 567488 w 945814"/>
                <a:gd name="connsiteY11" fmla="*/ 770320 h 945950"/>
                <a:gd name="connsiteX12" fmla="*/ 621535 w 945814"/>
                <a:gd name="connsiteY12" fmla="*/ 851380 h 945950"/>
                <a:gd name="connsiteX13" fmla="*/ 648558 w 945814"/>
                <a:gd name="connsiteY13" fmla="*/ 891910 h 945950"/>
                <a:gd name="connsiteX14" fmla="*/ 716116 w 945814"/>
                <a:gd name="connsiteY14" fmla="*/ 945950 h 945950"/>
                <a:gd name="connsiteX15" fmla="*/ 756651 w 945814"/>
                <a:gd name="connsiteY15" fmla="*/ 918930 h 945950"/>
                <a:gd name="connsiteX16" fmla="*/ 837721 w 945814"/>
                <a:gd name="connsiteY16" fmla="*/ 810850 h 945950"/>
                <a:gd name="connsiteX17" fmla="*/ 864744 w 945814"/>
                <a:gd name="connsiteY17" fmla="*/ 770320 h 945950"/>
                <a:gd name="connsiteX18" fmla="*/ 891768 w 945814"/>
                <a:gd name="connsiteY18" fmla="*/ 729790 h 945950"/>
                <a:gd name="connsiteX19" fmla="*/ 905279 w 945814"/>
                <a:gd name="connsiteY19" fmla="*/ 689260 h 945950"/>
                <a:gd name="connsiteX20" fmla="*/ 945814 w 945814"/>
                <a:gd name="connsiteY20" fmla="*/ 621710 h 945950"/>
                <a:gd name="connsiteX21" fmla="*/ 932303 w 945814"/>
                <a:gd name="connsiteY21" fmla="*/ 446081 h 945950"/>
                <a:gd name="connsiteX22" fmla="*/ 918791 w 945814"/>
                <a:gd name="connsiteY22" fmla="*/ 486611 h 945950"/>
                <a:gd name="connsiteX23" fmla="*/ 878256 w 945814"/>
                <a:gd name="connsiteY23" fmla="*/ 500121 h 945950"/>
                <a:gd name="connsiteX24" fmla="*/ 864744 w 945814"/>
                <a:gd name="connsiteY24" fmla="*/ 540651 h 945950"/>
                <a:gd name="connsiteX25" fmla="*/ 824210 w 945814"/>
                <a:gd name="connsiteY25" fmla="*/ 567670 h 945950"/>
                <a:gd name="connsiteX26" fmla="*/ 797186 w 945814"/>
                <a:gd name="connsiteY26" fmla="*/ 594690 h 945950"/>
                <a:gd name="connsiteX27" fmla="*/ 729628 w 945814"/>
                <a:gd name="connsiteY27" fmla="*/ 675750 h 945950"/>
                <a:gd name="connsiteX28" fmla="*/ 702605 w 945814"/>
                <a:gd name="connsiteY28" fmla="*/ 756810 h 945950"/>
                <a:gd name="connsiteX29" fmla="*/ 689093 w 945814"/>
                <a:gd name="connsiteY29" fmla="*/ 797340 h 945950"/>
                <a:gd name="connsiteX30" fmla="*/ 716116 w 945814"/>
                <a:gd name="connsiteY30" fmla="*/ 635220 h 945950"/>
                <a:gd name="connsiteX31" fmla="*/ 743140 w 945814"/>
                <a:gd name="connsiteY31" fmla="*/ 608200 h 945950"/>
                <a:gd name="connsiteX32" fmla="*/ 783675 w 945814"/>
                <a:gd name="connsiteY32" fmla="*/ 594690 h 945950"/>
                <a:gd name="connsiteX33" fmla="*/ 824210 w 945814"/>
                <a:gd name="connsiteY33" fmla="*/ 554161 h 945950"/>
                <a:gd name="connsiteX34" fmla="*/ 851233 w 945814"/>
                <a:gd name="connsiteY34" fmla="*/ 513631 h 945950"/>
                <a:gd name="connsiteX35" fmla="*/ 932303 w 945814"/>
                <a:gd name="connsiteY35" fmla="*/ 473101 h 945950"/>
                <a:gd name="connsiteX36" fmla="*/ 878256 w 945814"/>
                <a:gd name="connsiteY36" fmla="*/ 392041 h 945950"/>
                <a:gd name="connsiteX37" fmla="*/ 797186 w 945814"/>
                <a:gd name="connsiteY37" fmla="*/ 365021 h 945950"/>
                <a:gd name="connsiteX38" fmla="*/ 756651 w 945814"/>
                <a:gd name="connsiteY38" fmla="*/ 351511 h 945950"/>
                <a:gd name="connsiteX39" fmla="*/ 716116 w 945814"/>
                <a:gd name="connsiteY39" fmla="*/ 324491 h 945950"/>
                <a:gd name="connsiteX40" fmla="*/ 662070 w 945814"/>
                <a:gd name="connsiteY40" fmla="*/ 310981 h 945950"/>
                <a:gd name="connsiteX41" fmla="*/ 581000 w 945814"/>
                <a:gd name="connsiteY41" fmla="*/ 283961 h 945950"/>
                <a:gd name="connsiteX42" fmla="*/ 486419 w 945814"/>
                <a:gd name="connsiteY42" fmla="*/ 243431 h 945950"/>
                <a:gd name="connsiteX43" fmla="*/ 405349 w 945814"/>
                <a:gd name="connsiteY43" fmla="*/ 216411 h 945950"/>
                <a:gd name="connsiteX44" fmla="*/ 364814 w 945814"/>
                <a:gd name="connsiteY44" fmla="*/ 202901 h 945950"/>
                <a:gd name="connsiteX45" fmla="*/ 270232 w 945814"/>
                <a:gd name="connsiteY45" fmla="*/ 148861 h 945950"/>
                <a:gd name="connsiteX46" fmla="*/ 189163 w 945814"/>
                <a:gd name="connsiteY46" fmla="*/ 121841 h 945950"/>
                <a:gd name="connsiteX47" fmla="*/ 148628 w 945814"/>
                <a:gd name="connsiteY47" fmla="*/ 108331 h 945950"/>
                <a:gd name="connsiteX48" fmla="*/ 121604 w 945814"/>
                <a:gd name="connsiteY48" fmla="*/ 81311 h 945950"/>
                <a:gd name="connsiteX49" fmla="*/ 81070 w 945814"/>
                <a:gd name="connsiteY49" fmla="*/ 67801 h 945950"/>
                <a:gd name="connsiteX50" fmla="*/ 40535 w 945814"/>
                <a:gd name="connsiteY50" fmla="*/ 252 h 94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45814" h="945950">
                  <a:moveTo>
                    <a:pt x="40535" y="252"/>
                  </a:moveTo>
                  <a:cubicBezTo>
                    <a:pt x="31527" y="4755"/>
                    <a:pt x="34184" y="63794"/>
                    <a:pt x="27023" y="94821"/>
                  </a:cubicBezTo>
                  <a:cubicBezTo>
                    <a:pt x="20618" y="122573"/>
                    <a:pt x="0" y="175881"/>
                    <a:pt x="0" y="175881"/>
                  </a:cubicBezTo>
                  <a:cubicBezTo>
                    <a:pt x="4504" y="265948"/>
                    <a:pt x="1325" y="356729"/>
                    <a:pt x="13511" y="446081"/>
                  </a:cubicBezTo>
                  <a:cubicBezTo>
                    <a:pt x="16577" y="468562"/>
                    <a:pt x="89543" y="497099"/>
                    <a:pt x="94581" y="500121"/>
                  </a:cubicBezTo>
                  <a:cubicBezTo>
                    <a:pt x="122430" y="516829"/>
                    <a:pt x="148628" y="536148"/>
                    <a:pt x="175651" y="554161"/>
                  </a:cubicBezTo>
                  <a:cubicBezTo>
                    <a:pt x="189163" y="563167"/>
                    <a:pt x="200781" y="576046"/>
                    <a:pt x="216186" y="581180"/>
                  </a:cubicBezTo>
                  <a:lnTo>
                    <a:pt x="297256" y="608200"/>
                  </a:lnTo>
                  <a:cubicBezTo>
                    <a:pt x="310768" y="612703"/>
                    <a:pt x="325940" y="613810"/>
                    <a:pt x="337791" y="621710"/>
                  </a:cubicBezTo>
                  <a:cubicBezTo>
                    <a:pt x="397435" y="661468"/>
                    <a:pt x="362403" y="645546"/>
                    <a:pt x="445884" y="662240"/>
                  </a:cubicBezTo>
                  <a:cubicBezTo>
                    <a:pt x="564314" y="780655"/>
                    <a:pt x="414080" y="635738"/>
                    <a:pt x="526954" y="729790"/>
                  </a:cubicBezTo>
                  <a:cubicBezTo>
                    <a:pt x="541633" y="742021"/>
                    <a:pt x="553977" y="756810"/>
                    <a:pt x="567488" y="770320"/>
                  </a:cubicBezTo>
                  <a:cubicBezTo>
                    <a:pt x="591234" y="841548"/>
                    <a:pt x="565306" y="783913"/>
                    <a:pt x="621535" y="851380"/>
                  </a:cubicBezTo>
                  <a:cubicBezTo>
                    <a:pt x="631931" y="863853"/>
                    <a:pt x="638414" y="879231"/>
                    <a:pt x="648558" y="891910"/>
                  </a:cubicBezTo>
                  <a:cubicBezTo>
                    <a:pt x="670560" y="919409"/>
                    <a:pt x="686022" y="925889"/>
                    <a:pt x="716116" y="945950"/>
                  </a:cubicBezTo>
                  <a:cubicBezTo>
                    <a:pt x="729628" y="936943"/>
                    <a:pt x="743970" y="929073"/>
                    <a:pt x="756651" y="918930"/>
                  </a:cubicBezTo>
                  <a:cubicBezTo>
                    <a:pt x="792359" y="890367"/>
                    <a:pt x="813016" y="847903"/>
                    <a:pt x="837721" y="810850"/>
                  </a:cubicBezTo>
                  <a:lnTo>
                    <a:pt x="864744" y="770320"/>
                  </a:lnTo>
                  <a:lnTo>
                    <a:pt x="891768" y="729790"/>
                  </a:lnTo>
                  <a:cubicBezTo>
                    <a:pt x="896272" y="716280"/>
                    <a:pt x="897951" y="701471"/>
                    <a:pt x="905279" y="689260"/>
                  </a:cubicBezTo>
                  <a:cubicBezTo>
                    <a:pt x="960919" y="596537"/>
                    <a:pt x="907541" y="736521"/>
                    <a:pt x="945814" y="621710"/>
                  </a:cubicBezTo>
                  <a:cubicBezTo>
                    <a:pt x="941310" y="563167"/>
                    <a:pt x="943819" y="503656"/>
                    <a:pt x="932303" y="446081"/>
                  </a:cubicBezTo>
                  <a:cubicBezTo>
                    <a:pt x="929510" y="432117"/>
                    <a:pt x="928862" y="476542"/>
                    <a:pt x="918791" y="486611"/>
                  </a:cubicBezTo>
                  <a:cubicBezTo>
                    <a:pt x="908719" y="496681"/>
                    <a:pt x="891768" y="495618"/>
                    <a:pt x="878256" y="500121"/>
                  </a:cubicBezTo>
                  <a:cubicBezTo>
                    <a:pt x="873752" y="513631"/>
                    <a:pt x="873641" y="529531"/>
                    <a:pt x="864744" y="540651"/>
                  </a:cubicBezTo>
                  <a:cubicBezTo>
                    <a:pt x="854599" y="553330"/>
                    <a:pt x="836890" y="557527"/>
                    <a:pt x="824210" y="567670"/>
                  </a:cubicBezTo>
                  <a:cubicBezTo>
                    <a:pt x="814263" y="575627"/>
                    <a:pt x="805144" y="584744"/>
                    <a:pt x="797186" y="594690"/>
                  </a:cubicBezTo>
                  <a:cubicBezTo>
                    <a:pt x="721936" y="688741"/>
                    <a:pt x="825923" y="579467"/>
                    <a:pt x="729628" y="675750"/>
                  </a:cubicBezTo>
                  <a:lnTo>
                    <a:pt x="702605" y="756810"/>
                  </a:lnTo>
                  <a:lnTo>
                    <a:pt x="689093" y="797340"/>
                  </a:lnTo>
                  <a:cubicBezTo>
                    <a:pt x="690427" y="785336"/>
                    <a:pt x="694511" y="671225"/>
                    <a:pt x="716116" y="635220"/>
                  </a:cubicBezTo>
                  <a:cubicBezTo>
                    <a:pt x="722670" y="624297"/>
                    <a:pt x="732217" y="614753"/>
                    <a:pt x="743140" y="608200"/>
                  </a:cubicBezTo>
                  <a:cubicBezTo>
                    <a:pt x="755353" y="600873"/>
                    <a:pt x="770163" y="599193"/>
                    <a:pt x="783675" y="594690"/>
                  </a:cubicBezTo>
                  <a:cubicBezTo>
                    <a:pt x="797187" y="581180"/>
                    <a:pt x="811977" y="568839"/>
                    <a:pt x="824210" y="554161"/>
                  </a:cubicBezTo>
                  <a:cubicBezTo>
                    <a:pt x="834606" y="541688"/>
                    <a:pt x="839751" y="525112"/>
                    <a:pt x="851233" y="513631"/>
                  </a:cubicBezTo>
                  <a:cubicBezTo>
                    <a:pt x="877426" y="487441"/>
                    <a:pt x="899336" y="484089"/>
                    <a:pt x="932303" y="473101"/>
                  </a:cubicBezTo>
                  <a:cubicBezTo>
                    <a:pt x="919606" y="435015"/>
                    <a:pt x="919660" y="415041"/>
                    <a:pt x="878256" y="392041"/>
                  </a:cubicBezTo>
                  <a:cubicBezTo>
                    <a:pt x="853355" y="378209"/>
                    <a:pt x="824209" y="374028"/>
                    <a:pt x="797186" y="365021"/>
                  </a:cubicBezTo>
                  <a:cubicBezTo>
                    <a:pt x="783674" y="360518"/>
                    <a:pt x="768502" y="359411"/>
                    <a:pt x="756651" y="351511"/>
                  </a:cubicBezTo>
                  <a:cubicBezTo>
                    <a:pt x="743139" y="342504"/>
                    <a:pt x="731042" y="330887"/>
                    <a:pt x="716116" y="324491"/>
                  </a:cubicBezTo>
                  <a:cubicBezTo>
                    <a:pt x="699047" y="317177"/>
                    <a:pt x="679857" y="316316"/>
                    <a:pt x="662070" y="310981"/>
                  </a:cubicBezTo>
                  <a:cubicBezTo>
                    <a:pt x="634786" y="302797"/>
                    <a:pt x="608023" y="292968"/>
                    <a:pt x="581000" y="283961"/>
                  </a:cubicBezTo>
                  <a:cubicBezTo>
                    <a:pt x="450518" y="240472"/>
                    <a:pt x="653383" y="310209"/>
                    <a:pt x="486419" y="243431"/>
                  </a:cubicBezTo>
                  <a:cubicBezTo>
                    <a:pt x="459971" y="232853"/>
                    <a:pt x="432372" y="225418"/>
                    <a:pt x="405349" y="216411"/>
                  </a:cubicBezTo>
                  <a:cubicBezTo>
                    <a:pt x="391837" y="211908"/>
                    <a:pt x="376665" y="210801"/>
                    <a:pt x="364814" y="202901"/>
                  </a:cubicBezTo>
                  <a:cubicBezTo>
                    <a:pt x="328250" y="178528"/>
                    <a:pt x="313090" y="166002"/>
                    <a:pt x="270232" y="148861"/>
                  </a:cubicBezTo>
                  <a:cubicBezTo>
                    <a:pt x="243784" y="138283"/>
                    <a:pt x="216186" y="130848"/>
                    <a:pt x="189163" y="121841"/>
                  </a:cubicBezTo>
                  <a:lnTo>
                    <a:pt x="148628" y="108331"/>
                  </a:lnTo>
                  <a:cubicBezTo>
                    <a:pt x="139620" y="99324"/>
                    <a:pt x="132527" y="87864"/>
                    <a:pt x="121604" y="81311"/>
                  </a:cubicBezTo>
                  <a:cubicBezTo>
                    <a:pt x="109391" y="73984"/>
                    <a:pt x="91141" y="77871"/>
                    <a:pt x="81070" y="67801"/>
                  </a:cubicBezTo>
                  <a:cubicBezTo>
                    <a:pt x="66134" y="52867"/>
                    <a:pt x="49543" y="-4251"/>
                    <a:pt x="40535" y="252"/>
                  </a:cubicBezTo>
                  <a:close/>
                </a:path>
              </a:pathLst>
            </a:custGeom>
            <a:blipFill rotWithShape="1">
              <a:blip r:embed="rId2"/>
              <a:tile tx="0" ty="0" sx="100000" sy="100000" flip="none" algn="tl"/>
            </a:blipFill>
            <a:ln>
              <a:solidFill>
                <a:srgbClr val="D29C6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915455" y="3962974"/>
              <a:ext cx="175651" cy="177618"/>
            </a:xfrm>
            <a:prstGeom prst="ellipse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158666" y="4148774"/>
              <a:ext cx="175651" cy="177618"/>
            </a:xfrm>
            <a:prstGeom prst="ellipse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874419" y="3827726"/>
              <a:ext cx="148621" cy="135248"/>
            </a:xfrm>
            <a:prstGeom prst="ellipse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298622" y="4471962"/>
              <a:ext cx="175651" cy="177618"/>
            </a:xfrm>
            <a:prstGeom prst="ellipse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388131" y="3375083"/>
              <a:ext cx="2326074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D29C67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Urea</a:t>
              </a:r>
              <a:endParaRPr lang="en-US" sz="20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29C67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6027319" y="4115374"/>
              <a:ext cx="175651" cy="177618"/>
            </a:xfrm>
            <a:prstGeom prst="ellipse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6122971" y="4344223"/>
              <a:ext cx="175651" cy="177618"/>
            </a:xfrm>
            <a:prstGeom prst="ellipse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026819" y="3980126"/>
              <a:ext cx="148621" cy="135248"/>
            </a:xfrm>
            <a:prstGeom prst="ellipse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Oval 65"/>
          <p:cNvSpPr/>
          <p:nvPr/>
        </p:nvSpPr>
        <p:spPr>
          <a:xfrm>
            <a:off x="1568136" y="4085005"/>
            <a:ext cx="175651" cy="177618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976994" y="4603883"/>
            <a:ext cx="175651" cy="177618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782849" y="4393484"/>
            <a:ext cx="175651" cy="177618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660727" y="4157826"/>
            <a:ext cx="113606" cy="135166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77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n 19"/>
          <p:cNvSpPr/>
          <p:nvPr/>
        </p:nvSpPr>
        <p:spPr>
          <a:xfrm>
            <a:off x="6023040" y="4720462"/>
            <a:ext cx="594512" cy="690959"/>
          </a:xfrm>
          <a:prstGeom prst="can">
            <a:avLst/>
          </a:prstGeom>
          <a:solidFill>
            <a:schemeClr val="accent4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n 17"/>
          <p:cNvSpPr/>
          <p:nvPr/>
        </p:nvSpPr>
        <p:spPr>
          <a:xfrm>
            <a:off x="3728287" y="4674302"/>
            <a:ext cx="594512" cy="690959"/>
          </a:xfrm>
          <a:prstGeom prst="can">
            <a:avLst/>
          </a:prstGeom>
          <a:solidFill>
            <a:schemeClr val="accent4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/>
          <p:cNvSpPr/>
          <p:nvPr/>
        </p:nvSpPr>
        <p:spPr>
          <a:xfrm>
            <a:off x="5741846" y="3786846"/>
            <a:ext cx="1594973" cy="1045374"/>
          </a:xfrm>
          <a:custGeom>
            <a:avLst/>
            <a:gdLst>
              <a:gd name="connsiteX0" fmla="*/ 256721 w 910048"/>
              <a:gd name="connsiteY0" fmla="*/ 580929 h 798516"/>
              <a:gd name="connsiteX1" fmla="*/ 229698 w 910048"/>
              <a:gd name="connsiteY1" fmla="*/ 459340 h 798516"/>
              <a:gd name="connsiteX2" fmla="*/ 202674 w 910048"/>
              <a:gd name="connsiteY2" fmla="*/ 418810 h 798516"/>
              <a:gd name="connsiteX3" fmla="*/ 175651 w 910048"/>
              <a:gd name="connsiteY3" fmla="*/ 364770 h 798516"/>
              <a:gd name="connsiteX4" fmla="*/ 135116 w 910048"/>
              <a:gd name="connsiteY4" fmla="*/ 337750 h 798516"/>
              <a:gd name="connsiteX5" fmla="*/ 54046 w 910048"/>
              <a:gd name="connsiteY5" fmla="*/ 310730 h 798516"/>
              <a:gd name="connsiteX6" fmla="*/ 0 w 910048"/>
              <a:gd name="connsiteY6" fmla="*/ 324240 h 798516"/>
              <a:gd name="connsiteX7" fmla="*/ 54046 w 910048"/>
              <a:gd name="connsiteY7" fmla="*/ 337750 h 798516"/>
              <a:gd name="connsiteX8" fmla="*/ 108093 w 910048"/>
              <a:gd name="connsiteY8" fmla="*/ 364770 h 798516"/>
              <a:gd name="connsiteX9" fmla="*/ 189163 w 910048"/>
              <a:gd name="connsiteY9" fmla="*/ 405300 h 798516"/>
              <a:gd name="connsiteX10" fmla="*/ 243209 w 910048"/>
              <a:gd name="connsiteY10" fmla="*/ 486359 h 798516"/>
              <a:gd name="connsiteX11" fmla="*/ 270233 w 910048"/>
              <a:gd name="connsiteY11" fmla="*/ 567419 h 798516"/>
              <a:gd name="connsiteX12" fmla="*/ 243209 w 910048"/>
              <a:gd name="connsiteY12" fmla="*/ 297220 h 798516"/>
              <a:gd name="connsiteX13" fmla="*/ 229698 w 910048"/>
              <a:gd name="connsiteY13" fmla="*/ 256690 h 798516"/>
              <a:gd name="connsiteX14" fmla="*/ 216186 w 910048"/>
              <a:gd name="connsiteY14" fmla="*/ 202650 h 798516"/>
              <a:gd name="connsiteX15" fmla="*/ 162140 w 910048"/>
              <a:gd name="connsiteY15" fmla="*/ 121590 h 798516"/>
              <a:gd name="connsiteX16" fmla="*/ 135116 w 910048"/>
              <a:gd name="connsiteY16" fmla="*/ 81060 h 798516"/>
              <a:gd name="connsiteX17" fmla="*/ 54046 w 910048"/>
              <a:gd name="connsiteY17" fmla="*/ 27020 h 798516"/>
              <a:gd name="connsiteX18" fmla="*/ 81070 w 910048"/>
              <a:gd name="connsiteY18" fmla="*/ 0 h 798516"/>
              <a:gd name="connsiteX19" fmla="*/ 162140 w 910048"/>
              <a:gd name="connsiteY19" fmla="*/ 27020 h 798516"/>
              <a:gd name="connsiteX20" fmla="*/ 216186 w 910048"/>
              <a:gd name="connsiteY20" fmla="*/ 40530 h 798516"/>
              <a:gd name="connsiteX21" fmla="*/ 256721 w 910048"/>
              <a:gd name="connsiteY21" fmla="*/ 81060 h 798516"/>
              <a:gd name="connsiteX22" fmla="*/ 270233 w 910048"/>
              <a:gd name="connsiteY22" fmla="*/ 121590 h 798516"/>
              <a:gd name="connsiteX23" fmla="*/ 297256 w 910048"/>
              <a:gd name="connsiteY23" fmla="*/ 162120 h 798516"/>
              <a:gd name="connsiteX24" fmla="*/ 310768 w 910048"/>
              <a:gd name="connsiteY24" fmla="*/ 202650 h 798516"/>
              <a:gd name="connsiteX25" fmla="*/ 337791 w 910048"/>
              <a:gd name="connsiteY25" fmla="*/ 324240 h 798516"/>
              <a:gd name="connsiteX26" fmla="*/ 364814 w 910048"/>
              <a:gd name="connsiteY26" fmla="*/ 270200 h 798516"/>
              <a:gd name="connsiteX27" fmla="*/ 378326 w 910048"/>
              <a:gd name="connsiteY27" fmla="*/ 229670 h 798516"/>
              <a:gd name="connsiteX28" fmla="*/ 445884 w 910048"/>
              <a:gd name="connsiteY28" fmla="*/ 148610 h 798516"/>
              <a:gd name="connsiteX29" fmla="*/ 513442 w 910048"/>
              <a:gd name="connsiteY29" fmla="*/ 121590 h 798516"/>
              <a:gd name="connsiteX30" fmla="*/ 567489 w 910048"/>
              <a:gd name="connsiteY30" fmla="*/ 67550 h 798516"/>
              <a:gd name="connsiteX31" fmla="*/ 621535 w 910048"/>
              <a:gd name="connsiteY31" fmla="*/ 54040 h 798516"/>
              <a:gd name="connsiteX32" fmla="*/ 662070 w 910048"/>
              <a:gd name="connsiteY32" fmla="*/ 40530 h 798516"/>
              <a:gd name="connsiteX33" fmla="*/ 621535 w 910048"/>
              <a:gd name="connsiteY33" fmla="*/ 94570 h 798516"/>
              <a:gd name="connsiteX34" fmla="*/ 581000 w 910048"/>
              <a:gd name="connsiteY34" fmla="*/ 121590 h 798516"/>
              <a:gd name="connsiteX35" fmla="*/ 553977 w 910048"/>
              <a:gd name="connsiteY35" fmla="*/ 175630 h 798516"/>
              <a:gd name="connsiteX36" fmla="*/ 459396 w 910048"/>
              <a:gd name="connsiteY36" fmla="*/ 297220 h 798516"/>
              <a:gd name="connsiteX37" fmla="*/ 378326 w 910048"/>
              <a:gd name="connsiteY37" fmla="*/ 378280 h 798516"/>
              <a:gd name="connsiteX38" fmla="*/ 364814 w 910048"/>
              <a:gd name="connsiteY38" fmla="*/ 432320 h 798516"/>
              <a:gd name="connsiteX39" fmla="*/ 337791 w 910048"/>
              <a:gd name="connsiteY39" fmla="*/ 472850 h 798516"/>
              <a:gd name="connsiteX40" fmla="*/ 324279 w 910048"/>
              <a:gd name="connsiteY40" fmla="*/ 513379 h 798516"/>
              <a:gd name="connsiteX41" fmla="*/ 337791 w 910048"/>
              <a:gd name="connsiteY41" fmla="*/ 432320 h 798516"/>
              <a:gd name="connsiteX42" fmla="*/ 418861 w 910048"/>
              <a:gd name="connsiteY42" fmla="*/ 337750 h 798516"/>
              <a:gd name="connsiteX43" fmla="*/ 459396 w 910048"/>
              <a:gd name="connsiteY43" fmla="*/ 283710 h 798516"/>
              <a:gd name="connsiteX44" fmla="*/ 499930 w 910048"/>
              <a:gd name="connsiteY44" fmla="*/ 270200 h 798516"/>
              <a:gd name="connsiteX45" fmla="*/ 540465 w 910048"/>
              <a:gd name="connsiteY45" fmla="*/ 243180 h 798516"/>
              <a:gd name="connsiteX46" fmla="*/ 662070 w 910048"/>
              <a:gd name="connsiteY46" fmla="*/ 202650 h 798516"/>
              <a:gd name="connsiteX47" fmla="*/ 702605 w 910048"/>
              <a:gd name="connsiteY47" fmla="*/ 189140 h 798516"/>
              <a:gd name="connsiteX48" fmla="*/ 905280 w 910048"/>
              <a:gd name="connsiteY48" fmla="*/ 202650 h 798516"/>
              <a:gd name="connsiteX49" fmla="*/ 837721 w 910048"/>
              <a:gd name="connsiteY49" fmla="*/ 229670 h 798516"/>
              <a:gd name="connsiteX50" fmla="*/ 756652 w 910048"/>
              <a:gd name="connsiteY50" fmla="*/ 256690 h 798516"/>
              <a:gd name="connsiteX51" fmla="*/ 702605 w 910048"/>
              <a:gd name="connsiteY51" fmla="*/ 283710 h 798516"/>
              <a:gd name="connsiteX52" fmla="*/ 608024 w 910048"/>
              <a:gd name="connsiteY52" fmla="*/ 324240 h 798516"/>
              <a:gd name="connsiteX53" fmla="*/ 567489 w 910048"/>
              <a:gd name="connsiteY53" fmla="*/ 351260 h 798516"/>
              <a:gd name="connsiteX54" fmla="*/ 540465 w 910048"/>
              <a:gd name="connsiteY54" fmla="*/ 378280 h 798516"/>
              <a:gd name="connsiteX55" fmla="*/ 499930 w 910048"/>
              <a:gd name="connsiteY55" fmla="*/ 391790 h 798516"/>
              <a:gd name="connsiteX56" fmla="*/ 459396 w 910048"/>
              <a:gd name="connsiteY56" fmla="*/ 418810 h 798516"/>
              <a:gd name="connsiteX57" fmla="*/ 405349 w 910048"/>
              <a:gd name="connsiteY57" fmla="*/ 499869 h 798516"/>
              <a:gd name="connsiteX58" fmla="*/ 351302 w 910048"/>
              <a:gd name="connsiteY58" fmla="*/ 621459 h 798516"/>
              <a:gd name="connsiteX59" fmla="*/ 337791 w 910048"/>
              <a:gd name="connsiteY59" fmla="*/ 729539 h 798516"/>
              <a:gd name="connsiteX60" fmla="*/ 324279 w 910048"/>
              <a:gd name="connsiteY60" fmla="*/ 797089 h 798516"/>
              <a:gd name="connsiteX61" fmla="*/ 297256 w 910048"/>
              <a:gd name="connsiteY61" fmla="*/ 756559 h 798516"/>
              <a:gd name="connsiteX62" fmla="*/ 256721 w 910048"/>
              <a:gd name="connsiteY62" fmla="*/ 661989 h 798516"/>
              <a:gd name="connsiteX63" fmla="*/ 229698 w 910048"/>
              <a:gd name="connsiteY63" fmla="*/ 580929 h 798516"/>
              <a:gd name="connsiteX64" fmla="*/ 189163 w 910048"/>
              <a:gd name="connsiteY64" fmla="*/ 526889 h 798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910048" h="798516">
                <a:moveTo>
                  <a:pt x="256721" y="580929"/>
                </a:moveTo>
                <a:cubicBezTo>
                  <a:pt x="254317" y="568913"/>
                  <a:pt x="236852" y="476030"/>
                  <a:pt x="229698" y="459340"/>
                </a:cubicBezTo>
                <a:cubicBezTo>
                  <a:pt x="223301" y="444415"/>
                  <a:pt x="210731" y="432908"/>
                  <a:pt x="202674" y="418810"/>
                </a:cubicBezTo>
                <a:cubicBezTo>
                  <a:pt x="192681" y="401324"/>
                  <a:pt x="188545" y="380241"/>
                  <a:pt x="175651" y="364770"/>
                </a:cubicBezTo>
                <a:cubicBezTo>
                  <a:pt x="165255" y="352296"/>
                  <a:pt x="149955" y="344344"/>
                  <a:pt x="135116" y="337750"/>
                </a:cubicBezTo>
                <a:cubicBezTo>
                  <a:pt x="109086" y="326182"/>
                  <a:pt x="54046" y="310730"/>
                  <a:pt x="54046" y="310730"/>
                </a:cubicBezTo>
                <a:cubicBezTo>
                  <a:pt x="36031" y="315233"/>
                  <a:pt x="0" y="305670"/>
                  <a:pt x="0" y="324240"/>
                </a:cubicBezTo>
                <a:cubicBezTo>
                  <a:pt x="0" y="342810"/>
                  <a:pt x="36658" y="331230"/>
                  <a:pt x="54046" y="337750"/>
                </a:cubicBezTo>
                <a:cubicBezTo>
                  <a:pt x="72905" y="344821"/>
                  <a:pt x="89580" y="356837"/>
                  <a:pt x="108093" y="364770"/>
                </a:cubicBezTo>
                <a:cubicBezTo>
                  <a:pt x="186409" y="398330"/>
                  <a:pt x="111266" y="353375"/>
                  <a:pt x="189163" y="405300"/>
                </a:cubicBezTo>
                <a:cubicBezTo>
                  <a:pt x="233858" y="539374"/>
                  <a:pt x="158872" y="334573"/>
                  <a:pt x="243209" y="486359"/>
                </a:cubicBezTo>
                <a:cubicBezTo>
                  <a:pt x="257043" y="511256"/>
                  <a:pt x="270233" y="567419"/>
                  <a:pt x="270233" y="567419"/>
                </a:cubicBezTo>
                <a:cubicBezTo>
                  <a:pt x="263478" y="472857"/>
                  <a:pt x="263340" y="387797"/>
                  <a:pt x="243209" y="297220"/>
                </a:cubicBezTo>
                <a:cubicBezTo>
                  <a:pt x="240119" y="283318"/>
                  <a:pt x="233611" y="270383"/>
                  <a:pt x="229698" y="256690"/>
                </a:cubicBezTo>
                <a:cubicBezTo>
                  <a:pt x="224596" y="238837"/>
                  <a:pt x="224491" y="219257"/>
                  <a:pt x="216186" y="202650"/>
                </a:cubicBezTo>
                <a:cubicBezTo>
                  <a:pt x="201661" y="173604"/>
                  <a:pt x="180155" y="148610"/>
                  <a:pt x="162140" y="121590"/>
                </a:cubicBezTo>
                <a:cubicBezTo>
                  <a:pt x="153132" y="108080"/>
                  <a:pt x="148627" y="90066"/>
                  <a:pt x="135116" y="81060"/>
                </a:cubicBezTo>
                <a:lnTo>
                  <a:pt x="54046" y="27020"/>
                </a:lnTo>
                <a:cubicBezTo>
                  <a:pt x="63054" y="18013"/>
                  <a:pt x="68332" y="0"/>
                  <a:pt x="81070" y="0"/>
                </a:cubicBezTo>
                <a:cubicBezTo>
                  <a:pt x="109555" y="0"/>
                  <a:pt x="134856" y="18836"/>
                  <a:pt x="162140" y="27020"/>
                </a:cubicBezTo>
                <a:cubicBezTo>
                  <a:pt x="179927" y="32355"/>
                  <a:pt x="198171" y="36027"/>
                  <a:pt x="216186" y="40530"/>
                </a:cubicBezTo>
                <a:cubicBezTo>
                  <a:pt x="229698" y="54040"/>
                  <a:pt x="246121" y="65162"/>
                  <a:pt x="256721" y="81060"/>
                </a:cubicBezTo>
                <a:cubicBezTo>
                  <a:pt x="264621" y="92909"/>
                  <a:pt x="263864" y="108853"/>
                  <a:pt x="270233" y="121590"/>
                </a:cubicBezTo>
                <a:cubicBezTo>
                  <a:pt x="277495" y="136113"/>
                  <a:pt x="289994" y="147597"/>
                  <a:pt x="297256" y="162120"/>
                </a:cubicBezTo>
                <a:cubicBezTo>
                  <a:pt x="303625" y="174857"/>
                  <a:pt x="306855" y="188957"/>
                  <a:pt x="310768" y="202650"/>
                </a:cubicBezTo>
                <a:cubicBezTo>
                  <a:pt x="323486" y="247157"/>
                  <a:pt x="328506" y="277822"/>
                  <a:pt x="337791" y="324240"/>
                </a:cubicBezTo>
                <a:cubicBezTo>
                  <a:pt x="346799" y="306227"/>
                  <a:pt x="356880" y="288711"/>
                  <a:pt x="364814" y="270200"/>
                </a:cubicBezTo>
                <a:cubicBezTo>
                  <a:pt x="370424" y="257111"/>
                  <a:pt x="371957" y="242407"/>
                  <a:pt x="378326" y="229670"/>
                </a:cubicBezTo>
                <a:cubicBezTo>
                  <a:pt x="390212" y="205900"/>
                  <a:pt x="424151" y="162191"/>
                  <a:pt x="445884" y="148610"/>
                </a:cubicBezTo>
                <a:cubicBezTo>
                  <a:pt x="466452" y="135757"/>
                  <a:pt x="490923" y="130597"/>
                  <a:pt x="513442" y="121590"/>
                </a:cubicBezTo>
                <a:cubicBezTo>
                  <a:pt x="531458" y="103577"/>
                  <a:pt x="545884" y="81051"/>
                  <a:pt x="567489" y="67550"/>
                </a:cubicBezTo>
                <a:cubicBezTo>
                  <a:pt x="583237" y="57709"/>
                  <a:pt x="603680" y="59141"/>
                  <a:pt x="621535" y="54040"/>
                </a:cubicBezTo>
                <a:cubicBezTo>
                  <a:pt x="635230" y="50128"/>
                  <a:pt x="648558" y="45033"/>
                  <a:pt x="662070" y="40530"/>
                </a:cubicBezTo>
                <a:cubicBezTo>
                  <a:pt x="648558" y="58543"/>
                  <a:pt x="637458" y="78649"/>
                  <a:pt x="621535" y="94570"/>
                </a:cubicBezTo>
                <a:cubicBezTo>
                  <a:pt x="610052" y="106052"/>
                  <a:pt x="591396" y="109116"/>
                  <a:pt x="581000" y="121590"/>
                </a:cubicBezTo>
                <a:cubicBezTo>
                  <a:pt x="568106" y="137061"/>
                  <a:pt x="565442" y="159072"/>
                  <a:pt x="553977" y="175630"/>
                </a:cubicBezTo>
                <a:cubicBezTo>
                  <a:pt x="524747" y="217846"/>
                  <a:pt x="495707" y="260914"/>
                  <a:pt x="459396" y="297220"/>
                </a:cubicBezTo>
                <a:lnTo>
                  <a:pt x="378326" y="378280"/>
                </a:lnTo>
                <a:cubicBezTo>
                  <a:pt x="373822" y="396293"/>
                  <a:pt x="372129" y="415254"/>
                  <a:pt x="364814" y="432320"/>
                </a:cubicBezTo>
                <a:cubicBezTo>
                  <a:pt x="358417" y="447244"/>
                  <a:pt x="345053" y="458327"/>
                  <a:pt x="337791" y="472850"/>
                </a:cubicBezTo>
                <a:cubicBezTo>
                  <a:pt x="331422" y="485587"/>
                  <a:pt x="328783" y="499869"/>
                  <a:pt x="324279" y="513379"/>
                </a:cubicBezTo>
                <a:cubicBezTo>
                  <a:pt x="328783" y="486359"/>
                  <a:pt x="321354" y="454233"/>
                  <a:pt x="337791" y="432320"/>
                </a:cubicBezTo>
                <a:cubicBezTo>
                  <a:pt x="456327" y="274292"/>
                  <a:pt x="305944" y="469470"/>
                  <a:pt x="418861" y="337750"/>
                </a:cubicBezTo>
                <a:cubicBezTo>
                  <a:pt x="433516" y="320654"/>
                  <a:pt x="442097" y="298125"/>
                  <a:pt x="459396" y="283710"/>
                </a:cubicBezTo>
                <a:cubicBezTo>
                  <a:pt x="470338" y="274593"/>
                  <a:pt x="487191" y="276569"/>
                  <a:pt x="499930" y="270200"/>
                </a:cubicBezTo>
                <a:cubicBezTo>
                  <a:pt x="514454" y="262939"/>
                  <a:pt x="525626" y="249774"/>
                  <a:pt x="540465" y="243180"/>
                </a:cubicBezTo>
                <a:lnTo>
                  <a:pt x="662070" y="202650"/>
                </a:lnTo>
                <a:lnTo>
                  <a:pt x="702605" y="189140"/>
                </a:lnTo>
                <a:cubicBezTo>
                  <a:pt x="770163" y="193643"/>
                  <a:pt x="840427" y="183196"/>
                  <a:pt x="905280" y="202650"/>
                </a:cubicBezTo>
                <a:cubicBezTo>
                  <a:pt x="928511" y="209619"/>
                  <a:pt x="860515" y="221382"/>
                  <a:pt x="837721" y="229670"/>
                </a:cubicBezTo>
                <a:cubicBezTo>
                  <a:pt x="810951" y="239403"/>
                  <a:pt x="782130" y="243953"/>
                  <a:pt x="756652" y="256690"/>
                </a:cubicBezTo>
                <a:cubicBezTo>
                  <a:pt x="738636" y="265697"/>
                  <a:pt x="721118" y="275777"/>
                  <a:pt x="702605" y="283710"/>
                </a:cubicBezTo>
                <a:cubicBezTo>
                  <a:pt x="626813" y="316188"/>
                  <a:pt x="697646" y="273033"/>
                  <a:pt x="608024" y="324240"/>
                </a:cubicBezTo>
                <a:cubicBezTo>
                  <a:pt x="593925" y="332296"/>
                  <a:pt x="580170" y="341117"/>
                  <a:pt x="567489" y="351260"/>
                </a:cubicBezTo>
                <a:cubicBezTo>
                  <a:pt x="557542" y="359217"/>
                  <a:pt x="551388" y="371727"/>
                  <a:pt x="540465" y="378280"/>
                </a:cubicBezTo>
                <a:cubicBezTo>
                  <a:pt x="528252" y="385607"/>
                  <a:pt x="513442" y="387287"/>
                  <a:pt x="499930" y="391790"/>
                </a:cubicBezTo>
                <a:cubicBezTo>
                  <a:pt x="486419" y="400797"/>
                  <a:pt x="470090" y="406590"/>
                  <a:pt x="459396" y="418810"/>
                </a:cubicBezTo>
                <a:cubicBezTo>
                  <a:pt x="438010" y="443249"/>
                  <a:pt x="415620" y="469061"/>
                  <a:pt x="405349" y="499869"/>
                </a:cubicBezTo>
                <a:cubicBezTo>
                  <a:pt x="373191" y="596333"/>
                  <a:pt x="394127" y="557232"/>
                  <a:pt x="351302" y="621459"/>
                </a:cubicBezTo>
                <a:cubicBezTo>
                  <a:pt x="346798" y="657486"/>
                  <a:pt x="343312" y="693654"/>
                  <a:pt x="337791" y="729539"/>
                </a:cubicBezTo>
                <a:cubicBezTo>
                  <a:pt x="334299" y="752235"/>
                  <a:pt x="343386" y="784353"/>
                  <a:pt x="324279" y="797089"/>
                </a:cubicBezTo>
                <a:cubicBezTo>
                  <a:pt x="310768" y="806095"/>
                  <a:pt x="306264" y="770069"/>
                  <a:pt x="297256" y="756559"/>
                </a:cubicBezTo>
                <a:cubicBezTo>
                  <a:pt x="261512" y="613606"/>
                  <a:pt x="310041" y="781947"/>
                  <a:pt x="256721" y="661989"/>
                </a:cubicBezTo>
                <a:cubicBezTo>
                  <a:pt x="245152" y="635962"/>
                  <a:pt x="249839" y="601067"/>
                  <a:pt x="229698" y="580929"/>
                </a:cubicBezTo>
                <a:cubicBezTo>
                  <a:pt x="195553" y="546789"/>
                  <a:pt x="208371" y="565302"/>
                  <a:pt x="189163" y="52688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/>
          <p:cNvSpPr/>
          <p:nvPr/>
        </p:nvSpPr>
        <p:spPr>
          <a:xfrm>
            <a:off x="3587329" y="3950954"/>
            <a:ext cx="1344421" cy="844938"/>
          </a:xfrm>
          <a:custGeom>
            <a:avLst/>
            <a:gdLst>
              <a:gd name="connsiteX0" fmla="*/ 256721 w 910048"/>
              <a:gd name="connsiteY0" fmla="*/ 580929 h 798516"/>
              <a:gd name="connsiteX1" fmla="*/ 229698 w 910048"/>
              <a:gd name="connsiteY1" fmla="*/ 459340 h 798516"/>
              <a:gd name="connsiteX2" fmla="*/ 202674 w 910048"/>
              <a:gd name="connsiteY2" fmla="*/ 418810 h 798516"/>
              <a:gd name="connsiteX3" fmla="*/ 175651 w 910048"/>
              <a:gd name="connsiteY3" fmla="*/ 364770 h 798516"/>
              <a:gd name="connsiteX4" fmla="*/ 135116 w 910048"/>
              <a:gd name="connsiteY4" fmla="*/ 337750 h 798516"/>
              <a:gd name="connsiteX5" fmla="*/ 54046 w 910048"/>
              <a:gd name="connsiteY5" fmla="*/ 310730 h 798516"/>
              <a:gd name="connsiteX6" fmla="*/ 0 w 910048"/>
              <a:gd name="connsiteY6" fmla="*/ 324240 h 798516"/>
              <a:gd name="connsiteX7" fmla="*/ 54046 w 910048"/>
              <a:gd name="connsiteY7" fmla="*/ 337750 h 798516"/>
              <a:gd name="connsiteX8" fmla="*/ 108093 w 910048"/>
              <a:gd name="connsiteY8" fmla="*/ 364770 h 798516"/>
              <a:gd name="connsiteX9" fmla="*/ 189163 w 910048"/>
              <a:gd name="connsiteY9" fmla="*/ 405300 h 798516"/>
              <a:gd name="connsiteX10" fmla="*/ 243209 w 910048"/>
              <a:gd name="connsiteY10" fmla="*/ 486359 h 798516"/>
              <a:gd name="connsiteX11" fmla="*/ 270233 w 910048"/>
              <a:gd name="connsiteY11" fmla="*/ 567419 h 798516"/>
              <a:gd name="connsiteX12" fmla="*/ 243209 w 910048"/>
              <a:gd name="connsiteY12" fmla="*/ 297220 h 798516"/>
              <a:gd name="connsiteX13" fmla="*/ 229698 w 910048"/>
              <a:gd name="connsiteY13" fmla="*/ 256690 h 798516"/>
              <a:gd name="connsiteX14" fmla="*/ 216186 w 910048"/>
              <a:gd name="connsiteY14" fmla="*/ 202650 h 798516"/>
              <a:gd name="connsiteX15" fmla="*/ 162140 w 910048"/>
              <a:gd name="connsiteY15" fmla="*/ 121590 h 798516"/>
              <a:gd name="connsiteX16" fmla="*/ 135116 w 910048"/>
              <a:gd name="connsiteY16" fmla="*/ 81060 h 798516"/>
              <a:gd name="connsiteX17" fmla="*/ 54046 w 910048"/>
              <a:gd name="connsiteY17" fmla="*/ 27020 h 798516"/>
              <a:gd name="connsiteX18" fmla="*/ 81070 w 910048"/>
              <a:gd name="connsiteY18" fmla="*/ 0 h 798516"/>
              <a:gd name="connsiteX19" fmla="*/ 162140 w 910048"/>
              <a:gd name="connsiteY19" fmla="*/ 27020 h 798516"/>
              <a:gd name="connsiteX20" fmla="*/ 216186 w 910048"/>
              <a:gd name="connsiteY20" fmla="*/ 40530 h 798516"/>
              <a:gd name="connsiteX21" fmla="*/ 256721 w 910048"/>
              <a:gd name="connsiteY21" fmla="*/ 81060 h 798516"/>
              <a:gd name="connsiteX22" fmla="*/ 270233 w 910048"/>
              <a:gd name="connsiteY22" fmla="*/ 121590 h 798516"/>
              <a:gd name="connsiteX23" fmla="*/ 297256 w 910048"/>
              <a:gd name="connsiteY23" fmla="*/ 162120 h 798516"/>
              <a:gd name="connsiteX24" fmla="*/ 310768 w 910048"/>
              <a:gd name="connsiteY24" fmla="*/ 202650 h 798516"/>
              <a:gd name="connsiteX25" fmla="*/ 337791 w 910048"/>
              <a:gd name="connsiteY25" fmla="*/ 324240 h 798516"/>
              <a:gd name="connsiteX26" fmla="*/ 364814 w 910048"/>
              <a:gd name="connsiteY26" fmla="*/ 270200 h 798516"/>
              <a:gd name="connsiteX27" fmla="*/ 378326 w 910048"/>
              <a:gd name="connsiteY27" fmla="*/ 229670 h 798516"/>
              <a:gd name="connsiteX28" fmla="*/ 445884 w 910048"/>
              <a:gd name="connsiteY28" fmla="*/ 148610 h 798516"/>
              <a:gd name="connsiteX29" fmla="*/ 513442 w 910048"/>
              <a:gd name="connsiteY29" fmla="*/ 121590 h 798516"/>
              <a:gd name="connsiteX30" fmla="*/ 567489 w 910048"/>
              <a:gd name="connsiteY30" fmla="*/ 67550 h 798516"/>
              <a:gd name="connsiteX31" fmla="*/ 621535 w 910048"/>
              <a:gd name="connsiteY31" fmla="*/ 54040 h 798516"/>
              <a:gd name="connsiteX32" fmla="*/ 662070 w 910048"/>
              <a:gd name="connsiteY32" fmla="*/ 40530 h 798516"/>
              <a:gd name="connsiteX33" fmla="*/ 621535 w 910048"/>
              <a:gd name="connsiteY33" fmla="*/ 94570 h 798516"/>
              <a:gd name="connsiteX34" fmla="*/ 581000 w 910048"/>
              <a:gd name="connsiteY34" fmla="*/ 121590 h 798516"/>
              <a:gd name="connsiteX35" fmla="*/ 553977 w 910048"/>
              <a:gd name="connsiteY35" fmla="*/ 175630 h 798516"/>
              <a:gd name="connsiteX36" fmla="*/ 459396 w 910048"/>
              <a:gd name="connsiteY36" fmla="*/ 297220 h 798516"/>
              <a:gd name="connsiteX37" fmla="*/ 378326 w 910048"/>
              <a:gd name="connsiteY37" fmla="*/ 378280 h 798516"/>
              <a:gd name="connsiteX38" fmla="*/ 364814 w 910048"/>
              <a:gd name="connsiteY38" fmla="*/ 432320 h 798516"/>
              <a:gd name="connsiteX39" fmla="*/ 337791 w 910048"/>
              <a:gd name="connsiteY39" fmla="*/ 472850 h 798516"/>
              <a:gd name="connsiteX40" fmla="*/ 324279 w 910048"/>
              <a:gd name="connsiteY40" fmla="*/ 513379 h 798516"/>
              <a:gd name="connsiteX41" fmla="*/ 337791 w 910048"/>
              <a:gd name="connsiteY41" fmla="*/ 432320 h 798516"/>
              <a:gd name="connsiteX42" fmla="*/ 418861 w 910048"/>
              <a:gd name="connsiteY42" fmla="*/ 337750 h 798516"/>
              <a:gd name="connsiteX43" fmla="*/ 459396 w 910048"/>
              <a:gd name="connsiteY43" fmla="*/ 283710 h 798516"/>
              <a:gd name="connsiteX44" fmla="*/ 499930 w 910048"/>
              <a:gd name="connsiteY44" fmla="*/ 270200 h 798516"/>
              <a:gd name="connsiteX45" fmla="*/ 540465 w 910048"/>
              <a:gd name="connsiteY45" fmla="*/ 243180 h 798516"/>
              <a:gd name="connsiteX46" fmla="*/ 662070 w 910048"/>
              <a:gd name="connsiteY46" fmla="*/ 202650 h 798516"/>
              <a:gd name="connsiteX47" fmla="*/ 702605 w 910048"/>
              <a:gd name="connsiteY47" fmla="*/ 189140 h 798516"/>
              <a:gd name="connsiteX48" fmla="*/ 905280 w 910048"/>
              <a:gd name="connsiteY48" fmla="*/ 202650 h 798516"/>
              <a:gd name="connsiteX49" fmla="*/ 837721 w 910048"/>
              <a:gd name="connsiteY49" fmla="*/ 229670 h 798516"/>
              <a:gd name="connsiteX50" fmla="*/ 756652 w 910048"/>
              <a:gd name="connsiteY50" fmla="*/ 256690 h 798516"/>
              <a:gd name="connsiteX51" fmla="*/ 702605 w 910048"/>
              <a:gd name="connsiteY51" fmla="*/ 283710 h 798516"/>
              <a:gd name="connsiteX52" fmla="*/ 608024 w 910048"/>
              <a:gd name="connsiteY52" fmla="*/ 324240 h 798516"/>
              <a:gd name="connsiteX53" fmla="*/ 567489 w 910048"/>
              <a:gd name="connsiteY53" fmla="*/ 351260 h 798516"/>
              <a:gd name="connsiteX54" fmla="*/ 540465 w 910048"/>
              <a:gd name="connsiteY54" fmla="*/ 378280 h 798516"/>
              <a:gd name="connsiteX55" fmla="*/ 499930 w 910048"/>
              <a:gd name="connsiteY55" fmla="*/ 391790 h 798516"/>
              <a:gd name="connsiteX56" fmla="*/ 459396 w 910048"/>
              <a:gd name="connsiteY56" fmla="*/ 418810 h 798516"/>
              <a:gd name="connsiteX57" fmla="*/ 405349 w 910048"/>
              <a:gd name="connsiteY57" fmla="*/ 499869 h 798516"/>
              <a:gd name="connsiteX58" fmla="*/ 351302 w 910048"/>
              <a:gd name="connsiteY58" fmla="*/ 621459 h 798516"/>
              <a:gd name="connsiteX59" fmla="*/ 337791 w 910048"/>
              <a:gd name="connsiteY59" fmla="*/ 729539 h 798516"/>
              <a:gd name="connsiteX60" fmla="*/ 324279 w 910048"/>
              <a:gd name="connsiteY60" fmla="*/ 797089 h 798516"/>
              <a:gd name="connsiteX61" fmla="*/ 297256 w 910048"/>
              <a:gd name="connsiteY61" fmla="*/ 756559 h 798516"/>
              <a:gd name="connsiteX62" fmla="*/ 256721 w 910048"/>
              <a:gd name="connsiteY62" fmla="*/ 661989 h 798516"/>
              <a:gd name="connsiteX63" fmla="*/ 229698 w 910048"/>
              <a:gd name="connsiteY63" fmla="*/ 580929 h 798516"/>
              <a:gd name="connsiteX64" fmla="*/ 189163 w 910048"/>
              <a:gd name="connsiteY64" fmla="*/ 526889 h 798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910048" h="798516">
                <a:moveTo>
                  <a:pt x="256721" y="580929"/>
                </a:moveTo>
                <a:cubicBezTo>
                  <a:pt x="254317" y="568913"/>
                  <a:pt x="236852" y="476030"/>
                  <a:pt x="229698" y="459340"/>
                </a:cubicBezTo>
                <a:cubicBezTo>
                  <a:pt x="223301" y="444415"/>
                  <a:pt x="210731" y="432908"/>
                  <a:pt x="202674" y="418810"/>
                </a:cubicBezTo>
                <a:cubicBezTo>
                  <a:pt x="192681" y="401324"/>
                  <a:pt x="188545" y="380241"/>
                  <a:pt x="175651" y="364770"/>
                </a:cubicBezTo>
                <a:cubicBezTo>
                  <a:pt x="165255" y="352296"/>
                  <a:pt x="149955" y="344344"/>
                  <a:pt x="135116" y="337750"/>
                </a:cubicBezTo>
                <a:cubicBezTo>
                  <a:pt x="109086" y="326182"/>
                  <a:pt x="54046" y="310730"/>
                  <a:pt x="54046" y="310730"/>
                </a:cubicBezTo>
                <a:cubicBezTo>
                  <a:pt x="36031" y="315233"/>
                  <a:pt x="0" y="305670"/>
                  <a:pt x="0" y="324240"/>
                </a:cubicBezTo>
                <a:cubicBezTo>
                  <a:pt x="0" y="342810"/>
                  <a:pt x="36658" y="331230"/>
                  <a:pt x="54046" y="337750"/>
                </a:cubicBezTo>
                <a:cubicBezTo>
                  <a:pt x="72905" y="344821"/>
                  <a:pt x="89580" y="356837"/>
                  <a:pt x="108093" y="364770"/>
                </a:cubicBezTo>
                <a:cubicBezTo>
                  <a:pt x="186409" y="398330"/>
                  <a:pt x="111266" y="353375"/>
                  <a:pt x="189163" y="405300"/>
                </a:cubicBezTo>
                <a:cubicBezTo>
                  <a:pt x="233858" y="539374"/>
                  <a:pt x="158872" y="334573"/>
                  <a:pt x="243209" y="486359"/>
                </a:cubicBezTo>
                <a:cubicBezTo>
                  <a:pt x="257043" y="511256"/>
                  <a:pt x="270233" y="567419"/>
                  <a:pt x="270233" y="567419"/>
                </a:cubicBezTo>
                <a:cubicBezTo>
                  <a:pt x="263478" y="472857"/>
                  <a:pt x="263340" y="387797"/>
                  <a:pt x="243209" y="297220"/>
                </a:cubicBezTo>
                <a:cubicBezTo>
                  <a:pt x="240119" y="283318"/>
                  <a:pt x="233611" y="270383"/>
                  <a:pt x="229698" y="256690"/>
                </a:cubicBezTo>
                <a:cubicBezTo>
                  <a:pt x="224596" y="238837"/>
                  <a:pt x="224491" y="219257"/>
                  <a:pt x="216186" y="202650"/>
                </a:cubicBezTo>
                <a:cubicBezTo>
                  <a:pt x="201661" y="173604"/>
                  <a:pt x="180155" y="148610"/>
                  <a:pt x="162140" y="121590"/>
                </a:cubicBezTo>
                <a:cubicBezTo>
                  <a:pt x="153132" y="108080"/>
                  <a:pt x="148627" y="90066"/>
                  <a:pt x="135116" y="81060"/>
                </a:cubicBezTo>
                <a:lnTo>
                  <a:pt x="54046" y="27020"/>
                </a:lnTo>
                <a:cubicBezTo>
                  <a:pt x="63054" y="18013"/>
                  <a:pt x="68332" y="0"/>
                  <a:pt x="81070" y="0"/>
                </a:cubicBezTo>
                <a:cubicBezTo>
                  <a:pt x="109555" y="0"/>
                  <a:pt x="134856" y="18836"/>
                  <a:pt x="162140" y="27020"/>
                </a:cubicBezTo>
                <a:cubicBezTo>
                  <a:pt x="179927" y="32355"/>
                  <a:pt x="198171" y="36027"/>
                  <a:pt x="216186" y="40530"/>
                </a:cubicBezTo>
                <a:cubicBezTo>
                  <a:pt x="229698" y="54040"/>
                  <a:pt x="246121" y="65162"/>
                  <a:pt x="256721" y="81060"/>
                </a:cubicBezTo>
                <a:cubicBezTo>
                  <a:pt x="264621" y="92909"/>
                  <a:pt x="263864" y="108853"/>
                  <a:pt x="270233" y="121590"/>
                </a:cubicBezTo>
                <a:cubicBezTo>
                  <a:pt x="277495" y="136113"/>
                  <a:pt x="289994" y="147597"/>
                  <a:pt x="297256" y="162120"/>
                </a:cubicBezTo>
                <a:cubicBezTo>
                  <a:pt x="303625" y="174857"/>
                  <a:pt x="306855" y="188957"/>
                  <a:pt x="310768" y="202650"/>
                </a:cubicBezTo>
                <a:cubicBezTo>
                  <a:pt x="323486" y="247157"/>
                  <a:pt x="328506" y="277822"/>
                  <a:pt x="337791" y="324240"/>
                </a:cubicBezTo>
                <a:cubicBezTo>
                  <a:pt x="346799" y="306227"/>
                  <a:pt x="356880" y="288711"/>
                  <a:pt x="364814" y="270200"/>
                </a:cubicBezTo>
                <a:cubicBezTo>
                  <a:pt x="370424" y="257111"/>
                  <a:pt x="371957" y="242407"/>
                  <a:pt x="378326" y="229670"/>
                </a:cubicBezTo>
                <a:cubicBezTo>
                  <a:pt x="390212" y="205900"/>
                  <a:pt x="424151" y="162191"/>
                  <a:pt x="445884" y="148610"/>
                </a:cubicBezTo>
                <a:cubicBezTo>
                  <a:pt x="466452" y="135757"/>
                  <a:pt x="490923" y="130597"/>
                  <a:pt x="513442" y="121590"/>
                </a:cubicBezTo>
                <a:cubicBezTo>
                  <a:pt x="531458" y="103577"/>
                  <a:pt x="545884" y="81051"/>
                  <a:pt x="567489" y="67550"/>
                </a:cubicBezTo>
                <a:cubicBezTo>
                  <a:pt x="583237" y="57709"/>
                  <a:pt x="603680" y="59141"/>
                  <a:pt x="621535" y="54040"/>
                </a:cubicBezTo>
                <a:cubicBezTo>
                  <a:pt x="635230" y="50128"/>
                  <a:pt x="648558" y="45033"/>
                  <a:pt x="662070" y="40530"/>
                </a:cubicBezTo>
                <a:cubicBezTo>
                  <a:pt x="648558" y="58543"/>
                  <a:pt x="637458" y="78649"/>
                  <a:pt x="621535" y="94570"/>
                </a:cubicBezTo>
                <a:cubicBezTo>
                  <a:pt x="610052" y="106052"/>
                  <a:pt x="591396" y="109116"/>
                  <a:pt x="581000" y="121590"/>
                </a:cubicBezTo>
                <a:cubicBezTo>
                  <a:pt x="568106" y="137061"/>
                  <a:pt x="565442" y="159072"/>
                  <a:pt x="553977" y="175630"/>
                </a:cubicBezTo>
                <a:cubicBezTo>
                  <a:pt x="524747" y="217846"/>
                  <a:pt x="495707" y="260914"/>
                  <a:pt x="459396" y="297220"/>
                </a:cubicBezTo>
                <a:lnTo>
                  <a:pt x="378326" y="378280"/>
                </a:lnTo>
                <a:cubicBezTo>
                  <a:pt x="373822" y="396293"/>
                  <a:pt x="372129" y="415254"/>
                  <a:pt x="364814" y="432320"/>
                </a:cubicBezTo>
                <a:cubicBezTo>
                  <a:pt x="358417" y="447244"/>
                  <a:pt x="345053" y="458327"/>
                  <a:pt x="337791" y="472850"/>
                </a:cubicBezTo>
                <a:cubicBezTo>
                  <a:pt x="331422" y="485587"/>
                  <a:pt x="328783" y="499869"/>
                  <a:pt x="324279" y="513379"/>
                </a:cubicBezTo>
                <a:cubicBezTo>
                  <a:pt x="328783" y="486359"/>
                  <a:pt x="321354" y="454233"/>
                  <a:pt x="337791" y="432320"/>
                </a:cubicBezTo>
                <a:cubicBezTo>
                  <a:pt x="456327" y="274292"/>
                  <a:pt x="305944" y="469470"/>
                  <a:pt x="418861" y="337750"/>
                </a:cubicBezTo>
                <a:cubicBezTo>
                  <a:pt x="433516" y="320654"/>
                  <a:pt x="442097" y="298125"/>
                  <a:pt x="459396" y="283710"/>
                </a:cubicBezTo>
                <a:cubicBezTo>
                  <a:pt x="470338" y="274593"/>
                  <a:pt x="487191" y="276569"/>
                  <a:pt x="499930" y="270200"/>
                </a:cubicBezTo>
                <a:cubicBezTo>
                  <a:pt x="514454" y="262939"/>
                  <a:pt x="525626" y="249774"/>
                  <a:pt x="540465" y="243180"/>
                </a:cubicBezTo>
                <a:lnTo>
                  <a:pt x="662070" y="202650"/>
                </a:lnTo>
                <a:lnTo>
                  <a:pt x="702605" y="189140"/>
                </a:lnTo>
                <a:cubicBezTo>
                  <a:pt x="770163" y="193643"/>
                  <a:pt x="840427" y="183196"/>
                  <a:pt x="905280" y="202650"/>
                </a:cubicBezTo>
                <a:cubicBezTo>
                  <a:pt x="928511" y="209619"/>
                  <a:pt x="860515" y="221382"/>
                  <a:pt x="837721" y="229670"/>
                </a:cubicBezTo>
                <a:cubicBezTo>
                  <a:pt x="810951" y="239403"/>
                  <a:pt x="782130" y="243953"/>
                  <a:pt x="756652" y="256690"/>
                </a:cubicBezTo>
                <a:cubicBezTo>
                  <a:pt x="738636" y="265697"/>
                  <a:pt x="721118" y="275777"/>
                  <a:pt x="702605" y="283710"/>
                </a:cubicBezTo>
                <a:cubicBezTo>
                  <a:pt x="626813" y="316188"/>
                  <a:pt x="697646" y="273033"/>
                  <a:pt x="608024" y="324240"/>
                </a:cubicBezTo>
                <a:cubicBezTo>
                  <a:pt x="593925" y="332296"/>
                  <a:pt x="580170" y="341117"/>
                  <a:pt x="567489" y="351260"/>
                </a:cubicBezTo>
                <a:cubicBezTo>
                  <a:pt x="557542" y="359217"/>
                  <a:pt x="551388" y="371727"/>
                  <a:pt x="540465" y="378280"/>
                </a:cubicBezTo>
                <a:cubicBezTo>
                  <a:pt x="528252" y="385607"/>
                  <a:pt x="513442" y="387287"/>
                  <a:pt x="499930" y="391790"/>
                </a:cubicBezTo>
                <a:cubicBezTo>
                  <a:pt x="486419" y="400797"/>
                  <a:pt x="470090" y="406590"/>
                  <a:pt x="459396" y="418810"/>
                </a:cubicBezTo>
                <a:cubicBezTo>
                  <a:pt x="438010" y="443249"/>
                  <a:pt x="415620" y="469061"/>
                  <a:pt x="405349" y="499869"/>
                </a:cubicBezTo>
                <a:cubicBezTo>
                  <a:pt x="373191" y="596333"/>
                  <a:pt x="394127" y="557232"/>
                  <a:pt x="351302" y="621459"/>
                </a:cubicBezTo>
                <a:cubicBezTo>
                  <a:pt x="346798" y="657486"/>
                  <a:pt x="343312" y="693654"/>
                  <a:pt x="337791" y="729539"/>
                </a:cubicBezTo>
                <a:cubicBezTo>
                  <a:pt x="334299" y="752235"/>
                  <a:pt x="343386" y="784353"/>
                  <a:pt x="324279" y="797089"/>
                </a:cubicBezTo>
                <a:cubicBezTo>
                  <a:pt x="310768" y="806095"/>
                  <a:pt x="306264" y="770069"/>
                  <a:pt x="297256" y="756559"/>
                </a:cubicBezTo>
                <a:cubicBezTo>
                  <a:pt x="261512" y="613606"/>
                  <a:pt x="310041" y="781947"/>
                  <a:pt x="256721" y="661989"/>
                </a:cubicBezTo>
                <a:cubicBezTo>
                  <a:pt x="245152" y="635962"/>
                  <a:pt x="249839" y="601067"/>
                  <a:pt x="229698" y="580929"/>
                </a:cubicBezTo>
                <a:cubicBezTo>
                  <a:pt x="195553" y="546789"/>
                  <a:pt x="208371" y="565302"/>
                  <a:pt x="189163" y="526889"/>
                </a:cubicBezTo>
              </a:path>
            </a:pathLst>
          </a:custGeom>
          <a:solidFill>
            <a:srgbClr val="00800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648565" y="3242142"/>
            <a:ext cx="945814" cy="945950"/>
          </a:xfrm>
          <a:custGeom>
            <a:avLst/>
            <a:gdLst>
              <a:gd name="connsiteX0" fmla="*/ 40535 w 945814"/>
              <a:gd name="connsiteY0" fmla="*/ 252 h 945950"/>
              <a:gd name="connsiteX1" fmla="*/ 27023 w 945814"/>
              <a:gd name="connsiteY1" fmla="*/ 94821 h 945950"/>
              <a:gd name="connsiteX2" fmla="*/ 0 w 945814"/>
              <a:gd name="connsiteY2" fmla="*/ 175881 h 945950"/>
              <a:gd name="connsiteX3" fmla="*/ 13511 w 945814"/>
              <a:gd name="connsiteY3" fmla="*/ 446081 h 945950"/>
              <a:gd name="connsiteX4" fmla="*/ 94581 w 945814"/>
              <a:gd name="connsiteY4" fmla="*/ 500121 h 945950"/>
              <a:gd name="connsiteX5" fmla="*/ 175651 w 945814"/>
              <a:gd name="connsiteY5" fmla="*/ 554161 h 945950"/>
              <a:gd name="connsiteX6" fmla="*/ 216186 w 945814"/>
              <a:gd name="connsiteY6" fmla="*/ 581180 h 945950"/>
              <a:gd name="connsiteX7" fmla="*/ 297256 w 945814"/>
              <a:gd name="connsiteY7" fmla="*/ 608200 h 945950"/>
              <a:gd name="connsiteX8" fmla="*/ 337791 w 945814"/>
              <a:gd name="connsiteY8" fmla="*/ 621710 h 945950"/>
              <a:gd name="connsiteX9" fmla="*/ 445884 w 945814"/>
              <a:gd name="connsiteY9" fmla="*/ 662240 h 945950"/>
              <a:gd name="connsiteX10" fmla="*/ 526954 w 945814"/>
              <a:gd name="connsiteY10" fmla="*/ 729790 h 945950"/>
              <a:gd name="connsiteX11" fmla="*/ 567488 w 945814"/>
              <a:gd name="connsiteY11" fmla="*/ 770320 h 945950"/>
              <a:gd name="connsiteX12" fmla="*/ 621535 w 945814"/>
              <a:gd name="connsiteY12" fmla="*/ 851380 h 945950"/>
              <a:gd name="connsiteX13" fmla="*/ 648558 w 945814"/>
              <a:gd name="connsiteY13" fmla="*/ 891910 h 945950"/>
              <a:gd name="connsiteX14" fmla="*/ 716116 w 945814"/>
              <a:gd name="connsiteY14" fmla="*/ 945950 h 945950"/>
              <a:gd name="connsiteX15" fmla="*/ 756651 w 945814"/>
              <a:gd name="connsiteY15" fmla="*/ 918930 h 945950"/>
              <a:gd name="connsiteX16" fmla="*/ 837721 w 945814"/>
              <a:gd name="connsiteY16" fmla="*/ 810850 h 945950"/>
              <a:gd name="connsiteX17" fmla="*/ 864744 w 945814"/>
              <a:gd name="connsiteY17" fmla="*/ 770320 h 945950"/>
              <a:gd name="connsiteX18" fmla="*/ 891768 w 945814"/>
              <a:gd name="connsiteY18" fmla="*/ 729790 h 945950"/>
              <a:gd name="connsiteX19" fmla="*/ 905279 w 945814"/>
              <a:gd name="connsiteY19" fmla="*/ 689260 h 945950"/>
              <a:gd name="connsiteX20" fmla="*/ 945814 w 945814"/>
              <a:gd name="connsiteY20" fmla="*/ 621710 h 945950"/>
              <a:gd name="connsiteX21" fmla="*/ 932303 w 945814"/>
              <a:gd name="connsiteY21" fmla="*/ 446081 h 945950"/>
              <a:gd name="connsiteX22" fmla="*/ 918791 w 945814"/>
              <a:gd name="connsiteY22" fmla="*/ 486611 h 945950"/>
              <a:gd name="connsiteX23" fmla="*/ 878256 w 945814"/>
              <a:gd name="connsiteY23" fmla="*/ 500121 h 945950"/>
              <a:gd name="connsiteX24" fmla="*/ 864744 w 945814"/>
              <a:gd name="connsiteY24" fmla="*/ 540651 h 945950"/>
              <a:gd name="connsiteX25" fmla="*/ 824210 w 945814"/>
              <a:gd name="connsiteY25" fmla="*/ 567670 h 945950"/>
              <a:gd name="connsiteX26" fmla="*/ 797186 w 945814"/>
              <a:gd name="connsiteY26" fmla="*/ 594690 h 945950"/>
              <a:gd name="connsiteX27" fmla="*/ 729628 w 945814"/>
              <a:gd name="connsiteY27" fmla="*/ 675750 h 945950"/>
              <a:gd name="connsiteX28" fmla="*/ 702605 w 945814"/>
              <a:gd name="connsiteY28" fmla="*/ 756810 h 945950"/>
              <a:gd name="connsiteX29" fmla="*/ 689093 w 945814"/>
              <a:gd name="connsiteY29" fmla="*/ 797340 h 945950"/>
              <a:gd name="connsiteX30" fmla="*/ 716116 w 945814"/>
              <a:gd name="connsiteY30" fmla="*/ 635220 h 945950"/>
              <a:gd name="connsiteX31" fmla="*/ 743140 w 945814"/>
              <a:gd name="connsiteY31" fmla="*/ 608200 h 945950"/>
              <a:gd name="connsiteX32" fmla="*/ 783675 w 945814"/>
              <a:gd name="connsiteY32" fmla="*/ 594690 h 945950"/>
              <a:gd name="connsiteX33" fmla="*/ 824210 w 945814"/>
              <a:gd name="connsiteY33" fmla="*/ 554161 h 945950"/>
              <a:gd name="connsiteX34" fmla="*/ 851233 w 945814"/>
              <a:gd name="connsiteY34" fmla="*/ 513631 h 945950"/>
              <a:gd name="connsiteX35" fmla="*/ 932303 w 945814"/>
              <a:gd name="connsiteY35" fmla="*/ 473101 h 945950"/>
              <a:gd name="connsiteX36" fmla="*/ 878256 w 945814"/>
              <a:gd name="connsiteY36" fmla="*/ 392041 h 945950"/>
              <a:gd name="connsiteX37" fmla="*/ 797186 w 945814"/>
              <a:gd name="connsiteY37" fmla="*/ 365021 h 945950"/>
              <a:gd name="connsiteX38" fmla="*/ 756651 w 945814"/>
              <a:gd name="connsiteY38" fmla="*/ 351511 h 945950"/>
              <a:gd name="connsiteX39" fmla="*/ 716116 w 945814"/>
              <a:gd name="connsiteY39" fmla="*/ 324491 h 945950"/>
              <a:gd name="connsiteX40" fmla="*/ 662070 w 945814"/>
              <a:gd name="connsiteY40" fmla="*/ 310981 h 945950"/>
              <a:gd name="connsiteX41" fmla="*/ 581000 w 945814"/>
              <a:gd name="connsiteY41" fmla="*/ 283961 h 945950"/>
              <a:gd name="connsiteX42" fmla="*/ 486419 w 945814"/>
              <a:gd name="connsiteY42" fmla="*/ 243431 h 945950"/>
              <a:gd name="connsiteX43" fmla="*/ 405349 w 945814"/>
              <a:gd name="connsiteY43" fmla="*/ 216411 h 945950"/>
              <a:gd name="connsiteX44" fmla="*/ 364814 w 945814"/>
              <a:gd name="connsiteY44" fmla="*/ 202901 h 945950"/>
              <a:gd name="connsiteX45" fmla="*/ 270232 w 945814"/>
              <a:gd name="connsiteY45" fmla="*/ 148861 h 945950"/>
              <a:gd name="connsiteX46" fmla="*/ 189163 w 945814"/>
              <a:gd name="connsiteY46" fmla="*/ 121841 h 945950"/>
              <a:gd name="connsiteX47" fmla="*/ 148628 w 945814"/>
              <a:gd name="connsiteY47" fmla="*/ 108331 h 945950"/>
              <a:gd name="connsiteX48" fmla="*/ 121604 w 945814"/>
              <a:gd name="connsiteY48" fmla="*/ 81311 h 945950"/>
              <a:gd name="connsiteX49" fmla="*/ 81070 w 945814"/>
              <a:gd name="connsiteY49" fmla="*/ 67801 h 945950"/>
              <a:gd name="connsiteX50" fmla="*/ 40535 w 945814"/>
              <a:gd name="connsiteY50" fmla="*/ 252 h 94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45814" h="945950">
                <a:moveTo>
                  <a:pt x="40535" y="252"/>
                </a:moveTo>
                <a:cubicBezTo>
                  <a:pt x="31527" y="4755"/>
                  <a:pt x="34184" y="63794"/>
                  <a:pt x="27023" y="94821"/>
                </a:cubicBezTo>
                <a:cubicBezTo>
                  <a:pt x="20618" y="122573"/>
                  <a:pt x="0" y="175881"/>
                  <a:pt x="0" y="175881"/>
                </a:cubicBezTo>
                <a:cubicBezTo>
                  <a:pt x="4504" y="265948"/>
                  <a:pt x="1325" y="356729"/>
                  <a:pt x="13511" y="446081"/>
                </a:cubicBezTo>
                <a:cubicBezTo>
                  <a:pt x="16577" y="468562"/>
                  <a:pt x="89543" y="497099"/>
                  <a:pt x="94581" y="500121"/>
                </a:cubicBezTo>
                <a:cubicBezTo>
                  <a:pt x="122430" y="516829"/>
                  <a:pt x="148628" y="536148"/>
                  <a:pt x="175651" y="554161"/>
                </a:cubicBezTo>
                <a:cubicBezTo>
                  <a:pt x="189163" y="563167"/>
                  <a:pt x="200781" y="576046"/>
                  <a:pt x="216186" y="581180"/>
                </a:cubicBezTo>
                <a:lnTo>
                  <a:pt x="297256" y="608200"/>
                </a:lnTo>
                <a:cubicBezTo>
                  <a:pt x="310768" y="612703"/>
                  <a:pt x="325940" y="613810"/>
                  <a:pt x="337791" y="621710"/>
                </a:cubicBezTo>
                <a:cubicBezTo>
                  <a:pt x="397435" y="661468"/>
                  <a:pt x="362403" y="645546"/>
                  <a:pt x="445884" y="662240"/>
                </a:cubicBezTo>
                <a:cubicBezTo>
                  <a:pt x="564314" y="780655"/>
                  <a:pt x="414080" y="635738"/>
                  <a:pt x="526954" y="729790"/>
                </a:cubicBezTo>
                <a:cubicBezTo>
                  <a:pt x="541633" y="742021"/>
                  <a:pt x="553977" y="756810"/>
                  <a:pt x="567488" y="770320"/>
                </a:cubicBezTo>
                <a:cubicBezTo>
                  <a:pt x="591234" y="841548"/>
                  <a:pt x="565306" y="783913"/>
                  <a:pt x="621535" y="851380"/>
                </a:cubicBezTo>
                <a:cubicBezTo>
                  <a:pt x="631931" y="863853"/>
                  <a:pt x="638414" y="879231"/>
                  <a:pt x="648558" y="891910"/>
                </a:cubicBezTo>
                <a:cubicBezTo>
                  <a:pt x="670560" y="919409"/>
                  <a:pt x="686022" y="925889"/>
                  <a:pt x="716116" y="945950"/>
                </a:cubicBezTo>
                <a:cubicBezTo>
                  <a:pt x="729628" y="936943"/>
                  <a:pt x="743970" y="929073"/>
                  <a:pt x="756651" y="918930"/>
                </a:cubicBezTo>
                <a:cubicBezTo>
                  <a:pt x="792359" y="890367"/>
                  <a:pt x="813016" y="847903"/>
                  <a:pt x="837721" y="810850"/>
                </a:cubicBezTo>
                <a:lnTo>
                  <a:pt x="864744" y="770320"/>
                </a:lnTo>
                <a:lnTo>
                  <a:pt x="891768" y="729790"/>
                </a:lnTo>
                <a:cubicBezTo>
                  <a:pt x="896272" y="716280"/>
                  <a:pt x="897951" y="701471"/>
                  <a:pt x="905279" y="689260"/>
                </a:cubicBezTo>
                <a:cubicBezTo>
                  <a:pt x="960919" y="596537"/>
                  <a:pt x="907541" y="736521"/>
                  <a:pt x="945814" y="621710"/>
                </a:cubicBezTo>
                <a:cubicBezTo>
                  <a:pt x="941310" y="563167"/>
                  <a:pt x="943819" y="503656"/>
                  <a:pt x="932303" y="446081"/>
                </a:cubicBezTo>
                <a:cubicBezTo>
                  <a:pt x="929510" y="432117"/>
                  <a:pt x="928862" y="476542"/>
                  <a:pt x="918791" y="486611"/>
                </a:cubicBezTo>
                <a:cubicBezTo>
                  <a:pt x="908719" y="496681"/>
                  <a:pt x="891768" y="495618"/>
                  <a:pt x="878256" y="500121"/>
                </a:cubicBezTo>
                <a:cubicBezTo>
                  <a:pt x="873752" y="513631"/>
                  <a:pt x="873641" y="529531"/>
                  <a:pt x="864744" y="540651"/>
                </a:cubicBezTo>
                <a:cubicBezTo>
                  <a:pt x="854599" y="553330"/>
                  <a:pt x="836890" y="557527"/>
                  <a:pt x="824210" y="567670"/>
                </a:cubicBezTo>
                <a:cubicBezTo>
                  <a:pt x="814263" y="575627"/>
                  <a:pt x="805144" y="584744"/>
                  <a:pt x="797186" y="594690"/>
                </a:cubicBezTo>
                <a:cubicBezTo>
                  <a:pt x="721936" y="688741"/>
                  <a:pt x="825923" y="579467"/>
                  <a:pt x="729628" y="675750"/>
                </a:cubicBezTo>
                <a:lnTo>
                  <a:pt x="702605" y="756810"/>
                </a:lnTo>
                <a:lnTo>
                  <a:pt x="689093" y="797340"/>
                </a:lnTo>
                <a:cubicBezTo>
                  <a:pt x="690427" y="785336"/>
                  <a:pt x="694511" y="671225"/>
                  <a:pt x="716116" y="635220"/>
                </a:cubicBezTo>
                <a:cubicBezTo>
                  <a:pt x="722670" y="624297"/>
                  <a:pt x="732217" y="614753"/>
                  <a:pt x="743140" y="608200"/>
                </a:cubicBezTo>
                <a:cubicBezTo>
                  <a:pt x="755353" y="600873"/>
                  <a:pt x="770163" y="599193"/>
                  <a:pt x="783675" y="594690"/>
                </a:cubicBezTo>
                <a:cubicBezTo>
                  <a:pt x="797187" y="581180"/>
                  <a:pt x="811977" y="568839"/>
                  <a:pt x="824210" y="554161"/>
                </a:cubicBezTo>
                <a:cubicBezTo>
                  <a:pt x="834606" y="541688"/>
                  <a:pt x="839751" y="525112"/>
                  <a:pt x="851233" y="513631"/>
                </a:cubicBezTo>
                <a:cubicBezTo>
                  <a:pt x="877426" y="487441"/>
                  <a:pt x="899336" y="484089"/>
                  <a:pt x="932303" y="473101"/>
                </a:cubicBezTo>
                <a:cubicBezTo>
                  <a:pt x="919606" y="435015"/>
                  <a:pt x="919660" y="415041"/>
                  <a:pt x="878256" y="392041"/>
                </a:cubicBezTo>
                <a:cubicBezTo>
                  <a:pt x="853355" y="378209"/>
                  <a:pt x="824209" y="374028"/>
                  <a:pt x="797186" y="365021"/>
                </a:cubicBezTo>
                <a:cubicBezTo>
                  <a:pt x="783674" y="360518"/>
                  <a:pt x="768502" y="359411"/>
                  <a:pt x="756651" y="351511"/>
                </a:cubicBezTo>
                <a:cubicBezTo>
                  <a:pt x="743139" y="342504"/>
                  <a:pt x="731042" y="330887"/>
                  <a:pt x="716116" y="324491"/>
                </a:cubicBezTo>
                <a:cubicBezTo>
                  <a:pt x="699047" y="317177"/>
                  <a:pt x="679857" y="316316"/>
                  <a:pt x="662070" y="310981"/>
                </a:cubicBezTo>
                <a:cubicBezTo>
                  <a:pt x="634786" y="302797"/>
                  <a:pt x="608023" y="292968"/>
                  <a:pt x="581000" y="283961"/>
                </a:cubicBezTo>
                <a:cubicBezTo>
                  <a:pt x="450518" y="240472"/>
                  <a:pt x="653383" y="310209"/>
                  <a:pt x="486419" y="243431"/>
                </a:cubicBezTo>
                <a:cubicBezTo>
                  <a:pt x="459971" y="232853"/>
                  <a:pt x="432372" y="225418"/>
                  <a:pt x="405349" y="216411"/>
                </a:cubicBezTo>
                <a:cubicBezTo>
                  <a:pt x="391837" y="211908"/>
                  <a:pt x="376665" y="210801"/>
                  <a:pt x="364814" y="202901"/>
                </a:cubicBezTo>
                <a:cubicBezTo>
                  <a:pt x="328250" y="178528"/>
                  <a:pt x="313090" y="166002"/>
                  <a:pt x="270232" y="148861"/>
                </a:cubicBezTo>
                <a:cubicBezTo>
                  <a:pt x="243784" y="138283"/>
                  <a:pt x="216186" y="130848"/>
                  <a:pt x="189163" y="121841"/>
                </a:cubicBezTo>
                <a:lnTo>
                  <a:pt x="148628" y="108331"/>
                </a:lnTo>
                <a:cubicBezTo>
                  <a:pt x="139620" y="99324"/>
                  <a:pt x="132527" y="87864"/>
                  <a:pt x="121604" y="81311"/>
                </a:cubicBezTo>
                <a:cubicBezTo>
                  <a:pt x="109391" y="73984"/>
                  <a:pt x="91141" y="77871"/>
                  <a:pt x="81070" y="67801"/>
                </a:cubicBezTo>
                <a:cubicBezTo>
                  <a:pt x="66134" y="52867"/>
                  <a:pt x="49543" y="-4251"/>
                  <a:pt x="40535" y="252"/>
                </a:cubicBezTo>
                <a:close/>
              </a:path>
            </a:pathLst>
          </a:custGeom>
          <a:blipFill rotWithShape="1">
            <a:blip r:embed="rId2"/>
            <a:tile tx="0" ty="0" sx="100000" sy="100000" flip="none" algn="tl"/>
          </a:blipFill>
          <a:ln>
            <a:solidFill>
              <a:srgbClr val="D29C6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r>
              <a:rPr lang="en-US" sz="2800" dirty="0" smtClean="0">
                <a:solidFill>
                  <a:schemeClr val="tx1"/>
                </a:solidFill>
              </a:rPr>
              <a:t>Research questions: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756661" y="1243113"/>
            <a:ext cx="7583487" cy="420893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Does yield differ among </a:t>
            </a:r>
            <a:r>
              <a:rPr lang="en-US" sz="2400" dirty="0" smtClean="0">
                <a:solidFill>
                  <a:schemeClr val="tx1"/>
                </a:solidFill>
              </a:rPr>
              <a:t>clones (3 types)?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Does </a:t>
            </a:r>
            <a:r>
              <a:rPr lang="en-US" sz="2400" dirty="0">
                <a:solidFill>
                  <a:schemeClr val="tx1"/>
                </a:solidFill>
              </a:rPr>
              <a:t>nitrogen </a:t>
            </a:r>
            <a:r>
              <a:rPr lang="en-US" sz="2400" dirty="0" smtClean="0">
                <a:solidFill>
                  <a:schemeClr val="tx1"/>
                </a:solidFill>
              </a:rPr>
              <a:t>fertilization affect yield (3 levels)?</a:t>
            </a:r>
          </a:p>
          <a:p>
            <a:r>
              <a:rPr lang="en-US" sz="2400" dirty="0">
                <a:solidFill>
                  <a:schemeClr val="tx1"/>
                </a:solidFill>
              </a:rPr>
              <a:t>Does the effect of nitrogen on yield change from clone to clone? 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9" name="Can 18"/>
          <p:cNvSpPr/>
          <p:nvPr/>
        </p:nvSpPr>
        <p:spPr>
          <a:xfrm>
            <a:off x="1584633" y="4655200"/>
            <a:ext cx="594512" cy="690959"/>
          </a:xfrm>
          <a:prstGeom prst="can">
            <a:avLst/>
          </a:prstGeom>
          <a:solidFill>
            <a:schemeClr val="accent4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1385446" y="3977974"/>
            <a:ext cx="1346192" cy="798516"/>
          </a:xfrm>
          <a:custGeom>
            <a:avLst/>
            <a:gdLst>
              <a:gd name="connsiteX0" fmla="*/ 256721 w 910048"/>
              <a:gd name="connsiteY0" fmla="*/ 580929 h 798516"/>
              <a:gd name="connsiteX1" fmla="*/ 229698 w 910048"/>
              <a:gd name="connsiteY1" fmla="*/ 459340 h 798516"/>
              <a:gd name="connsiteX2" fmla="*/ 202674 w 910048"/>
              <a:gd name="connsiteY2" fmla="*/ 418810 h 798516"/>
              <a:gd name="connsiteX3" fmla="*/ 175651 w 910048"/>
              <a:gd name="connsiteY3" fmla="*/ 364770 h 798516"/>
              <a:gd name="connsiteX4" fmla="*/ 135116 w 910048"/>
              <a:gd name="connsiteY4" fmla="*/ 337750 h 798516"/>
              <a:gd name="connsiteX5" fmla="*/ 54046 w 910048"/>
              <a:gd name="connsiteY5" fmla="*/ 310730 h 798516"/>
              <a:gd name="connsiteX6" fmla="*/ 0 w 910048"/>
              <a:gd name="connsiteY6" fmla="*/ 324240 h 798516"/>
              <a:gd name="connsiteX7" fmla="*/ 54046 w 910048"/>
              <a:gd name="connsiteY7" fmla="*/ 337750 h 798516"/>
              <a:gd name="connsiteX8" fmla="*/ 108093 w 910048"/>
              <a:gd name="connsiteY8" fmla="*/ 364770 h 798516"/>
              <a:gd name="connsiteX9" fmla="*/ 189163 w 910048"/>
              <a:gd name="connsiteY9" fmla="*/ 405300 h 798516"/>
              <a:gd name="connsiteX10" fmla="*/ 243209 w 910048"/>
              <a:gd name="connsiteY10" fmla="*/ 486359 h 798516"/>
              <a:gd name="connsiteX11" fmla="*/ 270233 w 910048"/>
              <a:gd name="connsiteY11" fmla="*/ 567419 h 798516"/>
              <a:gd name="connsiteX12" fmla="*/ 243209 w 910048"/>
              <a:gd name="connsiteY12" fmla="*/ 297220 h 798516"/>
              <a:gd name="connsiteX13" fmla="*/ 229698 w 910048"/>
              <a:gd name="connsiteY13" fmla="*/ 256690 h 798516"/>
              <a:gd name="connsiteX14" fmla="*/ 216186 w 910048"/>
              <a:gd name="connsiteY14" fmla="*/ 202650 h 798516"/>
              <a:gd name="connsiteX15" fmla="*/ 162140 w 910048"/>
              <a:gd name="connsiteY15" fmla="*/ 121590 h 798516"/>
              <a:gd name="connsiteX16" fmla="*/ 135116 w 910048"/>
              <a:gd name="connsiteY16" fmla="*/ 81060 h 798516"/>
              <a:gd name="connsiteX17" fmla="*/ 54046 w 910048"/>
              <a:gd name="connsiteY17" fmla="*/ 27020 h 798516"/>
              <a:gd name="connsiteX18" fmla="*/ 81070 w 910048"/>
              <a:gd name="connsiteY18" fmla="*/ 0 h 798516"/>
              <a:gd name="connsiteX19" fmla="*/ 162140 w 910048"/>
              <a:gd name="connsiteY19" fmla="*/ 27020 h 798516"/>
              <a:gd name="connsiteX20" fmla="*/ 216186 w 910048"/>
              <a:gd name="connsiteY20" fmla="*/ 40530 h 798516"/>
              <a:gd name="connsiteX21" fmla="*/ 256721 w 910048"/>
              <a:gd name="connsiteY21" fmla="*/ 81060 h 798516"/>
              <a:gd name="connsiteX22" fmla="*/ 270233 w 910048"/>
              <a:gd name="connsiteY22" fmla="*/ 121590 h 798516"/>
              <a:gd name="connsiteX23" fmla="*/ 297256 w 910048"/>
              <a:gd name="connsiteY23" fmla="*/ 162120 h 798516"/>
              <a:gd name="connsiteX24" fmla="*/ 310768 w 910048"/>
              <a:gd name="connsiteY24" fmla="*/ 202650 h 798516"/>
              <a:gd name="connsiteX25" fmla="*/ 337791 w 910048"/>
              <a:gd name="connsiteY25" fmla="*/ 324240 h 798516"/>
              <a:gd name="connsiteX26" fmla="*/ 364814 w 910048"/>
              <a:gd name="connsiteY26" fmla="*/ 270200 h 798516"/>
              <a:gd name="connsiteX27" fmla="*/ 378326 w 910048"/>
              <a:gd name="connsiteY27" fmla="*/ 229670 h 798516"/>
              <a:gd name="connsiteX28" fmla="*/ 445884 w 910048"/>
              <a:gd name="connsiteY28" fmla="*/ 148610 h 798516"/>
              <a:gd name="connsiteX29" fmla="*/ 513442 w 910048"/>
              <a:gd name="connsiteY29" fmla="*/ 121590 h 798516"/>
              <a:gd name="connsiteX30" fmla="*/ 567489 w 910048"/>
              <a:gd name="connsiteY30" fmla="*/ 67550 h 798516"/>
              <a:gd name="connsiteX31" fmla="*/ 621535 w 910048"/>
              <a:gd name="connsiteY31" fmla="*/ 54040 h 798516"/>
              <a:gd name="connsiteX32" fmla="*/ 662070 w 910048"/>
              <a:gd name="connsiteY32" fmla="*/ 40530 h 798516"/>
              <a:gd name="connsiteX33" fmla="*/ 621535 w 910048"/>
              <a:gd name="connsiteY33" fmla="*/ 94570 h 798516"/>
              <a:gd name="connsiteX34" fmla="*/ 581000 w 910048"/>
              <a:gd name="connsiteY34" fmla="*/ 121590 h 798516"/>
              <a:gd name="connsiteX35" fmla="*/ 553977 w 910048"/>
              <a:gd name="connsiteY35" fmla="*/ 175630 h 798516"/>
              <a:gd name="connsiteX36" fmla="*/ 459396 w 910048"/>
              <a:gd name="connsiteY36" fmla="*/ 297220 h 798516"/>
              <a:gd name="connsiteX37" fmla="*/ 378326 w 910048"/>
              <a:gd name="connsiteY37" fmla="*/ 378280 h 798516"/>
              <a:gd name="connsiteX38" fmla="*/ 364814 w 910048"/>
              <a:gd name="connsiteY38" fmla="*/ 432320 h 798516"/>
              <a:gd name="connsiteX39" fmla="*/ 337791 w 910048"/>
              <a:gd name="connsiteY39" fmla="*/ 472850 h 798516"/>
              <a:gd name="connsiteX40" fmla="*/ 324279 w 910048"/>
              <a:gd name="connsiteY40" fmla="*/ 513379 h 798516"/>
              <a:gd name="connsiteX41" fmla="*/ 337791 w 910048"/>
              <a:gd name="connsiteY41" fmla="*/ 432320 h 798516"/>
              <a:gd name="connsiteX42" fmla="*/ 418861 w 910048"/>
              <a:gd name="connsiteY42" fmla="*/ 337750 h 798516"/>
              <a:gd name="connsiteX43" fmla="*/ 459396 w 910048"/>
              <a:gd name="connsiteY43" fmla="*/ 283710 h 798516"/>
              <a:gd name="connsiteX44" fmla="*/ 499930 w 910048"/>
              <a:gd name="connsiteY44" fmla="*/ 270200 h 798516"/>
              <a:gd name="connsiteX45" fmla="*/ 540465 w 910048"/>
              <a:gd name="connsiteY45" fmla="*/ 243180 h 798516"/>
              <a:gd name="connsiteX46" fmla="*/ 662070 w 910048"/>
              <a:gd name="connsiteY46" fmla="*/ 202650 h 798516"/>
              <a:gd name="connsiteX47" fmla="*/ 702605 w 910048"/>
              <a:gd name="connsiteY47" fmla="*/ 189140 h 798516"/>
              <a:gd name="connsiteX48" fmla="*/ 905280 w 910048"/>
              <a:gd name="connsiteY48" fmla="*/ 202650 h 798516"/>
              <a:gd name="connsiteX49" fmla="*/ 837721 w 910048"/>
              <a:gd name="connsiteY49" fmla="*/ 229670 h 798516"/>
              <a:gd name="connsiteX50" fmla="*/ 756652 w 910048"/>
              <a:gd name="connsiteY50" fmla="*/ 256690 h 798516"/>
              <a:gd name="connsiteX51" fmla="*/ 702605 w 910048"/>
              <a:gd name="connsiteY51" fmla="*/ 283710 h 798516"/>
              <a:gd name="connsiteX52" fmla="*/ 608024 w 910048"/>
              <a:gd name="connsiteY52" fmla="*/ 324240 h 798516"/>
              <a:gd name="connsiteX53" fmla="*/ 567489 w 910048"/>
              <a:gd name="connsiteY53" fmla="*/ 351260 h 798516"/>
              <a:gd name="connsiteX54" fmla="*/ 540465 w 910048"/>
              <a:gd name="connsiteY54" fmla="*/ 378280 h 798516"/>
              <a:gd name="connsiteX55" fmla="*/ 499930 w 910048"/>
              <a:gd name="connsiteY55" fmla="*/ 391790 h 798516"/>
              <a:gd name="connsiteX56" fmla="*/ 459396 w 910048"/>
              <a:gd name="connsiteY56" fmla="*/ 418810 h 798516"/>
              <a:gd name="connsiteX57" fmla="*/ 405349 w 910048"/>
              <a:gd name="connsiteY57" fmla="*/ 499869 h 798516"/>
              <a:gd name="connsiteX58" fmla="*/ 351302 w 910048"/>
              <a:gd name="connsiteY58" fmla="*/ 621459 h 798516"/>
              <a:gd name="connsiteX59" fmla="*/ 337791 w 910048"/>
              <a:gd name="connsiteY59" fmla="*/ 729539 h 798516"/>
              <a:gd name="connsiteX60" fmla="*/ 324279 w 910048"/>
              <a:gd name="connsiteY60" fmla="*/ 797089 h 798516"/>
              <a:gd name="connsiteX61" fmla="*/ 297256 w 910048"/>
              <a:gd name="connsiteY61" fmla="*/ 756559 h 798516"/>
              <a:gd name="connsiteX62" fmla="*/ 256721 w 910048"/>
              <a:gd name="connsiteY62" fmla="*/ 661989 h 798516"/>
              <a:gd name="connsiteX63" fmla="*/ 229698 w 910048"/>
              <a:gd name="connsiteY63" fmla="*/ 580929 h 798516"/>
              <a:gd name="connsiteX64" fmla="*/ 189163 w 910048"/>
              <a:gd name="connsiteY64" fmla="*/ 526889 h 798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910048" h="798516">
                <a:moveTo>
                  <a:pt x="256721" y="580929"/>
                </a:moveTo>
                <a:cubicBezTo>
                  <a:pt x="254317" y="568913"/>
                  <a:pt x="236852" y="476030"/>
                  <a:pt x="229698" y="459340"/>
                </a:cubicBezTo>
                <a:cubicBezTo>
                  <a:pt x="223301" y="444415"/>
                  <a:pt x="210731" y="432908"/>
                  <a:pt x="202674" y="418810"/>
                </a:cubicBezTo>
                <a:cubicBezTo>
                  <a:pt x="192681" y="401324"/>
                  <a:pt x="188545" y="380241"/>
                  <a:pt x="175651" y="364770"/>
                </a:cubicBezTo>
                <a:cubicBezTo>
                  <a:pt x="165255" y="352296"/>
                  <a:pt x="149955" y="344344"/>
                  <a:pt x="135116" y="337750"/>
                </a:cubicBezTo>
                <a:cubicBezTo>
                  <a:pt x="109086" y="326182"/>
                  <a:pt x="54046" y="310730"/>
                  <a:pt x="54046" y="310730"/>
                </a:cubicBezTo>
                <a:cubicBezTo>
                  <a:pt x="36031" y="315233"/>
                  <a:pt x="0" y="305670"/>
                  <a:pt x="0" y="324240"/>
                </a:cubicBezTo>
                <a:cubicBezTo>
                  <a:pt x="0" y="342810"/>
                  <a:pt x="36658" y="331230"/>
                  <a:pt x="54046" y="337750"/>
                </a:cubicBezTo>
                <a:cubicBezTo>
                  <a:pt x="72905" y="344821"/>
                  <a:pt x="89580" y="356837"/>
                  <a:pt x="108093" y="364770"/>
                </a:cubicBezTo>
                <a:cubicBezTo>
                  <a:pt x="186409" y="398330"/>
                  <a:pt x="111266" y="353375"/>
                  <a:pt x="189163" y="405300"/>
                </a:cubicBezTo>
                <a:cubicBezTo>
                  <a:pt x="233858" y="539374"/>
                  <a:pt x="158872" y="334573"/>
                  <a:pt x="243209" y="486359"/>
                </a:cubicBezTo>
                <a:cubicBezTo>
                  <a:pt x="257043" y="511256"/>
                  <a:pt x="270233" y="567419"/>
                  <a:pt x="270233" y="567419"/>
                </a:cubicBezTo>
                <a:cubicBezTo>
                  <a:pt x="263478" y="472857"/>
                  <a:pt x="263340" y="387797"/>
                  <a:pt x="243209" y="297220"/>
                </a:cubicBezTo>
                <a:cubicBezTo>
                  <a:pt x="240119" y="283318"/>
                  <a:pt x="233611" y="270383"/>
                  <a:pt x="229698" y="256690"/>
                </a:cubicBezTo>
                <a:cubicBezTo>
                  <a:pt x="224596" y="238837"/>
                  <a:pt x="224491" y="219257"/>
                  <a:pt x="216186" y="202650"/>
                </a:cubicBezTo>
                <a:cubicBezTo>
                  <a:pt x="201661" y="173604"/>
                  <a:pt x="180155" y="148610"/>
                  <a:pt x="162140" y="121590"/>
                </a:cubicBezTo>
                <a:cubicBezTo>
                  <a:pt x="153132" y="108080"/>
                  <a:pt x="148627" y="90066"/>
                  <a:pt x="135116" y="81060"/>
                </a:cubicBezTo>
                <a:lnTo>
                  <a:pt x="54046" y="27020"/>
                </a:lnTo>
                <a:cubicBezTo>
                  <a:pt x="63054" y="18013"/>
                  <a:pt x="68332" y="0"/>
                  <a:pt x="81070" y="0"/>
                </a:cubicBezTo>
                <a:cubicBezTo>
                  <a:pt x="109555" y="0"/>
                  <a:pt x="134856" y="18836"/>
                  <a:pt x="162140" y="27020"/>
                </a:cubicBezTo>
                <a:cubicBezTo>
                  <a:pt x="179927" y="32355"/>
                  <a:pt x="198171" y="36027"/>
                  <a:pt x="216186" y="40530"/>
                </a:cubicBezTo>
                <a:cubicBezTo>
                  <a:pt x="229698" y="54040"/>
                  <a:pt x="246121" y="65162"/>
                  <a:pt x="256721" y="81060"/>
                </a:cubicBezTo>
                <a:cubicBezTo>
                  <a:pt x="264621" y="92909"/>
                  <a:pt x="263864" y="108853"/>
                  <a:pt x="270233" y="121590"/>
                </a:cubicBezTo>
                <a:cubicBezTo>
                  <a:pt x="277495" y="136113"/>
                  <a:pt x="289994" y="147597"/>
                  <a:pt x="297256" y="162120"/>
                </a:cubicBezTo>
                <a:cubicBezTo>
                  <a:pt x="303625" y="174857"/>
                  <a:pt x="306855" y="188957"/>
                  <a:pt x="310768" y="202650"/>
                </a:cubicBezTo>
                <a:cubicBezTo>
                  <a:pt x="323486" y="247157"/>
                  <a:pt x="328506" y="277822"/>
                  <a:pt x="337791" y="324240"/>
                </a:cubicBezTo>
                <a:cubicBezTo>
                  <a:pt x="346799" y="306227"/>
                  <a:pt x="356880" y="288711"/>
                  <a:pt x="364814" y="270200"/>
                </a:cubicBezTo>
                <a:cubicBezTo>
                  <a:pt x="370424" y="257111"/>
                  <a:pt x="371957" y="242407"/>
                  <a:pt x="378326" y="229670"/>
                </a:cubicBezTo>
                <a:cubicBezTo>
                  <a:pt x="390212" y="205900"/>
                  <a:pt x="424151" y="162191"/>
                  <a:pt x="445884" y="148610"/>
                </a:cubicBezTo>
                <a:cubicBezTo>
                  <a:pt x="466452" y="135757"/>
                  <a:pt x="490923" y="130597"/>
                  <a:pt x="513442" y="121590"/>
                </a:cubicBezTo>
                <a:cubicBezTo>
                  <a:pt x="531458" y="103577"/>
                  <a:pt x="545884" y="81051"/>
                  <a:pt x="567489" y="67550"/>
                </a:cubicBezTo>
                <a:cubicBezTo>
                  <a:pt x="583237" y="57709"/>
                  <a:pt x="603680" y="59141"/>
                  <a:pt x="621535" y="54040"/>
                </a:cubicBezTo>
                <a:cubicBezTo>
                  <a:pt x="635230" y="50128"/>
                  <a:pt x="648558" y="45033"/>
                  <a:pt x="662070" y="40530"/>
                </a:cubicBezTo>
                <a:cubicBezTo>
                  <a:pt x="648558" y="58543"/>
                  <a:pt x="637458" y="78649"/>
                  <a:pt x="621535" y="94570"/>
                </a:cubicBezTo>
                <a:cubicBezTo>
                  <a:pt x="610052" y="106052"/>
                  <a:pt x="591396" y="109116"/>
                  <a:pt x="581000" y="121590"/>
                </a:cubicBezTo>
                <a:cubicBezTo>
                  <a:pt x="568106" y="137061"/>
                  <a:pt x="565442" y="159072"/>
                  <a:pt x="553977" y="175630"/>
                </a:cubicBezTo>
                <a:cubicBezTo>
                  <a:pt x="524747" y="217846"/>
                  <a:pt x="495707" y="260914"/>
                  <a:pt x="459396" y="297220"/>
                </a:cubicBezTo>
                <a:lnTo>
                  <a:pt x="378326" y="378280"/>
                </a:lnTo>
                <a:cubicBezTo>
                  <a:pt x="373822" y="396293"/>
                  <a:pt x="372129" y="415254"/>
                  <a:pt x="364814" y="432320"/>
                </a:cubicBezTo>
                <a:cubicBezTo>
                  <a:pt x="358417" y="447244"/>
                  <a:pt x="345053" y="458327"/>
                  <a:pt x="337791" y="472850"/>
                </a:cubicBezTo>
                <a:cubicBezTo>
                  <a:pt x="331422" y="485587"/>
                  <a:pt x="328783" y="499869"/>
                  <a:pt x="324279" y="513379"/>
                </a:cubicBezTo>
                <a:cubicBezTo>
                  <a:pt x="328783" y="486359"/>
                  <a:pt x="321354" y="454233"/>
                  <a:pt x="337791" y="432320"/>
                </a:cubicBezTo>
                <a:cubicBezTo>
                  <a:pt x="456327" y="274292"/>
                  <a:pt x="305944" y="469470"/>
                  <a:pt x="418861" y="337750"/>
                </a:cubicBezTo>
                <a:cubicBezTo>
                  <a:pt x="433516" y="320654"/>
                  <a:pt x="442097" y="298125"/>
                  <a:pt x="459396" y="283710"/>
                </a:cubicBezTo>
                <a:cubicBezTo>
                  <a:pt x="470338" y="274593"/>
                  <a:pt x="487191" y="276569"/>
                  <a:pt x="499930" y="270200"/>
                </a:cubicBezTo>
                <a:cubicBezTo>
                  <a:pt x="514454" y="262939"/>
                  <a:pt x="525626" y="249774"/>
                  <a:pt x="540465" y="243180"/>
                </a:cubicBezTo>
                <a:lnTo>
                  <a:pt x="662070" y="202650"/>
                </a:lnTo>
                <a:lnTo>
                  <a:pt x="702605" y="189140"/>
                </a:lnTo>
                <a:cubicBezTo>
                  <a:pt x="770163" y="193643"/>
                  <a:pt x="840427" y="183196"/>
                  <a:pt x="905280" y="202650"/>
                </a:cubicBezTo>
                <a:cubicBezTo>
                  <a:pt x="928511" y="209619"/>
                  <a:pt x="860515" y="221382"/>
                  <a:pt x="837721" y="229670"/>
                </a:cubicBezTo>
                <a:cubicBezTo>
                  <a:pt x="810951" y="239403"/>
                  <a:pt x="782130" y="243953"/>
                  <a:pt x="756652" y="256690"/>
                </a:cubicBezTo>
                <a:cubicBezTo>
                  <a:pt x="738636" y="265697"/>
                  <a:pt x="721118" y="275777"/>
                  <a:pt x="702605" y="283710"/>
                </a:cubicBezTo>
                <a:cubicBezTo>
                  <a:pt x="626813" y="316188"/>
                  <a:pt x="697646" y="273033"/>
                  <a:pt x="608024" y="324240"/>
                </a:cubicBezTo>
                <a:cubicBezTo>
                  <a:pt x="593925" y="332296"/>
                  <a:pt x="580170" y="341117"/>
                  <a:pt x="567489" y="351260"/>
                </a:cubicBezTo>
                <a:cubicBezTo>
                  <a:pt x="557542" y="359217"/>
                  <a:pt x="551388" y="371727"/>
                  <a:pt x="540465" y="378280"/>
                </a:cubicBezTo>
                <a:cubicBezTo>
                  <a:pt x="528252" y="385607"/>
                  <a:pt x="513442" y="387287"/>
                  <a:pt x="499930" y="391790"/>
                </a:cubicBezTo>
                <a:cubicBezTo>
                  <a:pt x="486419" y="400797"/>
                  <a:pt x="470090" y="406590"/>
                  <a:pt x="459396" y="418810"/>
                </a:cubicBezTo>
                <a:cubicBezTo>
                  <a:pt x="438010" y="443249"/>
                  <a:pt x="415620" y="469061"/>
                  <a:pt x="405349" y="499869"/>
                </a:cubicBezTo>
                <a:cubicBezTo>
                  <a:pt x="373191" y="596333"/>
                  <a:pt x="394127" y="557232"/>
                  <a:pt x="351302" y="621459"/>
                </a:cubicBezTo>
                <a:cubicBezTo>
                  <a:pt x="346798" y="657486"/>
                  <a:pt x="343312" y="693654"/>
                  <a:pt x="337791" y="729539"/>
                </a:cubicBezTo>
                <a:cubicBezTo>
                  <a:pt x="334299" y="752235"/>
                  <a:pt x="343386" y="784353"/>
                  <a:pt x="324279" y="797089"/>
                </a:cubicBezTo>
                <a:cubicBezTo>
                  <a:pt x="310768" y="806095"/>
                  <a:pt x="306264" y="770069"/>
                  <a:pt x="297256" y="756559"/>
                </a:cubicBezTo>
                <a:cubicBezTo>
                  <a:pt x="261512" y="613606"/>
                  <a:pt x="310041" y="781947"/>
                  <a:pt x="256721" y="661989"/>
                </a:cubicBezTo>
                <a:cubicBezTo>
                  <a:pt x="245152" y="635962"/>
                  <a:pt x="249839" y="601067"/>
                  <a:pt x="229698" y="580929"/>
                </a:cubicBezTo>
                <a:cubicBezTo>
                  <a:pt x="195553" y="546789"/>
                  <a:pt x="208371" y="565302"/>
                  <a:pt x="189163" y="526889"/>
                </a:cubicBezTo>
              </a:path>
            </a:pathLst>
          </a:custGeom>
          <a:solidFill>
            <a:srgbClr val="00800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-67560" y="3465477"/>
            <a:ext cx="232607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29C67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Urea</a:t>
            </a:r>
            <a:endParaRPr lang="en-US" sz="2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D29C67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2715869" y="3254884"/>
            <a:ext cx="945814" cy="945950"/>
          </a:xfrm>
          <a:custGeom>
            <a:avLst/>
            <a:gdLst>
              <a:gd name="connsiteX0" fmla="*/ 40535 w 945814"/>
              <a:gd name="connsiteY0" fmla="*/ 252 h 945950"/>
              <a:gd name="connsiteX1" fmla="*/ 27023 w 945814"/>
              <a:gd name="connsiteY1" fmla="*/ 94821 h 945950"/>
              <a:gd name="connsiteX2" fmla="*/ 0 w 945814"/>
              <a:gd name="connsiteY2" fmla="*/ 175881 h 945950"/>
              <a:gd name="connsiteX3" fmla="*/ 13511 w 945814"/>
              <a:gd name="connsiteY3" fmla="*/ 446081 h 945950"/>
              <a:gd name="connsiteX4" fmla="*/ 94581 w 945814"/>
              <a:gd name="connsiteY4" fmla="*/ 500121 h 945950"/>
              <a:gd name="connsiteX5" fmla="*/ 175651 w 945814"/>
              <a:gd name="connsiteY5" fmla="*/ 554161 h 945950"/>
              <a:gd name="connsiteX6" fmla="*/ 216186 w 945814"/>
              <a:gd name="connsiteY6" fmla="*/ 581180 h 945950"/>
              <a:gd name="connsiteX7" fmla="*/ 297256 w 945814"/>
              <a:gd name="connsiteY7" fmla="*/ 608200 h 945950"/>
              <a:gd name="connsiteX8" fmla="*/ 337791 w 945814"/>
              <a:gd name="connsiteY8" fmla="*/ 621710 h 945950"/>
              <a:gd name="connsiteX9" fmla="*/ 445884 w 945814"/>
              <a:gd name="connsiteY9" fmla="*/ 662240 h 945950"/>
              <a:gd name="connsiteX10" fmla="*/ 526954 w 945814"/>
              <a:gd name="connsiteY10" fmla="*/ 729790 h 945950"/>
              <a:gd name="connsiteX11" fmla="*/ 567488 w 945814"/>
              <a:gd name="connsiteY11" fmla="*/ 770320 h 945950"/>
              <a:gd name="connsiteX12" fmla="*/ 621535 w 945814"/>
              <a:gd name="connsiteY12" fmla="*/ 851380 h 945950"/>
              <a:gd name="connsiteX13" fmla="*/ 648558 w 945814"/>
              <a:gd name="connsiteY13" fmla="*/ 891910 h 945950"/>
              <a:gd name="connsiteX14" fmla="*/ 716116 w 945814"/>
              <a:gd name="connsiteY14" fmla="*/ 945950 h 945950"/>
              <a:gd name="connsiteX15" fmla="*/ 756651 w 945814"/>
              <a:gd name="connsiteY15" fmla="*/ 918930 h 945950"/>
              <a:gd name="connsiteX16" fmla="*/ 837721 w 945814"/>
              <a:gd name="connsiteY16" fmla="*/ 810850 h 945950"/>
              <a:gd name="connsiteX17" fmla="*/ 864744 w 945814"/>
              <a:gd name="connsiteY17" fmla="*/ 770320 h 945950"/>
              <a:gd name="connsiteX18" fmla="*/ 891768 w 945814"/>
              <a:gd name="connsiteY18" fmla="*/ 729790 h 945950"/>
              <a:gd name="connsiteX19" fmla="*/ 905279 w 945814"/>
              <a:gd name="connsiteY19" fmla="*/ 689260 h 945950"/>
              <a:gd name="connsiteX20" fmla="*/ 945814 w 945814"/>
              <a:gd name="connsiteY20" fmla="*/ 621710 h 945950"/>
              <a:gd name="connsiteX21" fmla="*/ 932303 w 945814"/>
              <a:gd name="connsiteY21" fmla="*/ 446081 h 945950"/>
              <a:gd name="connsiteX22" fmla="*/ 918791 w 945814"/>
              <a:gd name="connsiteY22" fmla="*/ 486611 h 945950"/>
              <a:gd name="connsiteX23" fmla="*/ 878256 w 945814"/>
              <a:gd name="connsiteY23" fmla="*/ 500121 h 945950"/>
              <a:gd name="connsiteX24" fmla="*/ 864744 w 945814"/>
              <a:gd name="connsiteY24" fmla="*/ 540651 h 945950"/>
              <a:gd name="connsiteX25" fmla="*/ 824210 w 945814"/>
              <a:gd name="connsiteY25" fmla="*/ 567670 h 945950"/>
              <a:gd name="connsiteX26" fmla="*/ 797186 w 945814"/>
              <a:gd name="connsiteY26" fmla="*/ 594690 h 945950"/>
              <a:gd name="connsiteX27" fmla="*/ 729628 w 945814"/>
              <a:gd name="connsiteY27" fmla="*/ 675750 h 945950"/>
              <a:gd name="connsiteX28" fmla="*/ 702605 w 945814"/>
              <a:gd name="connsiteY28" fmla="*/ 756810 h 945950"/>
              <a:gd name="connsiteX29" fmla="*/ 689093 w 945814"/>
              <a:gd name="connsiteY29" fmla="*/ 797340 h 945950"/>
              <a:gd name="connsiteX30" fmla="*/ 716116 w 945814"/>
              <a:gd name="connsiteY30" fmla="*/ 635220 h 945950"/>
              <a:gd name="connsiteX31" fmla="*/ 743140 w 945814"/>
              <a:gd name="connsiteY31" fmla="*/ 608200 h 945950"/>
              <a:gd name="connsiteX32" fmla="*/ 783675 w 945814"/>
              <a:gd name="connsiteY32" fmla="*/ 594690 h 945950"/>
              <a:gd name="connsiteX33" fmla="*/ 824210 w 945814"/>
              <a:gd name="connsiteY33" fmla="*/ 554161 h 945950"/>
              <a:gd name="connsiteX34" fmla="*/ 851233 w 945814"/>
              <a:gd name="connsiteY34" fmla="*/ 513631 h 945950"/>
              <a:gd name="connsiteX35" fmla="*/ 932303 w 945814"/>
              <a:gd name="connsiteY35" fmla="*/ 473101 h 945950"/>
              <a:gd name="connsiteX36" fmla="*/ 878256 w 945814"/>
              <a:gd name="connsiteY36" fmla="*/ 392041 h 945950"/>
              <a:gd name="connsiteX37" fmla="*/ 797186 w 945814"/>
              <a:gd name="connsiteY37" fmla="*/ 365021 h 945950"/>
              <a:gd name="connsiteX38" fmla="*/ 756651 w 945814"/>
              <a:gd name="connsiteY38" fmla="*/ 351511 h 945950"/>
              <a:gd name="connsiteX39" fmla="*/ 716116 w 945814"/>
              <a:gd name="connsiteY39" fmla="*/ 324491 h 945950"/>
              <a:gd name="connsiteX40" fmla="*/ 662070 w 945814"/>
              <a:gd name="connsiteY40" fmla="*/ 310981 h 945950"/>
              <a:gd name="connsiteX41" fmla="*/ 581000 w 945814"/>
              <a:gd name="connsiteY41" fmla="*/ 283961 h 945950"/>
              <a:gd name="connsiteX42" fmla="*/ 486419 w 945814"/>
              <a:gd name="connsiteY42" fmla="*/ 243431 h 945950"/>
              <a:gd name="connsiteX43" fmla="*/ 405349 w 945814"/>
              <a:gd name="connsiteY43" fmla="*/ 216411 h 945950"/>
              <a:gd name="connsiteX44" fmla="*/ 364814 w 945814"/>
              <a:gd name="connsiteY44" fmla="*/ 202901 h 945950"/>
              <a:gd name="connsiteX45" fmla="*/ 270232 w 945814"/>
              <a:gd name="connsiteY45" fmla="*/ 148861 h 945950"/>
              <a:gd name="connsiteX46" fmla="*/ 189163 w 945814"/>
              <a:gd name="connsiteY46" fmla="*/ 121841 h 945950"/>
              <a:gd name="connsiteX47" fmla="*/ 148628 w 945814"/>
              <a:gd name="connsiteY47" fmla="*/ 108331 h 945950"/>
              <a:gd name="connsiteX48" fmla="*/ 121604 w 945814"/>
              <a:gd name="connsiteY48" fmla="*/ 81311 h 945950"/>
              <a:gd name="connsiteX49" fmla="*/ 81070 w 945814"/>
              <a:gd name="connsiteY49" fmla="*/ 67801 h 945950"/>
              <a:gd name="connsiteX50" fmla="*/ 40535 w 945814"/>
              <a:gd name="connsiteY50" fmla="*/ 252 h 94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45814" h="945950">
                <a:moveTo>
                  <a:pt x="40535" y="252"/>
                </a:moveTo>
                <a:cubicBezTo>
                  <a:pt x="31527" y="4755"/>
                  <a:pt x="34184" y="63794"/>
                  <a:pt x="27023" y="94821"/>
                </a:cubicBezTo>
                <a:cubicBezTo>
                  <a:pt x="20618" y="122573"/>
                  <a:pt x="0" y="175881"/>
                  <a:pt x="0" y="175881"/>
                </a:cubicBezTo>
                <a:cubicBezTo>
                  <a:pt x="4504" y="265948"/>
                  <a:pt x="1325" y="356729"/>
                  <a:pt x="13511" y="446081"/>
                </a:cubicBezTo>
                <a:cubicBezTo>
                  <a:pt x="16577" y="468562"/>
                  <a:pt x="89543" y="497099"/>
                  <a:pt x="94581" y="500121"/>
                </a:cubicBezTo>
                <a:cubicBezTo>
                  <a:pt x="122430" y="516829"/>
                  <a:pt x="148628" y="536148"/>
                  <a:pt x="175651" y="554161"/>
                </a:cubicBezTo>
                <a:cubicBezTo>
                  <a:pt x="189163" y="563167"/>
                  <a:pt x="200781" y="576046"/>
                  <a:pt x="216186" y="581180"/>
                </a:cubicBezTo>
                <a:lnTo>
                  <a:pt x="297256" y="608200"/>
                </a:lnTo>
                <a:cubicBezTo>
                  <a:pt x="310768" y="612703"/>
                  <a:pt x="325940" y="613810"/>
                  <a:pt x="337791" y="621710"/>
                </a:cubicBezTo>
                <a:cubicBezTo>
                  <a:pt x="397435" y="661468"/>
                  <a:pt x="362403" y="645546"/>
                  <a:pt x="445884" y="662240"/>
                </a:cubicBezTo>
                <a:cubicBezTo>
                  <a:pt x="564314" y="780655"/>
                  <a:pt x="414080" y="635738"/>
                  <a:pt x="526954" y="729790"/>
                </a:cubicBezTo>
                <a:cubicBezTo>
                  <a:pt x="541633" y="742021"/>
                  <a:pt x="553977" y="756810"/>
                  <a:pt x="567488" y="770320"/>
                </a:cubicBezTo>
                <a:cubicBezTo>
                  <a:pt x="591234" y="841548"/>
                  <a:pt x="565306" y="783913"/>
                  <a:pt x="621535" y="851380"/>
                </a:cubicBezTo>
                <a:cubicBezTo>
                  <a:pt x="631931" y="863853"/>
                  <a:pt x="638414" y="879231"/>
                  <a:pt x="648558" y="891910"/>
                </a:cubicBezTo>
                <a:cubicBezTo>
                  <a:pt x="670560" y="919409"/>
                  <a:pt x="686022" y="925889"/>
                  <a:pt x="716116" y="945950"/>
                </a:cubicBezTo>
                <a:cubicBezTo>
                  <a:pt x="729628" y="936943"/>
                  <a:pt x="743970" y="929073"/>
                  <a:pt x="756651" y="918930"/>
                </a:cubicBezTo>
                <a:cubicBezTo>
                  <a:pt x="792359" y="890367"/>
                  <a:pt x="813016" y="847903"/>
                  <a:pt x="837721" y="810850"/>
                </a:cubicBezTo>
                <a:lnTo>
                  <a:pt x="864744" y="770320"/>
                </a:lnTo>
                <a:lnTo>
                  <a:pt x="891768" y="729790"/>
                </a:lnTo>
                <a:cubicBezTo>
                  <a:pt x="896272" y="716280"/>
                  <a:pt x="897951" y="701471"/>
                  <a:pt x="905279" y="689260"/>
                </a:cubicBezTo>
                <a:cubicBezTo>
                  <a:pt x="960919" y="596537"/>
                  <a:pt x="907541" y="736521"/>
                  <a:pt x="945814" y="621710"/>
                </a:cubicBezTo>
                <a:cubicBezTo>
                  <a:pt x="941310" y="563167"/>
                  <a:pt x="943819" y="503656"/>
                  <a:pt x="932303" y="446081"/>
                </a:cubicBezTo>
                <a:cubicBezTo>
                  <a:pt x="929510" y="432117"/>
                  <a:pt x="928862" y="476542"/>
                  <a:pt x="918791" y="486611"/>
                </a:cubicBezTo>
                <a:cubicBezTo>
                  <a:pt x="908719" y="496681"/>
                  <a:pt x="891768" y="495618"/>
                  <a:pt x="878256" y="500121"/>
                </a:cubicBezTo>
                <a:cubicBezTo>
                  <a:pt x="873752" y="513631"/>
                  <a:pt x="873641" y="529531"/>
                  <a:pt x="864744" y="540651"/>
                </a:cubicBezTo>
                <a:cubicBezTo>
                  <a:pt x="854599" y="553330"/>
                  <a:pt x="836890" y="557527"/>
                  <a:pt x="824210" y="567670"/>
                </a:cubicBezTo>
                <a:cubicBezTo>
                  <a:pt x="814263" y="575627"/>
                  <a:pt x="805144" y="584744"/>
                  <a:pt x="797186" y="594690"/>
                </a:cubicBezTo>
                <a:cubicBezTo>
                  <a:pt x="721936" y="688741"/>
                  <a:pt x="825923" y="579467"/>
                  <a:pt x="729628" y="675750"/>
                </a:cubicBezTo>
                <a:lnTo>
                  <a:pt x="702605" y="756810"/>
                </a:lnTo>
                <a:lnTo>
                  <a:pt x="689093" y="797340"/>
                </a:lnTo>
                <a:cubicBezTo>
                  <a:pt x="690427" y="785336"/>
                  <a:pt x="694511" y="671225"/>
                  <a:pt x="716116" y="635220"/>
                </a:cubicBezTo>
                <a:cubicBezTo>
                  <a:pt x="722670" y="624297"/>
                  <a:pt x="732217" y="614753"/>
                  <a:pt x="743140" y="608200"/>
                </a:cubicBezTo>
                <a:cubicBezTo>
                  <a:pt x="755353" y="600873"/>
                  <a:pt x="770163" y="599193"/>
                  <a:pt x="783675" y="594690"/>
                </a:cubicBezTo>
                <a:cubicBezTo>
                  <a:pt x="797187" y="581180"/>
                  <a:pt x="811977" y="568839"/>
                  <a:pt x="824210" y="554161"/>
                </a:cubicBezTo>
                <a:cubicBezTo>
                  <a:pt x="834606" y="541688"/>
                  <a:pt x="839751" y="525112"/>
                  <a:pt x="851233" y="513631"/>
                </a:cubicBezTo>
                <a:cubicBezTo>
                  <a:pt x="877426" y="487441"/>
                  <a:pt x="899336" y="484089"/>
                  <a:pt x="932303" y="473101"/>
                </a:cubicBezTo>
                <a:cubicBezTo>
                  <a:pt x="919606" y="435015"/>
                  <a:pt x="919660" y="415041"/>
                  <a:pt x="878256" y="392041"/>
                </a:cubicBezTo>
                <a:cubicBezTo>
                  <a:pt x="853355" y="378209"/>
                  <a:pt x="824209" y="374028"/>
                  <a:pt x="797186" y="365021"/>
                </a:cubicBezTo>
                <a:cubicBezTo>
                  <a:pt x="783674" y="360518"/>
                  <a:pt x="768502" y="359411"/>
                  <a:pt x="756651" y="351511"/>
                </a:cubicBezTo>
                <a:cubicBezTo>
                  <a:pt x="743139" y="342504"/>
                  <a:pt x="731042" y="330887"/>
                  <a:pt x="716116" y="324491"/>
                </a:cubicBezTo>
                <a:cubicBezTo>
                  <a:pt x="699047" y="317177"/>
                  <a:pt x="679857" y="316316"/>
                  <a:pt x="662070" y="310981"/>
                </a:cubicBezTo>
                <a:cubicBezTo>
                  <a:pt x="634786" y="302797"/>
                  <a:pt x="608023" y="292968"/>
                  <a:pt x="581000" y="283961"/>
                </a:cubicBezTo>
                <a:cubicBezTo>
                  <a:pt x="450518" y="240472"/>
                  <a:pt x="653383" y="310209"/>
                  <a:pt x="486419" y="243431"/>
                </a:cubicBezTo>
                <a:cubicBezTo>
                  <a:pt x="459971" y="232853"/>
                  <a:pt x="432372" y="225418"/>
                  <a:pt x="405349" y="216411"/>
                </a:cubicBezTo>
                <a:cubicBezTo>
                  <a:pt x="391837" y="211908"/>
                  <a:pt x="376665" y="210801"/>
                  <a:pt x="364814" y="202901"/>
                </a:cubicBezTo>
                <a:cubicBezTo>
                  <a:pt x="328250" y="178528"/>
                  <a:pt x="313090" y="166002"/>
                  <a:pt x="270232" y="148861"/>
                </a:cubicBezTo>
                <a:cubicBezTo>
                  <a:pt x="243784" y="138283"/>
                  <a:pt x="216186" y="130848"/>
                  <a:pt x="189163" y="121841"/>
                </a:cubicBezTo>
                <a:lnTo>
                  <a:pt x="148628" y="108331"/>
                </a:lnTo>
                <a:cubicBezTo>
                  <a:pt x="139620" y="99324"/>
                  <a:pt x="132527" y="87864"/>
                  <a:pt x="121604" y="81311"/>
                </a:cubicBezTo>
                <a:cubicBezTo>
                  <a:pt x="109391" y="73984"/>
                  <a:pt x="91141" y="77871"/>
                  <a:pt x="81070" y="67801"/>
                </a:cubicBezTo>
                <a:cubicBezTo>
                  <a:pt x="66134" y="52867"/>
                  <a:pt x="49543" y="-4251"/>
                  <a:pt x="40535" y="252"/>
                </a:cubicBezTo>
                <a:close/>
              </a:path>
            </a:pathLst>
          </a:custGeom>
          <a:blipFill rotWithShape="1">
            <a:blip r:embed="rId2"/>
            <a:tile tx="0" ty="0" sx="100000" sy="100000" flip="none" algn="tl"/>
          </a:blipFill>
          <a:ln>
            <a:solidFill>
              <a:srgbClr val="D29C6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544384" y="3956456"/>
            <a:ext cx="108595" cy="101502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972720" y="3451199"/>
            <a:ext cx="232607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29C67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Urea</a:t>
            </a:r>
            <a:endParaRPr lang="en-US" sz="2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D29C67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3" name="Oval 62"/>
          <p:cNvSpPr/>
          <p:nvPr/>
        </p:nvSpPr>
        <p:spPr>
          <a:xfrm>
            <a:off x="1488982" y="3861885"/>
            <a:ext cx="105398" cy="122131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5104256" y="3151748"/>
            <a:ext cx="945814" cy="945950"/>
          </a:xfrm>
          <a:custGeom>
            <a:avLst/>
            <a:gdLst>
              <a:gd name="connsiteX0" fmla="*/ 40535 w 945814"/>
              <a:gd name="connsiteY0" fmla="*/ 252 h 945950"/>
              <a:gd name="connsiteX1" fmla="*/ 27023 w 945814"/>
              <a:gd name="connsiteY1" fmla="*/ 94821 h 945950"/>
              <a:gd name="connsiteX2" fmla="*/ 0 w 945814"/>
              <a:gd name="connsiteY2" fmla="*/ 175881 h 945950"/>
              <a:gd name="connsiteX3" fmla="*/ 13511 w 945814"/>
              <a:gd name="connsiteY3" fmla="*/ 446081 h 945950"/>
              <a:gd name="connsiteX4" fmla="*/ 94581 w 945814"/>
              <a:gd name="connsiteY4" fmla="*/ 500121 h 945950"/>
              <a:gd name="connsiteX5" fmla="*/ 175651 w 945814"/>
              <a:gd name="connsiteY5" fmla="*/ 554161 h 945950"/>
              <a:gd name="connsiteX6" fmla="*/ 216186 w 945814"/>
              <a:gd name="connsiteY6" fmla="*/ 581180 h 945950"/>
              <a:gd name="connsiteX7" fmla="*/ 297256 w 945814"/>
              <a:gd name="connsiteY7" fmla="*/ 608200 h 945950"/>
              <a:gd name="connsiteX8" fmla="*/ 337791 w 945814"/>
              <a:gd name="connsiteY8" fmla="*/ 621710 h 945950"/>
              <a:gd name="connsiteX9" fmla="*/ 445884 w 945814"/>
              <a:gd name="connsiteY9" fmla="*/ 662240 h 945950"/>
              <a:gd name="connsiteX10" fmla="*/ 526954 w 945814"/>
              <a:gd name="connsiteY10" fmla="*/ 729790 h 945950"/>
              <a:gd name="connsiteX11" fmla="*/ 567488 w 945814"/>
              <a:gd name="connsiteY11" fmla="*/ 770320 h 945950"/>
              <a:gd name="connsiteX12" fmla="*/ 621535 w 945814"/>
              <a:gd name="connsiteY12" fmla="*/ 851380 h 945950"/>
              <a:gd name="connsiteX13" fmla="*/ 648558 w 945814"/>
              <a:gd name="connsiteY13" fmla="*/ 891910 h 945950"/>
              <a:gd name="connsiteX14" fmla="*/ 716116 w 945814"/>
              <a:gd name="connsiteY14" fmla="*/ 945950 h 945950"/>
              <a:gd name="connsiteX15" fmla="*/ 756651 w 945814"/>
              <a:gd name="connsiteY15" fmla="*/ 918930 h 945950"/>
              <a:gd name="connsiteX16" fmla="*/ 837721 w 945814"/>
              <a:gd name="connsiteY16" fmla="*/ 810850 h 945950"/>
              <a:gd name="connsiteX17" fmla="*/ 864744 w 945814"/>
              <a:gd name="connsiteY17" fmla="*/ 770320 h 945950"/>
              <a:gd name="connsiteX18" fmla="*/ 891768 w 945814"/>
              <a:gd name="connsiteY18" fmla="*/ 729790 h 945950"/>
              <a:gd name="connsiteX19" fmla="*/ 905279 w 945814"/>
              <a:gd name="connsiteY19" fmla="*/ 689260 h 945950"/>
              <a:gd name="connsiteX20" fmla="*/ 945814 w 945814"/>
              <a:gd name="connsiteY20" fmla="*/ 621710 h 945950"/>
              <a:gd name="connsiteX21" fmla="*/ 932303 w 945814"/>
              <a:gd name="connsiteY21" fmla="*/ 446081 h 945950"/>
              <a:gd name="connsiteX22" fmla="*/ 918791 w 945814"/>
              <a:gd name="connsiteY22" fmla="*/ 486611 h 945950"/>
              <a:gd name="connsiteX23" fmla="*/ 878256 w 945814"/>
              <a:gd name="connsiteY23" fmla="*/ 500121 h 945950"/>
              <a:gd name="connsiteX24" fmla="*/ 864744 w 945814"/>
              <a:gd name="connsiteY24" fmla="*/ 540651 h 945950"/>
              <a:gd name="connsiteX25" fmla="*/ 824210 w 945814"/>
              <a:gd name="connsiteY25" fmla="*/ 567670 h 945950"/>
              <a:gd name="connsiteX26" fmla="*/ 797186 w 945814"/>
              <a:gd name="connsiteY26" fmla="*/ 594690 h 945950"/>
              <a:gd name="connsiteX27" fmla="*/ 729628 w 945814"/>
              <a:gd name="connsiteY27" fmla="*/ 675750 h 945950"/>
              <a:gd name="connsiteX28" fmla="*/ 702605 w 945814"/>
              <a:gd name="connsiteY28" fmla="*/ 756810 h 945950"/>
              <a:gd name="connsiteX29" fmla="*/ 689093 w 945814"/>
              <a:gd name="connsiteY29" fmla="*/ 797340 h 945950"/>
              <a:gd name="connsiteX30" fmla="*/ 716116 w 945814"/>
              <a:gd name="connsiteY30" fmla="*/ 635220 h 945950"/>
              <a:gd name="connsiteX31" fmla="*/ 743140 w 945814"/>
              <a:gd name="connsiteY31" fmla="*/ 608200 h 945950"/>
              <a:gd name="connsiteX32" fmla="*/ 783675 w 945814"/>
              <a:gd name="connsiteY32" fmla="*/ 594690 h 945950"/>
              <a:gd name="connsiteX33" fmla="*/ 824210 w 945814"/>
              <a:gd name="connsiteY33" fmla="*/ 554161 h 945950"/>
              <a:gd name="connsiteX34" fmla="*/ 851233 w 945814"/>
              <a:gd name="connsiteY34" fmla="*/ 513631 h 945950"/>
              <a:gd name="connsiteX35" fmla="*/ 932303 w 945814"/>
              <a:gd name="connsiteY35" fmla="*/ 473101 h 945950"/>
              <a:gd name="connsiteX36" fmla="*/ 878256 w 945814"/>
              <a:gd name="connsiteY36" fmla="*/ 392041 h 945950"/>
              <a:gd name="connsiteX37" fmla="*/ 797186 w 945814"/>
              <a:gd name="connsiteY37" fmla="*/ 365021 h 945950"/>
              <a:gd name="connsiteX38" fmla="*/ 756651 w 945814"/>
              <a:gd name="connsiteY38" fmla="*/ 351511 h 945950"/>
              <a:gd name="connsiteX39" fmla="*/ 716116 w 945814"/>
              <a:gd name="connsiteY39" fmla="*/ 324491 h 945950"/>
              <a:gd name="connsiteX40" fmla="*/ 662070 w 945814"/>
              <a:gd name="connsiteY40" fmla="*/ 310981 h 945950"/>
              <a:gd name="connsiteX41" fmla="*/ 581000 w 945814"/>
              <a:gd name="connsiteY41" fmla="*/ 283961 h 945950"/>
              <a:gd name="connsiteX42" fmla="*/ 486419 w 945814"/>
              <a:gd name="connsiteY42" fmla="*/ 243431 h 945950"/>
              <a:gd name="connsiteX43" fmla="*/ 405349 w 945814"/>
              <a:gd name="connsiteY43" fmla="*/ 216411 h 945950"/>
              <a:gd name="connsiteX44" fmla="*/ 364814 w 945814"/>
              <a:gd name="connsiteY44" fmla="*/ 202901 h 945950"/>
              <a:gd name="connsiteX45" fmla="*/ 270232 w 945814"/>
              <a:gd name="connsiteY45" fmla="*/ 148861 h 945950"/>
              <a:gd name="connsiteX46" fmla="*/ 189163 w 945814"/>
              <a:gd name="connsiteY46" fmla="*/ 121841 h 945950"/>
              <a:gd name="connsiteX47" fmla="*/ 148628 w 945814"/>
              <a:gd name="connsiteY47" fmla="*/ 108331 h 945950"/>
              <a:gd name="connsiteX48" fmla="*/ 121604 w 945814"/>
              <a:gd name="connsiteY48" fmla="*/ 81311 h 945950"/>
              <a:gd name="connsiteX49" fmla="*/ 81070 w 945814"/>
              <a:gd name="connsiteY49" fmla="*/ 67801 h 945950"/>
              <a:gd name="connsiteX50" fmla="*/ 40535 w 945814"/>
              <a:gd name="connsiteY50" fmla="*/ 252 h 94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45814" h="945950">
                <a:moveTo>
                  <a:pt x="40535" y="252"/>
                </a:moveTo>
                <a:cubicBezTo>
                  <a:pt x="31527" y="4755"/>
                  <a:pt x="34184" y="63794"/>
                  <a:pt x="27023" y="94821"/>
                </a:cubicBezTo>
                <a:cubicBezTo>
                  <a:pt x="20618" y="122573"/>
                  <a:pt x="0" y="175881"/>
                  <a:pt x="0" y="175881"/>
                </a:cubicBezTo>
                <a:cubicBezTo>
                  <a:pt x="4504" y="265948"/>
                  <a:pt x="1325" y="356729"/>
                  <a:pt x="13511" y="446081"/>
                </a:cubicBezTo>
                <a:cubicBezTo>
                  <a:pt x="16577" y="468562"/>
                  <a:pt x="89543" y="497099"/>
                  <a:pt x="94581" y="500121"/>
                </a:cubicBezTo>
                <a:cubicBezTo>
                  <a:pt x="122430" y="516829"/>
                  <a:pt x="148628" y="536148"/>
                  <a:pt x="175651" y="554161"/>
                </a:cubicBezTo>
                <a:cubicBezTo>
                  <a:pt x="189163" y="563167"/>
                  <a:pt x="200781" y="576046"/>
                  <a:pt x="216186" y="581180"/>
                </a:cubicBezTo>
                <a:lnTo>
                  <a:pt x="297256" y="608200"/>
                </a:lnTo>
                <a:cubicBezTo>
                  <a:pt x="310768" y="612703"/>
                  <a:pt x="325940" y="613810"/>
                  <a:pt x="337791" y="621710"/>
                </a:cubicBezTo>
                <a:cubicBezTo>
                  <a:pt x="397435" y="661468"/>
                  <a:pt x="362403" y="645546"/>
                  <a:pt x="445884" y="662240"/>
                </a:cubicBezTo>
                <a:cubicBezTo>
                  <a:pt x="564314" y="780655"/>
                  <a:pt x="414080" y="635738"/>
                  <a:pt x="526954" y="729790"/>
                </a:cubicBezTo>
                <a:cubicBezTo>
                  <a:pt x="541633" y="742021"/>
                  <a:pt x="553977" y="756810"/>
                  <a:pt x="567488" y="770320"/>
                </a:cubicBezTo>
                <a:cubicBezTo>
                  <a:pt x="591234" y="841548"/>
                  <a:pt x="565306" y="783913"/>
                  <a:pt x="621535" y="851380"/>
                </a:cubicBezTo>
                <a:cubicBezTo>
                  <a:pt x="631931" y="863853"/>
                  <a:pt x="638414" y="879231"/>
                  <a:pt x="648558" y="891910"/>
                </a:cubicBezTo>
                <a:cubicBezTo>
                  <a:pt x="670560" y="919409"/>
                  <a:pt x="686022" y="925889"/>
                  <a:pt x="716116" y="945950"/>
                </a:cubicBezTo>
                <a:cubicBezTo>
                  <a:pt x="729628" y="936943"/>
                  <a:pt x="743970" y="929073"/>
                  <a:pt x="756651" y="918930"/>
                </a:cubicBezTo>
                <a:cubicBezTo>
                  <a:pt x="792359" y="890367"/>
                  <a:pt x="813016" y="847903"/>
                  <a:pt x="837721" y="810850"/>
                </a:cubicBezTo>
                <a:lnTo>
                  <a:pt x="864744" y="770320"/>
                </a:lnTo>
                <a:lnTo>
                  <a:pt x="891768" y="729790"/>
                </a:lnTo>
                <a:cubicBezTo>
                  <a:pt x="896272" y="716280"/>
                  <a:pt x="897951" y="701471"/>
                  <a:pt x="905279" y="689260"/>
                </a:cubicBezTo>
                <a:cubicBezTo>
                  <a:pt x="960919" y="596537"/>
                  <a:pt x="907541" y="736521"/>
                  <a:pt x="945814" y="621710"/>
                </a:cubicBezTo>
                <a:cubicBezTo>
                  <a:pt x="941310" y="563167"/>
                  <a:pt x="943819" y="503656"/>
                  <a:pt x="932303" y="446081"/>
                </a:cubicBezTo>
                <a:cubicBezTo>
                  <a:pt x="929510" y="432117"/>
                  <a:pt x="928862" y="476542"/>
                  <a:pt x="918791" y="486611"/>
                </a:cubicBezTo>
                <a:cubicBezTo>
                  <a:pt x="908719" y="496681"/>
                  <a:pt x="891768" y="495618"/>
                  <a:pt x="878256" y="500121"/>
                </a:cubicBezTo>
                <a:cubicBezTo>
                  <a:pt x="873752" y="513631"/>
                  <a:pt x="873641" y="529531"/>
                  <a:pt x="864744" y="540651"/>
                </a:cubicBezTo>
                <a:cubicBezTo>
                  <a:pt x="854599" y="553330"/>
                  <a:pt x="836890" y="557527"/>
                  <a:pt x="824210" y="567670"/>
                </a:cubicBezTo>
                <a:cubicBezTo>
                  <a:pt x="814263" y="575627"/>
                  <a:pt x="805144" y="584744"/>
                  <a:pt x="797186" y="594690"/>
                </a:cubicBezTo>
                <a:cubicBezTo>
                  <a:pt x="721936" y="688741"/>
                  <a:pt x="825923" y="579467"/>
                  <a:pt x="729628" y="675750"/>
                </a:cubicBezTo>
                <a:lnTo>
                  <a:pt x="702605" y="756810"/>
                </a:lnTo>
                <a:lnTo>
                  <a:pt x="689093" y="797340"/>
                </a:lnTo>
                <a:cubicBezTo>
                  <a:pt x="690427" y="785336"/>
                  <a:pt x="694511" y="671225"/>
                  <a:pt x="716116" y="635220"/>
                </a:cubicBezTo>
                <a:cubicBezTo>
                  <a:pt x="722670" y="624297"/>
                  <a:pt x="732217" y="614753"/>
                  <a:pt x="743140" y="608200"/>
                </a:cubicBezTo>
                <a:cubicBezTo>
                  <a:pt x="755353" y="600873"/>
                  <a:pt x="770163" y="599193"/>
                  <a:pt x="783675" y="594690"/>
                </a:cubicBezTo>
                <a:cubicBezTo>
                  <a:pt x="797187" y="581180"/>
                  <a:pt x="811977" y="568839"/>
                  <a:pt x="824210" y="554161"/>
                </a:cubicBezTo>
                <a:cubicBezTo>
                  <a:pt x="834606" y="541688"/>
                  <a:pt x="839751" y="525112"/>
                  <a:pt x="851233" y="513631"/>
                </a:cubicBezTo>
                <a:cubicBezTo>
                  <a:pt x="877426" y="487441"/>
                  <a:pt x="899336" y="484089"/>
                  <a:pt x="932303" y="473101"/>
                </a:cubicBezTo>
                <a:cubicBezTo>
                  <a:pt x="919606" y="435015"/>
                  <a:pt x="919660" y="415041"/>
                  <a:pt x="878256" y="392041"/>
                </a:cubicBezTo>
                <a:cubicBezTo>
                  <a:pt x="853355" y="378209"/>
                  <a:pt x="824209" y="374028"/>
                  <a:pt x="797186" y="365021"/>
                </a:cubicBezTo>
                <a:cubicBezTo>
                  <a:pt x="783674" y="360518"/>
                  <a:pt x="768502" y="359411"/>
                  <a:pt x="756651" y="351511"/>
                </a:cubicBezTo>
                <a:cubicBezTo>
                  <a:pt x="743139" y="342504"/>
                  <a:pt x="731042" y="330887"/>
                  <a:pt x="716116" y="324491"/>
                </a:cubicBezTo>
                <a:cubicBezTo>
                  <a:pt x="699047" y="317177"/>
                  <a:pt x="679857" y="316316"/>
                  <a:pt x="662070" y="310981"/>
                </a:cubicBezTo>
                <a:cubicBezTo>
                  <a:pt x="634786" y="302797"/>
                  <a:pt x="608023" y="292968"/>
                  <a:pt x="581000" y="283961"/>
                </a:cubicBezTo>
                <a:cubicBezTo>
                  <a:pt x="450518" y="240472"/>
                  <a:pt x="653383" y="310209"/>
                  <a:pt x="486419" y="243431"/>
                </a:cubicBezTo>
                <a:cubicBezTo>
                  <a:pt x="459971" y="232853"/>
                  <a:pt x="432372" y="225418"/>
                  <a:pt x="405349" y="216411"/>
                </a:cubicBezTo>
                <a:cubicBezTo>
                  <a:pt x="391837" y="211908"/>
                  <a:pt x="376665" y="210801"/>
                  <a:pt x="364814" y="202901"/>
                </a:cubicBezTo>
                <a:cubicBezTo>
                  <a:pt x="328250" y="178528"/>
                  <a:pt x="313090" y="166002"/>
                  <a:pt x="270232" y="148861"/>
                </a:cubicBezTo>
                <a:cubicBezTo>
                  <a:pt x="243784" y="138283"/>
                  <a:pt x="216186" y="130848"/>
                  <a:pt x="189163" y="121841"/>
                </a:cubicBezTo>
                <a:lnTo>
                  <a:pt x="148628" y="108331"/>
                </a:lnTo>
                <a:cubicBezTo>
                  <a:pt x="139620" y="99324"/>
                  <a:pt x="132527" y="87864"/>
                  <a:pt x="121604" y="81311"/>
                </a:cubicBezTo>
                <a:cubicBezTo>
                  <a:pt x="109391" y="73984"/>
                  <a:pt x="91141" y="77871"/>
                  <a:pt x="81070" y="67801"/>
                </a:cubicBezTo>
                <a:cubicBezTo>
                  <a:pt x="66134" y="52867"/>
                  <a:pt x="49543" y="-4251"/>
                  <a:pt x="40535" y="252"/>
                </a:cubicBezTo>
                <a:close/>
              </a:path>
            </a:pathLst>
          </a:custGeom>
          <a:blipFill rotWithShape="1">
            <a:blip r:embed="rId2"/>
            <a:tile tx="0" ty="0" sx="100000" sy="100000" flip="none" algn="tl"/>
          </a:blipFill>
          <a:ln>
            <a:solidFill>
              <a:srgbClr val="D29C6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915455" y="3962974"/>
            <a:ext cx="175651" cy="177618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158666" y="4148774"/>
            <a:ext cx="175651" cy="177618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874419" y="3827726"/>
            <a:ext cx="148621" cy="135248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298622" y="4471962"/>
            <a:ext cx="175651" cy="177618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388131" y="3375083"/>
            <a:ext cx="232607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29C67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Urea</a:t>
            </a:r>
            <a:endParaRPr lang="en-US" sz="2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D29C67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1" name="Oval 60"/>
          <p:cNvSpPr/>
          <p:nvPr/>
        </p:nvSpPr>
        <p:spPr>
          <a:xfrm>
            <a:off x="6027319" y="4115374"/>
            <a:ext cx="175651" cy="177618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122971" y="4344223"/>
            <a:ext cx="175651" cy="177618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026819" y="3980126"/>
            <a:ext cx="148621" cy="135248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568136" y="4085005"/>
            <a:ext cx="175651" cy="177618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976994" y="4603883"/>
            <a:ext cx="175651" cy="177618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782849" y="4393484"/>
            <a:ext cx="175651" cy="177618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660727" y="4157826"/>
            <a:ext cx="113606" cy="135166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4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n 19"/>
          <p:cNvSpPr/>
          <p:nvPr/>
        </p:nvSpPr>
        <p:spPr>
          <a:xfrm>
            <a:off x="6023040" y="4184244"/>
            <a:ext cx="594512" cy="690959"/>
          </a:xfrm>
          <a:prstGeom prst="can">
            <a:avLst/>
          </a:prstGeom>
          <a:solidFill>
            <a:schemeClr val="accent4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n 17"/>
          <p:cNvSpPr/>
          <p:nvPr/>
        </p:nvSpPr>
        <p:spPr>
          <a:xfrm>
            <a:off x="3728287" y="4138084"/>
            <a:ext cx="594512" cy="690959"/>
          </a:xfrm>
          <a:prstGeom prst="can">
            <a:avLst/>
          </a:prstGeom>
          <a:solidFill>
            <a:schemeClr val="accent4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/>
          <p:cNvSpPr/>
          <p:nvPr/>
        </p:nvSpPr>
        <p:spPr>
          <a:xfrm>
            <a:off x="5741846" y="3250628"/>
            <a:ext cx="1594973" cy="1045374"/>
          </a:xfrm>
          <a:custGeom>
            <a:avLst/>
            <a:gdLst>
              <a:gd name="connsiteX0" fmla="*/ 256721 w 910048"/>
              <a:gd name="connsiteY0" fmla="*/ 580929 h 798516"/>
              <a:gd name="connsiteX1" fmla="*/ 229698 w 910048"/>
              <a:gd name="connsiteY1" fmla="*/ 459340 h 798516"/>
              <a:gd name="connsiteX2" fmla="*/ 202674 w 910048"/>
              <a:gd name="connsiteY2" fmla="*/ 418810 h 798516"/>
              <a:gd name="connsiteX3" fmla="*/ 175651 w 910048"/>
              <a:gd name="connsiteY3" fmla="*/ 364770 h 798516"/>
              <a:gd name="connsiteX4" fmla="*/ 135116 w 910048"/>
              <a:gd name="connsiteY4" fmla="*/ 337750 h 798516"/>
              <a:gd name="connsiteX5" fmla="*/ 54046 w 910048"/>
              <a:gd name="connsiteY5" fmla="*/ 310730 h 798516"/>
              <a:gd name="connsiteX6" fmla="*/ 0 w 910048"/>
              <a:gd name="connsiteY6" fmla="*/ 324240 h 798516"/>
              <a:gd name="connsiteX7" fmla="*/ 54046 w 910048"/>
              <a:gd name="connsiteY7" fmla="*/ 337750 h 798516"/>
              <a:gd name="connsiteX8" fmla="*/ 108093 w 910048"/>
              <a:gd name="connsiteY8" fmla="*/ 364770 h 798516"/>
              <a:gd name="connsiteX9" fmla="*/ 189163 w 910048"/>
              <a:gd name="connsiteY9" fmla="*/ 405300 h 798516"/>
              <a:gd name="connsiteX10" fmla="*/ 243209 w 910048"/>
              <a:gd name="connsiteY10" fmla="*/ 486359 h 798516"/>
              <a:gd name="connsiteX11" fmla="*/ 270233 w 910048"/>
              <a:gd name="connsiteY11" fmla="*/ 567419 h 798516"/>
              <a:gd name="connsiteX12" fmla="*/ 243209 w 910048"/>
              <a:gd name="connsiteY12" fmla="*/ 297220 h 798516"/>
              <a:gd name="connsiteX13" fmla="*/ 229698 w 910048"/>
              <a:gd name="connsiteY13" fmla="*/ 256690 h 798516"/>
              <a:gd name="connsiteX14" fmla="*/ 216186 w 910048"/>
              <a:gd name="connsiteY14" fmla="*/ 202650 h 798516"/>
              <a:gd name="connsiteX15" fmla="*/ 162140 w 910048"/>
              <a:gd name="connsiteY15" fmla="*/ 121590 h 798516"/>
              <a:gd name="connsiteX16" fmla="*/ 135116 w 910048"/>
              <a:gd name="connsiteY16" fmla="*/ 81060 h 798516"/>
              <a:gd name="connsiteX17" fmla="*/ 54046 w 910048"/>
              <a:gd name="connsiteY17" fmla="*/ 27020 h 798516"/>
              <a:gd name="connsiteX18" fmla="*/ 81070 w 910048"/>
              <a:gd name="connsiteY18" fmla="*/ 0 h 798516"/>
              <a:gd name="connsiteX19" fmla="*/ 162140 w 910048"/>
              <a:gd name="connsiteY19" fmla="*/ 27020 h 798516"/>
              <a:gd name="connsiteX20" fmla="*/ 216186 w 910048"/>
              <a:gd name="connsiteY20" fmla="*/ 40530 h 798516"/>
              <a:gd name="connsiteX21" fmla="*/ 256721 w 910048"/>
              <a:gd name="connsiteY21" fmla="*/ 81060 h 798516"/>
              <a:gd name="connsiteX22" fmla="*/ 270233 w 910048"/>
              <a:gd name="connsiteY22" fmla="*/ 121590 h 798516"/>
              <a:gd name="connsiteX23" fmla="*/ 297256 w 910048"/>
              <a:gd name="connsiteY23" fmla="*/ 162120 h 798516"/>
              <a:gd name="connsiteX24" fmla="*/ 310768 w 910048"/>
              <a:gd name="connsiteY24" fmla="*/ 202650 h 798516"/>
              <a:gd name="connsiteX25" fmla="*/ 337791 w 910048"/>
              <a:gd name="connsiteY25" fmla="*/ 324240 h 798516"/>
              <a:gd name="connsiteX26" fmla="*/ 364814 w 910048"/>
              <a:gd name="connsiteY26" fmla="*/ 270200 h 798516"/>
              <a:gd name="connsiteX27" fmla="*/ 378326 w 910048"/>
              <a:gd name="connsiteY27" fmla="*/ 229670 h 798516"/>
              <a:gd name="connsiteX28" fmla="*/ 445884 w 910048"/>
              <a:gd name="connsiteY28" fmla="*/ 148610 h 798516"/>
              <a:gd name="connsiteX29" fmla="*/ 513442 w 910048"/>
              <a:gd name="connsiteY29" fmla="*/ 121590 h 798516"/>
              <a:gd name="connsiteX30" fmla="*/ 567489 w 910048"/>
              <a:gd name="connsiteY30" fmla="*/ 67550 h 798516"/>
              <a:gd name="connsiteX31" fmla="*/ 621535 w 910048"/>
              <a:gd name="connsiteY31" fmla="*/ 54040 h 798516"/>
              <a:gd name="connsiteX32" fmla="*/ 662070 w 910048"/>
              <a:gd name="connsiteY32" fmla="*/ 40530 h 798516"/>
              <a:gd name="connsiteX33" fmla="*/ 621535 w 910048"/>
              <a:gd name="connsiteY33" fmla="*/ 94570 h 798516"/>
              <a:gd name="connsiteX34" fmla="*/ 581000 w 910048"/>
              <a:gd name="connsiteY34" fmla="*/ 121590 h 798516"/>
              <a:gd name="connsiteX35" fmla="*/ 553977 w 910048"/>
              <a:gd name="connsiteY35" fmla="*/ 175630 h 798516"/>
              <a:gd name="connsiteX36" fmla="*/ 459396 w 910048"/>
              <a:gd name="connsiteY36" fmla="*/ 297220 h 798516"/>
              <a:gd name="connsiteX37" fmla="*/ 378326 w 910048"/>
              <a:gd name="connsiteY37" fmla="*/ 378280 h 798516"/>
              <a:gd name="connsiteX38" fmla="*/ 364814 w 910048"/>
              <a:gd name="connsiteY38" fmla="*/ 432320 h 798516"/>
              <a:gd name="connsiteX39" fmla="*/ 337791 w 910048"/>
              <a:gd name="connsiteY39" fmla="*/ 472850 h 798516"/>
              <a:gd name="connsiteX40" fmla="*/ 324279 w 910048"/>
              <a:gd name="connsiteY40" fmla="*/ 513379 h 798516"/>
              <a:gd name="connsiteX41" fmla="*/ 337791 w 910048"/>
              <a:gd name="connsiteY41" fmla="*/ 432320 h 798516"/>
              <a:gd name="connsiteX42" fmla="*/ 418861 w 910048"/>
              <a:gd name="connsiteY42" fmla="*/ 337750 h 798516"/>
              <a:gd name="connsiteX43" fmla="*/ 459396 w 910048"/>
              <a:gd name="connsiteY43" fmla="*/ 283710 h 798516"/>
              <a:gd name="connsiteX44" fmla="*/ 499930 w 910048"/>
              <a:gd name="connsiteY44" fmla="*/ 270200 h 798516"/>
              <a:gd name="connsiteX45" fmla="*/ 540465 w 910048"/>
              <a:gd name="connsiteY45" fmla="*/ 243180 h 798516"/>
              <a:gd name="connsiteX46" fmla="*/ 662070 w 910048"/>
              <a:gd name="connsiteY46" fmla="*/ 202650 h 798516"/>
              <a:gd name="connsiteX47" fmla="*/ 702605 w 910048"/>
              <a:gd name="connsiteY47" fmla="*/ 189140 h 798516"/>
              <a:gd name="connsiteX48" fmla="*/ 905280 w 910048"/>
              <a:gd name="connsiteY48" fmla="*/ 202650 h 798516"/>
              <a:gd name="connsiteX49" fmla="*/ 837721 w 910048"/>
              <a:gd name="connsiteY49" fmla="*/ 229670 h 798516"/>
              <a:gd name="connsiteX50" fmla="*/ 756652 w 910048"/>
              <a:gd name="connsiteY50" fmla="*/ 256690 h 798516"/>
              <a:gd name="connsiteX51" fmla="*/ 702605 w 910048"/>
              <a:gd name="connsiteY51" fmla="*/ 283710 h 798516"/>
              <a:gd name="connsiteX52" fmla="*/ 608024 w 910048"/>
              <a:gd name="connsiteY52" fmla="*/ 324240 h 798516"/>
              <a:gd name="connsiteX53" fmla="*/ 567489 w 910048"/>
              <a:gd name="connsiteY53" fmla="*/ 351260 h 798516"/>
              <a:gd name="connsiteX54" fmla="*/ 540465 w 910048"/>
              <a:gd name="connsiteY54" fmla="*/ 378280 h 798516"/>
              <a:gd name="connsiteX55" fmla="*/ 499930 w 910048"/>
              <a:gd name="connsiteY55" fmla="*/ 391790 h 798516"/>
              <a:gd name="connsiteX56" fmla="*/ 459396 w 910048"/>
              <a:gd name="connsiteY56" fmla="*/ 418810 h 798516"/>
              <a:gd name="connsiteX57" fmla="*/ 405349 w 910048"/>
              <a:gd name="connsiteY57" fmla="*/ 499869 h 798516"/>
              <a:gd name="connsiteX58" fmla="*/ 351302 w 910048"/>
              <a:gd name="connsiteY58" fmla="*/ 621459 h 798516"/>
              <a:gd name="connsiteX59" fmla="*/ 337791 w 910048"/>
              <a:gd name="connsiteY59" fmla="*/ 729539 h 798516"/>
              <a:gd name="connsiteX60" fmla="*/ 324279 w 910048"/>
              <a:gd name="connsiteY60" fmla="*/ 797089 h 798516"/>
              <a:gd name="connsiteX61" fmla="*/ 297256 w 910048"/>
              <a:gd name="connsiteY61" fmla="*/ 756559 h 798516"/>
              <a:gd name="connsiteX62" fmla="*/ 256721 w 910048"/>
              <a:gd name="connsiteY62" fmla="*/ 661989 h 798516"/>
              <a:gd name="connsiteX63" fmla="*/ 229698 w 910048"/>
              <a:gd name="connsiteY63" fmla="*/ 580929 h 798516"/>
              <a:gd name="connsiteX64" fmla="*/ 189163 w 910048"/>
              <a:gd name="connsiteY64" fmla="*/ 526889 h 798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910048" h="798516">
                <a:moveTo>
                  <a:pt x="256721" y="580929"/>
                </a:moveTo>
                <a:cubicBezTo>
                  <a:pt x="254317" y="568913"/>
                  <a:pt x="236852" y="476030"/>
                  <a:pt x="229698" y="459340"/>
                </a:cubicBezTo>
                <a:cubicBezTo>
                  <a:pt x="223301" y="444415"/>
                  <a:pt x="210731" y="432908"/>
                  <a:pt x="202674" y="418810"/>
                </a:cubicBezTo>
                <a:cubicBezTo>
                  <a:pt x="192681" y="401324"/>
                  <a:pt x="188545" y="380241"/>
                  <a:pt x="175651" y="364770"/>
                </a:cubicBezTo>
                <a:cubicBezTo>
                  <a:pt x="165255" y="352296"/>
                  <a:pt x="149955" y="344344"/>
                  <a:pt x="135116" y="337750"/>
                </a:cubicBezTo>
                <a:cubicBezTo>
                  <a:pt x="109086" y="326182"/>
                  <a:pt x="54046" y="310730"/>
                  <a:pt x="54046" y="310730"/>
                </a:cubicBezTo>
                <a:cubicBezTo>
                  <a:pt x="36031" y="315233"/>
                  <a:pt x="0" y="305670"/>
                  <a:pt x="0" y="324240"/>
                </a:cubicBezTo>
                <a:cubicBezTo>
                  <a:pt x="0" y="342810"/>
                  <a:pt x="36658" y="331230"/>
                  <a:pt x="54046" y="337750"/>
                </a:cubicBezTo>
                <a:cubicBezTo>
                  <a:pt x="72905" y="344821"/>
                  <a:pt x="89580" y="356837"/>
                  <a:pt x="108093" y="364770"/>
                </a:cubicBezTo>
                <a:cubicBezTo>
                  <a:pt x="186409" y="398330"/>
                  <a:pt x="111266" y="353375"/>
                  <a:pt x="189163" y="405300"/>
                </a:cubicBezTo>
                <a:cubicBezTo>
                  <a:pt x="233858" y="539374"/>
                  <a:pt x="158872" y="334573"/>
                  <a:pt x="243209" y="486359"/>
                </a:cubicBezTo>
                <a:cubicBezTo>
                  <a:pt x="257043" y="511256"/>
                  <a:pt x="270233" y="567419"/>
                  <a:pt x="270233" y="567419"/>
                </a:cubicBezTo>
                <a:cubicBezTo>
                  <a:pt x="263478" y="472857"/>
                  <a:pt x="263340" y="387797"/>
                  <a:pt x="243209" y="297220"/>
                </a:cubicBezTo>
                <a:cubicBezTo>
                  <a:pt x="240119" y="283318"/>
                  <a:pt x="233611" y="270383"/>
                  <a:pt x="229698" y="256690"/>
                </a:cubicBezTo>
                <a:cubicBezTo>
                  <a:pt x="224596" y="238837"/>
                  <a:pt x="224491" y="219257"/>
                  <a:pt x="216186" y="202650"/>
                </a:cubicBezTo>
                <a:cubicBezTo>
                  <a:pt x="201661" y="173604"/>
                  <a:pt x="180155" y="148610"/>
                  <a:pt x="162140" y="121590"/>
                </a:cubicBezTo>
                <a:cubicBezTo>
                  <a:pt x="153132" y="108080"/>
                  <a:pt x="148627" y="90066"/>
                  <a:pt x="135116" y="81060"/>
                </a:cubicBezTo>
                <a:lnTo>
                  <a:pt x="54046" y="27020"/>
                </a:lnTo>
                <a:cubicBezTo>
                  <a:pt x="63054" y="18013"/>
                  <a:pt x="68332" y="0"/>
                  <a:pt x="81070" y="0"/>
                </a:cubicBezTo>
                <a:cubicBezTo>
                  <a:pt x="109555" y="0"/>
                  <a:pt x="134856" y="18836"/>
                  <a:pt x="162140" y="27020"/>
                </a:cubicBezTo>
                <a:cubicBezTo>
                  <a:pt x="179927" y="32355"/>
                  <a:pt x="198171" y="36027"/>
                  <a:pt x="216186" y="40530"/>
                </a:cubicBezTo>
                <a:cubicBezTo>
                  <a:pt x="229698" y="54040"/>
                  <a:pt x="246121" y="65162"/>
                  <a:pt x="256721" y="81060"/>
                </a:cubicBezTo>
                <a:cubicBezTo>
                  <a:pt x="264621" y="92909"/>
                  <a:pt x="263864" y="108853"/>
                  <a:pt x="270233" y="121590"/>
                </a:cubicBezTo>
                <a:cubicBezTo>
                  <a:pt x="277495" y="136113"/>
                  <a:pt x="289994" y="147597"/>
                  <a:pt x="297256" y="162120"/>
                </a:cubicBezTo>
                <a:cubicBezTo>
                  <a:pt x="303625" y="174857"/>
                  <a:pt x="306855" y="188957"/>
                  <a:pt x="310768" y="202650"/>
                </a:cubicBezTo>
                <a:cubicBezTo>
                  <a:pt x="323486" y="247157"/>
                  <a:pt x="328506" y="277822"/>
                  <a:pt x="337791" y="324240"/>
                </a:cubicBezTo>
                <a:cubicBezTo>
                  <a:pt x="346799" y="306227"/>
                  <a:pt x="356880" y="288711"/>
                  <a:pt x="364814" y="270200"/>
                </a:cubicBezTo>
                <a:cubicBezTo>
                  <a:pt x="370424" y="257111"/>
                  <a:pt x="371957" y="242407"/>
                  <a:pt x="378326" y="229670"/>
                </a:cubicBezTo>
                <a:cubicBezTo>
                  <a:pt x="390212" y="205900"/>
                  <a:pt x="424151" y="162191"/>
                  <a:pt x="445884" y="148610"/>
                </a:cubicBezTo>
                <a:cubicBezTo>
                  <a:pt x="466452" y="135757"/>
                  <a:pt x="490923" y="130597"/>
                  <a:pt x="513442" y="121590"/>
                </a:cubicBezTo>
                <a:cubicBezTo>
                  <a:pt x="531458" y="103577"/>
                  <a:pt x="545884" y="81051"/>
                  <a:pt x="567489" y="67550"/>
                </a:cubicBezTo>
                <a:cubicBezTo>
                  <a:pt x="583237" y="57709"/>
                  <a:pt x="603680" y="59141"/>
                  <a:pt x="621535" y="54040"/>
                </a:cubicBezTo>
                <a:cubicBezTo>
                  <a:pt x="635230" y="50128"/>
                  <a:pt x="648558" y="45033"/>
                  <a:pt x="662070" y="40530"/>
                </a:cubicBezTo>
                <a:cubicBezTo>
                  <a:pt x="648558" y="58543"/>
                  <a:pt x="637458" y="78649"/>
                  <a:pt x="621535" y="94570"/>
                </a:cubicBezTo>
                <a:cubicBezTo>
                  <a:pt x="610052" y="106052"/>
                  <a:pt x="591396" y="109116"/>
                  <a:pt x="581000" y="121590"/>
                </a:cubicBezTo>
                <a:cubicBezTo>
                  <a:pt x="568106" y="137061"/>
                  <a:pt x="565442" y="159072"/>
                  <a:pt x="553977" y="175630"/>
                </a:cubicBezTo>
                <a:cubicBezTo>
                  <a:pt x="524747" y="217846"/>
                  <a:pt x="495707" y="260914"/>
                  <a:pt x="459396" y="297220"/>
                </a:cubicBezTo>
                <a:lnTo>
                  <a:pt x="378326" y="378280"/>
                </a:lnTo>
                <a:cubicBezTo>
                  <a:pt x="373822" y="396293"/>
                  <a:pt x="372129" y="415254"/>
                  <a:pt x="364814" y="432320"/>
                </a:cubicBezTo>
                <a:cubicBezTo>
                  <a:pt x="358417" y="447244"/>
                  <a:pt x="345053" y="458327"/>
                  <a:pt x="337791" y="472850"/>
                </a:cubicBezTo>
                <a:cubicBezTo>
                  <a:pt x="331422" y="485587"/>
                  <a:pt x="328783" y="499869"/>
                  <a:pt x="324279" y="513379"/>
                </a:cubicBezTo>
                <a:cubicBezTo>
                  <a:pt x="328783" y="486359"/>
                  <a:pt x="321354" y="454233"/>
                  <a:pt x="337791" y="432320"/>
                </a:cubicBezTo>
                <a:cubicBezTo>
                  <a:pt x="456327" y="274292"/>
                  <a:pt x="305944" y="469470"/>
                  <a:pt x="418861" y="337750"/>
                </a:cubicBezTo>
                <a:cubicBezTo>
                  <a:pt x="433516" y="320654"/>
                  <a:pt x="442097" y="298125"/>
                  <a:pt x="459396" y="283710"/>
                </a:cubicBezTo>
                <a:cubicBezTo>
                  <a:pt x="470338" y="274593"/>
                  <a:pt x="487191" y="276569"/>
                  <a:pt x="499930" y="270200"/>
                </a:cubicBezTo>
                <a:cubicBezTo>
                  <a:pt x="514454" y="262939"/>
                  <a:pt x="525626" y="249774"/>
                  <a:pt x="540465" y="243180"/>
                </a:cubicBezTo>
                <a:lnTo>
                  <a:pt x="662070" y="202650"/>
                </a:lnTo>
                <a:lnTo>
                  <a:pt x="702605" y="189140"/>
                </a:lnTo>
                <a:cubicBezTo>
                  <a:pt x="770163" y="193643"/>
                  <a:pt x="840427" y="183196"/>
                  <a:pt x="905280" y="202650"/>
                </a:cubicBezTo>
                <a:cubicBezTo>
                  <a:pt x="928511" y="209619"/>
                  <a:pt x="860515" y="221382"/>
                  <a:pt x="837721" y="229670"/>
                </a:cubicBezTo>
                <a:cubicBezTo>
                  <a:pt x="810951" y="239403"/>
                  <a:pt x="782130" y="243953"/>
                  <a:pt x="756652" y="256690"/>
                </a:cubicBezTo>
                <a:cubicBezTo>
                  <a:pt x="738636" y="265697"/>
                  <a:pt x="721118" y="275777"/>
                  <a:pt x="702605" y="283710"/>
                </a:cubicBezTo>
                <a:cubicBezTo>
                  <a:pt x="626813" y="316188"/>
                  <a:pt x="697646" y="273033"/>
                  <a:pt x="608024" y="324240"/>
                </a:cubicBezTo>
                <a:cubicBezTo>
                  <a:pt x="593925" y="332296"/>
                  <a:pt x="580170" y="341117"/>
                  <a:pt x="567489" y="351260"/>
                </a:cubicBezTo>
                <a:cubicBezTo>
                  <a:pt x="557542" y="359217"/>
                  <a:pt x="551388" y="371727"/>
                  <a:pt x="540465" y="378280"/>
                </a:cubicBezTo>
                <a:cubicBezTo>
                  <a:pt x="528252" y="385607"/>
                  <a:pt x="513442" y="387287"/>
                  <a:pt x="499930" y="391790"/>
                </a:cubicBezTo>
                <a:cubicBezTo>
                  <a:pt x="486419" y="400797"/>
                  <a:pt x="470090" y="406590"/>
                  <a:pt x="459396" y="418810"/>
                </a:cubicBezTo>
                <a:cubicBezTo>
                  <a:pt x="438010" y="443249"/>
                  <a:pt x="415620" y="469061"/>
                  <a:pt x="405349" y="499869"/>
                </a:cubicBezTo>
                <a:cubicBezTo>
                  <a:pt x="373191" y="596333"/>
                  <a:pt x="394127" y="557232"/>
                  <a:pt x="351302" y="621459"/>
                </a:cubicBezTo>
                <a:cubicBezTo>
                  <a:pt x="346798" y="657486"/>
                  <a:pt x="343312" y="693654"/>
                  <a:pt x="337791" y="729539"/>
                </a:cubicBezTo>
                <a:cubicBezTo>
                  <a:pt x="334299" y="752235"/>
                  <a:pt x="343386" y="784353"/>
                  <a:pt x="324279" y="797089"/>
                </a:cubicBezTo>
                <a:cubicBezTo>
                  <a:pt x="310768" y="806095"/>
                  <a:pt x="306264" y="770069"/>
                  <a:pt x="297256" y="756559"/>
                </a:cubicBezTo>
                <a:cubicBezTo>
                  <a:pt x="261512" y="613606"/>
                  <a:pt x="310041" y="781947"/>
                  <a:pt x="256721" y="661989"/>
                </a:cubicBezTo>
                <a:cubicBezTo>
                  <a:pt x="245152" y="635962"/>
                  <a:pt x="249839" y="601067"/>
                  <a:pt x="229698" y="580929"/>
                </a:cubicBezTo>
                <a:cubicBezTo>
                  <a:pt x="195553" y="546789"/>
                  <a:pt x="208371" y="565302"/>
                  <a:pt x="189163" y="52688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/>
          <p:cNvSpPr/>
          <p:nvPr/>
        </p:nvSpPr>
        <p:spPr>
          <a:xfrm>
            <a:off x="3587329" y="3414736"/>
            <a:ext cx="1344421" cy="844938"/>
          </a:xfrm>
          <a:custGeom>
            <a:avLst/>
            <a:gdLst>
              <a:gd name="connsiteX0" fmla="*/ 256721 w 910048"/>
              <a:gd name="connsiteY0" fmla="*/ 580929 h 798516"/>
              <a:gd name="connsiteX1" fmla="*/ 229698 w 910048"/>
              <a:gd name="connsiteY1" fmla="*/ 459340 h 798516"/>
              <a:gd name="connsiteX2" fmla="*/ 202674 w 910048"/>
              <a:gd name="connsiteY2" fmla="*/ 418810 h 798516"/>
              <a:gd name="connsiteX3" fmla="*/ 175651 w 910048"/>
              <a:gd name="connsiteY3" fmla="*/ 364770 h 798516"/>
              <a:gd name="connsiteX4" fmla="*/ 135116 w 910048"/>
              <a:gd name="connsiteY4" fmla="*/ 337750 h 798516"/>
              <a:gd name="connsiteX5" fmla="*/ 54046 w 910048"/>
              <a:gd name="connsiteY5" fmla="*/ 310730 h 798516"/>
              <a:gd name="connsiteX6" fmla="*/ 0 w 910048"/>
              <a:gd name="connsiteY6" fmla="*/ 324240 h 798516"/>
              <a:gd name="connsiteX7" fmla="*/ 54046 w 910048"/>
              <a:gd name="connsiteY7" fmla="*/ 337750 h 798516"/>
              <a:gd name="connsiteX8" fmla="*/ 108093 w 910048"/>
              <a:gd name="connsiteY8" fmla="*/ 364770 h 798516"/>
              <a:gd name="connsiteX9" fmla="*/ 189163 w 910048"/>
              <a:gd name="connsiteY9" fmla="*/ 405300 h 798516"/>
              <a:gd name="connsiteX10" fmla="*/ 243209 w 910048"/>
              <a:gd name="connsiteY10" fmla="*/ 486359 h 798516"/>
              <a:gd name="connsiteX11" fmla="*/ 270233 w 910048"/>
              <a:gd name="connsiteY11" fmla="*/ 567419 h 798516"/>
              <a:gd name="connsiteX12" fmla="*/ 243209 w 910048"/>
              <a:gd name="connsiteY12" fmla="*/ 297220 h 798516"/>
              <a:gd name="connsiteX13" fmla="*/ 229698 w 910048"/>
              <a:gd name="connsiteY13" fmla="*/ 256690 h 798516"/>
              <a:gd name="connsiteX14" fmla="*/ 216186 w 910048"/>
              <a:gd name="connsiteY14" fmla="*/ 202650 h 798516"/>
              <a:gd name="connsiteX15" fmla="*/ 162140 w 910048"/>
              <a:gd name="connsiteY15" fmla="*/ 121590 h 798516"/>
              <a:gd name="connsiteX16" fmla="*/ 135116 w 910048"/>
              <a:gd name="connsiteY16" fmla="*/ 81060 h 798516"/>
              <a:gd name="connsiteX17" fmla="*/ 54046 w 910048"/>
              <a:gd name="connsiteY17" fmla="*/ 27020 h 798516"/>
              <a:gd name="connsiteX18" fmla="*/ 81070 w 910048"/>
              <a:gd name="connsiteY18" fmla="*/ 0 h 798516"/>
              <a:gd name="connsiteX19" fmla="*/ 162140 w 910048"/>
              <a:gd name="connsiteY19" fmla="*/ 27020 h 798516"/>
              <a:gd name="connsiteX20" fmla="*/ 216186 w 910048"/>
              <a:gd name="connsiteY20" fmla="*/ 40530 h 798516"/>
              <a:gd name="connsiteX21" fmla="*/ 256721 w 910048"/>
              <a:gd name="connsiteY21" fmla="*/ 81060 h 798516"/>
              <a:gd name="connsiteX22" fmla="*/ 270233 w 910048"/>
              <a:gd name="connsiteY22" fmla="*/ 121590 h 798516"/>
              <a:gd name="connsiteX23" fmla="*/ 297256 w 910048"/>
              <a:gd name="connsiteY23" fmla="*/ 162120 h 798516"/>
              <a:gd name="connsiteX24" fmla="*/ 310768 w 910048"/>
              <a:gd name="connsiteY24" fmla="*/ 202650 h 798516"/>
              <a:gd name="connsiteX25" fmla="*/ 337791 w 910048"/>
              <a:gd name="connsiteY25" fmla="*/ 324240 h 798516"/>
              <a:gd name="connsiteX26" fmla="*/ 364814 w 910048"/>
              <a:gd name="connsiteY26" fmla="*/ 270200 h 798516"/>
              <a:gd name="connsiteX27" fmla="*/ 378326 w 910048"/>
              <a:gd name="connsiteY27" fmla="*/ 229670 h 798516"/>
              <a:gd name="connsiteX28" fmla="*/ 445884 w 910048"/>
              <a:gd name="connsiteY28" fmla="*/ 148610 h 798516"/>
              <a:gd name="connsiteX29" fmla="*/ 513442 w 910048"/>
              <a:gd name="connsiteY29" fmla="*/ 121590 h 798516"/>
              <a:gd name="connsiteX30" fmla="*/ 567489 w 910048"/>
              <a:gd name="connsiteY30" fmla="*/ 67550 h 798516"/>
              <a:gd name="connsiteX31" fmla="*/ 621535 w 910048"/>
              <a:gd name="connsiteY31" fmla="*/ 54040 h 798516"/>
              <a:gd name="connsiteX32" fmla="*/ 662070 w 910048"/>
              <a:gd name="connsiteY32" fmla="*/ 40530 h 798516"/>
              <a:gd name="connsiteX33" fmla="*/ 621535 w 910048"/>
              <a:gd name="connsiteY33" fmla="*/ 94570 h 798516"/>
              <a:gd name="connsiteX34" fmla="*/ 581000 w 910048"/>
              <a:gd name="connsiteY34" fmla="*/ 121590 h 798516"/>
              <a:gd name="connsiteX35" fmla="*/ 553977 w 910048"/>
              <a:gd name="connsiteY35" fmla="*/ 175630 h 798516"/>
              <a:gd name="connsiteX36" fmla="*/ 459396 w 910048"/>
              <a:gd name="connsiteY36" fmla="*/ 297220 h 798516"/>
              <a:gd name="connsiteX37" fmla="*/ 378326 w 910048"/>
              <a:gd name="connsiteY37" fmla="*/ 378280 h 798516"/>
              <a:gd name="connsiteX38" fmla="*/ 364814 w 910048"/>
              <a:gd name="connsiteY38" fmla="*/ 432320 h 798516"/>
              <a:gd name="connsiteX39" fmla="*/ 337791 w 910048"/>
              <a:gd name="connsiteY39" fmla="*/ 472850 h 798516"/>
              <a:gd name="connsiteX40" fmla="*/ 324279 w 910048"/>
              <a:gd name="connsiteY40" fmla="*/ 513379 h 798516"/>
              <a:gd name="connsiteX41" fmla="*/ 337791 w 910048"/>
              <a:gd name="connsiteY41" fmla="*/ 432320 h 798516"/>
              <a:gd name="connsiteX42" fmla="*/ 418861 w 910048"/>
              <a:gd name="connsiteY42" fmla="*/ 337750 h 798516"/>
              <a:gd name="connsiteX43" fmla="*/ 459396 w 910048"/>
              <a:gd name="connsiteY43" fmla="*/ 283710 h 798516"/>
              <a:gd name="connsiteX44" fmla="*/ 499930 w 910048"/>
              <a:gd name="connsiteY44" fmla="*/ 270200 h 798516"/>
              <a:gd name="connsiteX45" fmla="*/ 540465 w 910048"/>
              <a:gd name="connsiteY45" fmla="*/ 243180 h 798516"/>
              <a:gd name="connsiteX46" fmla="*/ 662070 w 910048"/>
              <a:gd name="connsiteY46" fmla="*/ 202650 h 798516"/>
              <a:gd name="connsiteX47" fmla="*/ 702605 w 910048"/>
              <a:gd name="connsiteY47" fmla="*/ 189140 h 798516"/>
              <a:gd name="connsiteX48" fmla="*/ 905280 w 910048"/>
              <a:gd name="connsiteY48" fmla="*/ 202650 h 798516"/>
              <a:gd name="connsiteX49" fmla="*/ 837721 w 910048"/>
              <a:gd name="connsiteY49" fmla="*/ 229670 h 798516"/>
              <a:gd name="connsiteX50" fmla="*/ 756652 w 910048"/>
              <a:gd name="connsiteY50" fmla="*/ 256690 h 798516"/>
              <a:gd name="connsiteX51" fmla="*/ 702605 w 910048"/>
              <a:gd name="connsiteY51" fmla="*/ 283710 h 798516"/>
              <a:gd name="connsiteX52" fmla="*/ 608024 w 910048"/>
              <a:gd name="connsiteY52" fmla="*/ 324240 h 798516"/>
              <a:gd name="connsiteX53" fmla="*/ 567489 w 910048"/>
              <a:gd name="connsiteY53" fmla="*/ 351260 h 798516"/>
              <a:gd name="connsiteX54" fmla="*/ 540465 w 910048"/>
              <a:gd name="connsiteY54" fmla="*/ 378280 h 798516"/>
              <a:gd name="connsiteX55" fmla="*/ 499930 w 910048"/>
              <a:gd name="connsiteY55" fmla="*/ 391790 h 798516"/>
              <a:gd name="connsiteX56" fmla="*/ 459396 w 910048"/>
              <a:gd name="connsiteY56" fmla="*/ 418810 h 798516"/>
              <a:gd name="connsiteX57" fmla="*/ 405349 w 910048"/>
              <a:gd name="connsiteY57" fmla="*/ 499869 h 798516"/>
              <a:gd name="connsiteX58" fmla="*/ 351302 w 910048"/>
              <a:gd name="connsiteY58" fmla="*/ 621459 h 798516"/>
              <a:gd name="connsiteX59" fmla="*/ 337791 w 910048"/>
              <a:gd name="connsiteY59" fmla="*/ 729539 h 798516"/>
              <a:gd name="connsiteX60" fmla="*/ 324279 w 910048"/>
              <a:gd name="connsiteY60" fmla="*/ 797089 h 798516"/>
              <a:gd name="connsiteX61" fmla="*/ 297256 w 910048"/>
              <a:gd name="connsiteY61" fmla="*/ 756559 h 798516"/>
              <a:gd name="connsiteX62" fmla="*/ 256721 w 910048"/>
              <a:gd name="connsiteY62" fmla="*/ 661989 h 798516"/>
              <a:gd name="connsiteX63" fmla="*/ 229698 w 910048"/>
              <a:gd name="connsiteY63" fmla="*/ 580929 h 798516"/>
              <a:gd name="connsiteX64" fmla="*/ 189163 w 910048"/>
              <a:gd name="connsiteY64" fmla="*/ 526889 h 798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910048" h="798516">
                <a:moveTo>
                  <a:pt x="256721" y="580929"/>
                </a:moveTo>
                <a:cubicBezTo>
                  <a:pt x="254317" y="568913"/>
                  <a:pt x="236852" y="476030"/>
                  <a:pt x="229698" y="459340"/>
                </a:cubicBezTo>
                <a:cubicBezTo>
                  <a:pt x="223301" y="444415"/>
                  <a:pt x="210731" y="432908"/>
                  <a:pt x="202674" y="418810"/>
                </a:cubicBezTo>
                <a:cubicBezTo>
                  <a:pt x="192681" y="401324"/>
                  <a:pt x="188545" y="380241"/>
                  <a:pt x="175651" y="364770"/>
                </a:cubicBezTo>
                <a:cubicBezTo>
                  <a:pt x="165255" y="352296"/>
                  <a:pt x="149955" y="344344"/>
                  <a:pt x="135116" y="337750"/>
                </a:cubicBezTo>
                <a:cubicBezTo>
                  <a:pt x="109086" y="326182"/>
                  <a:pt x="54046" y="310730"/>
                  <a:pt x="54046" y="310730"/>
                </a:cubicBezTo>
                <a:cubicBezTo>
                  <a:pt x="36031" y="315233"/>
                  <a:pt x="0" y="305670"/>
                  <a:pt x="0" y="324240"/>
                </a:cubicBezTo>
                <a:cubicBezTo>
                  <a:pt x="0" y="342810"/>
                  <a:pt x="36658" y="331230"/>
                  <a:pt x="54046" y="337750"/>
                </a:cubicBezTo>
                <a:cubicBezTo>
                  <a:pt x="72905" y="344821"/>
                  <a:pt x="89580" y="356837"/>
                  <a:pt x="108093" y="364770"/>
                </a:cubicBezTo>
                <a:cubicBezTo>
                  <a:pt x="186409" y="398330"/>
                  <a:pt x="111266" y="353375"/>
                  <a:pt x="189163" y="405300"/>
                </a:cubicBezTo>
                <a:cubicBezTo>
                  <a:pt x="233858" y="539374"/>
                  <a:pt x="158872" y="334573"/>
                  <a:pt x="243209" y="486359"/>
                </a:cubicBezTo>
                <a:cubicBezTo>
                  <a:pt x="257043" y="511256"/>
                  <a:pt x="270233" y="567419"/>
                  <a:pt x="270233" y="567419"/>
                </a:cubicBezTo>
                <a:cubicBezTo>
                  <a:pt x="263478" y="472857"/>
                  <a:pt x="263340" y="387797"/>
                  <a:pt x="243209" y="297220"/>
                </a:cubicBezTo>
                <a:cubicBezTo>
                  <a:pt x="240119" y="283318"/>
                  <a:pt x="233611" y="270383"/>
                  <a:pt x="229698" y="256690"/>
                </a:cubicBezTo>
                <a:cubicBezTo>
                  <a:pt x="224596" y="238837"/>
                  <a:pt x="224491" y="219257"/>
                  <a:pt x="216186" y="202650"/>
                </a:cubicBezTo>
                <a:cubicBezTo>
                  <a:pt x="201661" y="173604"/>
                  <a:pt x="180155" y="148610"/>
                  <a:pt x="162140" y="121590"/>
                </a:cubicBezTo>
                <a:cubicBezTo>
                  <a:pt x="153132" y="108080"/>
                  <a:pt x="148627" y="90066"/>
                  <a:pt x="135116" y="81060"/>
                </a:cubicBezTo>
                <a:lnTo>
                  <a:pt x="54046" y="27020"/>
                </a:lnTo>
                <a:cubicBezTo>
                  <a:pt x="63054" y="18013"/>
                  <a:pt x="68332" y="0"/>
                  <a:pt x="81070" y="0"/>
                </a:cubicBezTo>
                <a:cubicBezTo>
                  <a:pt x="109555" y="0"/>
                  <a:pt x="134856" y="18836"/>
                  <a:pt x="162140" y="27020"/>
                </a:cubicBezTo>
                <a:cubicBezTo>
                  <a:pt x="179927" y="32355"/>
                  <a:pt x="198171" y="36027"/>
                  <a:pt x="216186" y="40530"/>
                </a:cubicBezTo>
                <a:cubicBezTo>
                  <a:pt x="229698" y="54040"/>
                  <a:pt x="246121" y="65162"/>
                  <a:pt x="256721" y="81060"/>
                </a:cubicBezTo>
                <a:cubicBezTo>
                  <a:pt x="264621" y="92909"/>
                  <a:pt x="263864" y="108853"/>
                  <a:pt x="270233" y="121590"/>
                </a:cubicBezTo>
                <a:cubicBezTo>
                  <a:pt x="277495" y="136113"/>
                  <a:pt x="289994" y="147597"/>
                  <a:pt x="297256" y="162120"/>
                </a:cubicBezTo>
                <a:cubicBezTo>
                  <a:pt x="303625" y="174857"/>
                  <a:pt x="306855" y="188957"/>
                  <a:pt x="310768" y="202650"/>
                </a:cubicBezTo>
                <a:cubicBezTo>
                  <a:pt x="323486" y="247157"/>
                  <a:pt x="328506" y="277822"/>
                  <a:pt x="337791" y="324240"/>
                </a:cubicBezTo>
                <a:cubicBezTo>
                  <a:pt x="346799" y="306227"/>
                  <a:pt x="356880" y="288711"/>
                  <a:pt x="364814" y="270200"/>
                </a:cubicBezTo>
                <a:cubicBezTo>
                  <a:pt x="370424" y="257111"/>
                  <a:pt x="371957" y="242407"/>
                  <a:pt x="378326" y="229670"/>
                </a:cubicBezTo>
                <a:cubicBezTo>
                  <a:pt x="390212" y="205900"/>
                  <a:pt x="424151" y="162191"/>
                  <a:pt x="445884" y="148610"/>
                </a:cubicBezTo>
                <a:cubicBezTo>
                  <a:pt x="466452" y="135757"/>
                  <a:pt x="490923" y="130597"/>
                  <a:pt x="513442" y="121590"/>
                </a:cubicBezTo>
                <a:cubicBezTo>
                  <a:pt x="531458" y="103577"/>
                  <a:pt x="545884" y="81051"/>
                  <a:pt x="567489" y="67550"/>
                </a:cubicBezTo>
                <a:cubicBezTo>
                  <a:pt x="583237" y="57709"/>
                  <a:pt x="603680" y="59141"/>
                  <a:pt x="621535" y="54040"/>
                </a:cubicBezTo>
                <a:cubicBezTo>
                  <a:pt x="635230" y="50128"/>
                  <a:pt x="648558" y="45033"/>
                  <a:pt x="662070" y="40530"/>
                </a:cubicBezTo>
                <a:cubicBezTo>
                  <a:pt x="648558" y="58543"/>
                  <a:pt x="637458" y="78649"/>
                  <a:pt x="621535" y="94570"/>
                </a:cubicBezTo>
                <a:cubicBezTo>
                  <a:pt x="610052" y="106052"/>
                  <a:pt x="591396" y="109116"/>
                  <a:pt x="581000" y="121590"/>
                </a:cubicBezTo>
                <a:cubicBezTo>
                  <a:pt x="568106" y="137061"/>
                  <a:pt x="565442" y="159072"/>
                  <a:pt x="553977" y="175630"/>
                </a:cubicBezTo>
                <a:cubicBezTo>
                  <a:pt x="524747" y="217846"/>
                  <a:pt x="495707" y="260914"/>
                  <a:pt x="459396" y="297220"/>
                </a:cubicBezTo>
                <a:lnTo>
                  <a:pt x="378326" y="378280"/>
                </a:lnTo>
                <a:cubicBezTo>
                  <a:pt x="373822" y="396293"/>
                  <a:pt x="372129" y="415254"/>
                  <a:pt x="364814" y="432320"/>
                </a:cubicBezTo>
                <a:cubicBezTo>
                  <a:pt x="358417" y="447244"/>
                  <a:pt x="345053" y="458327"/>
                  <a:pt x="337791" y="472850"/>
                </a:cubicBezTo>
                <a:cubicBezTo>
                  <a:pt x="331422" y="485587"/>
                  <a:pt x="328783" y="499869"/>
                  <a:pt x="324279" y="513379"/>
                </a:cubicBezTo>
                <a:cubicBezTo>
                  <a:pt x="328783" y="486359"/>
                  <a:pt x="321354" y="454233"/>
                  <a:pt x="337791" y="432320"/>
                </a:cubicBezTo>
                <a:cubicBezTo>
                  <a:pt x="456327" y="274292"/>
                  <a:pt x="305944" y="469470"/>
                  <a:pt x="418861" y="337750"/>
                </a:cubicBezTo>
                <a:cubicBezTo>
                  <a:pt x="433516" y="320654"/>
                  <a:pt x="442097" y="298125"/>
                  <a:pt x="459396" y="283710"/>
                </a:cubicBezTo>
                <a:cubicBezTo>
                  <a:pt x="470338" y="274593"/>
                  <a:pt x="487191" y="276569"/>
                  <a:pt x="499930" y="270200"/>
                </a:cubicBezTo>
                <a:cubicBezTo>
                  <a:pt x="514454" y="262939"/>
                  <a:pt x="525626" y="249774"/>
                  <a:pt x="540465" y="243180"/>
                </a:cubicBezTo>
                <a:lnTo>
                  <a:pt x="662070" y="202650"/>
                </a:lnTo>
                <a:lnTo>
                  <a:pt x="702605" y="189140"/>
                </a:lnTo>
                <a:cubicBezTo>
                  <a:pt x="770163" y="193643"/>
                  <a:pt x="840427" y="183196"/>
                  <a:pt x="905280" y="202650"/>
                </a:cubicBezTo>
                <a:cubicBezTo>
                  <a:pt x="928511" y="209619"/>
                  <a:pt x="860515" y="221382"/>
                  <a:pt x="837721" y="229670"/>
                </a:cubicBezTo>
                <a:cubicBezTo>
                  <a:pt x="810951" y="239403"/>
                  <a:pt x="782130" y="243953"/>
                  <a:pt x="756652" y="256690"/>
                </a:cubicBezTo>
                <a:cubicBezTo>
                  <a:pt x="738636" y="265697"/>
                  <a:pt x="721118" y="275777"/>
                  <a:pt x="702605" y="283710"/>
                </a:cubicBezTo>
                <a:cubicBezTo>
                  <a:pt x="626813" y="316188"/>
                  <a:pt x="697646" y="273033"/>
                  <a:pt x="608024" y="324240"/>
                </a:cubicBezTo>
                <a:cubicBezTo>
                  <a:pt x="593925" y="332296"/>
                  <a:pt x="580170" y="341117"/>
                  <a:pt x="567489" y="351260"/>
                </a:cubicBezTo>
                <a:cubicBezTo>
                  <a:pt x="557542" y="359217"/>
                  <a:pt x="551388" y="371727"/>
                  <a:pt x="540465" y="378280"/>
                </a:cubicBezTo>
                <a:cubicBezTo>
                  <a:pt x="528252" y="385607"/>
                  <a:pt x="513442" y="387287"/>
                  <a:pt x="499930" y="391790"/>
                </a:cubicBezTo>
                <a:cubicBezTo>
                  <a:pt x="486419" y="400797"/>
                  <a:pt x="470090" y="406590"/>
                  <a:pt x="459396" y="418810"/>
                </a:cubicBezTo>
                <a:cubicBezTo>
                  <a:pt x="438010" y="443249"/>
                  <a:pt x="415620" y="469061"/>
                  <a:pt x="405349" y="499869"/>
                </a:cubicBezTo>
                <a:cubicBezTo>
                  <a:pt x="373191" y="596333"/>
                  <a:pt x="394127" y="557232"/>
                  <a:pt x="351302" y="621459"/>
                </a:cubicBezTo>
                <a:cubicBezTo>
                  <a:pt x="346798" y="657486"/>
                  <a:pt x="343312" y="693654"/>
                  <a:pt x="337791" y="729539"/>
                </a:cubicBezTo>
                <a:cubicBezTo>
                  <a:pt x="334299" y="752235"/>
                  <a:pt x="343386" y="784353"/>
                  <a:pt x="324279" y="797089"/>
                </a:cubicBezTo>
                <a:cubicBezTo>
                  <a:pt x="310768" y="806095"/>
                  <a:pt x="306264" y="770069"/>
                  <a:pt x="297256" y="756559"/>
                </a:cubicBezTo>
                <a:cubicBezTo>
                  <a:pt x="261512" y="613606"/>
                  <a:pt x="310041" y="781947"/>
                  <a:pt x="256721" y="661989"/>
                </a:cubicBezTo>
                <a:cubicBezTo>
                  <a:pt x="245152" y="635962"/>
                  <a:pt x="249839" y="601067"/>
                  <a:pt x="229698" y="580929"/>
                </a:cubicBezTo>
                <a:cubicBezTo>
                  <a:pt x="195553" y="546789"/>
                  <a:pt x="208371" y="565302"/>
                  <a:pt x="189163" y="526889"/>
                </a:cubicBezTo>
              </a:path>
            </a:pathLst>
          </a:custGeom>
          <a:solidFill>
            <a:srgbClr val="00800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648565" y="2705924"/>
            <a:ext cx="945814" cy="945950"/>
          </a:xfrm>
          <a:custGeom>
            <a:avLst/>
            <a:gdLst>
              <a:gd name="connsiteX0" fmla="*/ 40535 w 945814"/>
              <a:gd name="connsiteY0" fmla="*/ 252 h 945950"/>
              <a:gd name="connsiteX1" fmla="*/ 27023 w 945814"/>
              <a:gd name="connsiteY1" fmla="*/ 94821 h 945950"/>
              <a:gd name="connsiteX2" fmla="*/ 0 w 945814"/>
              <a:gd name="connsiteY2" fmla="*/ 175881 h 945950"/>
              <a:gd name="connsiteX3" fmla="*/ 13511 w 945814"/>
              <a:gd name="connsiteY3" fmla="*/ 446081 h 945950"/>
              <a:gd name="connsiteX4" fmla="*/ 94581 w 945814"/>
              <a:gd name="connsiteY4" fmla="*/ 500121 h 945950"/>
              <a:gd name="connsiteX5" fmla="*/ 175651 w 945814"/>
              <a:gd name="connsiteY5" fmla="*/ 554161 h 945950"/>
              <a:gd name="connsiteX6" fmla="*/ 216186 w 945814"/>
              <a:gd name="connsiteY6" fmla="*/ 581180 h 945950"/>
              <a:gd name="connsiteX7" fmla="*/ 297256 w 945814"/>
              <a:gd name="connsiteY7" fmla="*/ 608200 h 945950"/>
              <a:gd name="connsiteX8" fmla="*/ 337791 w 945814"/>
              <a:gd name="connsiteY8" fmla="*/ 621710 h 945950"/>
              <a:gd name="connsiteX9" fmla="*/ 445884 w 945814"/>
              <a:gd name="connsiteY9" fmla="*/ 662240 h 945950"/>
              <a:gd name="connsiteX10" fmla="*/ 526954 w 945814"/>
              <a:gd name="connsiteY10" fmla="*/ 729790 h 945950"/>
              <a:gd name="connsiteX11" fmla="*/ 567488 w 945814"/>
              <a:gd name="connsiteY11" fmla="*/ 770320 h 945950"/>
              <a:gd name="connsiteX12" fmla="*/ 621535 w 945814"/>
              <a:gd name="connsiteY12" fmla="*/ 851380 h 945950"/>
              <a:gd name="connsiteX13" fmla="*/ 648558 w 945814"/>
              <a:gd name="connsiteY13" fmla="*/ 891910 h 945950"/>
              <a:gd name="connsiteX14" fmla="*/ 716116 w 945814"/>
              <a:gd name="connsiteY14" fmla="*/ 945950 h 945950"/>
              <a:gd name="connsiteX15" fmla="*/ 756651 w 945814"/>
              <a:gd name="connsiteY15" fmla="*/ 918930 h 945950"/>
              <a:gd name="connsiteX16" fmla="*/ 837721 w 945814"/>
              <a:gd name="connsiteY16" fmla="*/ 810850 h 945950"/>
              <a:gd name="connsiteX17" fmla="*/ 864744 w 945814"/>
              <a:gd name="connsiteY17" fmla="*/ 770320 h 945950"/>
              <a:gd name="connsiteX18" fmla="*/ 891768 w 945814"/>
              <a:gd name="connsiteY18" fmla="*/ 729790 h 945950"/>
              <a:gd name="connsiteX19" fmla="*/ 905279 w 945814"/>
              <a:gd name="connsiteY19" fmla="*/ 689260 h 945950"/>
              <a:gd name="connsiteX20" fmla="*/ 945814 w 945814"/>
              <a:gd name="connsiteY20" fmla="*/ 621710 h 945950"/>
              <a:gd name="connsiteX21" fmla="*/ 932303 w 945814"/>
              <a:gd name="connsiteY21" fmla="*/ 446081 h 945950"/>
              <a:gd name="connsiteX22" fmla="*/ 918791 w 945814"/>
              <a:gd name="connsiteY22" fmla="*/ 486611 h 945950"/>
              <a:gd name="connsiteX23" fmla="*/ 878256 w 945814"/>
              <a:gd name="connsiteY23" fmla="*/ 500121 h 945950"/>
              <a:gd name="connsiteX24" fmla="*/ 864744 w 945814"/>
              <a:gd name="connsiteY24" fmla="*/ 540651 h 945950"/>
              <a:gd name="connsiteX25" fmla="*/ 824210 w 945814"/>
              <a:gd name="connsiteY25" fmla="*/ 567670 h 945950"/>
              <a:gd name="connsiteX26" fmla="*/ 797186 w 945814"/>
              <a:gd name="connsiteY26" fmla="*/ 594690 h 945950"/>
              <a:gd name="connsiteX27" fmla="*/ 729628 w 945814"/>
              <a:gd name="connsiteY27" fmla="*/ 675750 h 945950"/>
              <a:gd name="connsiteX28" fmla="*/ 702605 w 945814"/>
              <a:gd name="connsiteY28" fmla="*/ 756810 h 945950"/>
              <a:gd name="connsiteX29" fmla="*/ 689093 w 945814"/>
              <a:gd name="connsiteY29" fmla="*/ 797340 h 945950"/>
              <a:gd name="connsiteX30" fmla="*/ 716116 w 945814"/>
              <a:gd name="connsiteY30" fmla="*/ 635220 h 945950"/>
              <a:gd name="connsiteX31" fmla="*/ 743140 w 945814"/>
              <a:gd name="connsiteY31" fmla="*/ 608200 h 945950"/>
              <a:gd name="connsiteX32" fmla="*/ 783675 w 945814"/>
              <a:gd name="connsiteY32" fmla="*/ 594690 h 945950"/>
              <a:gd name="connsiteX33" fmla="*/ 824210 w 945814"/>
              <a:gd name="connsiteY33" fmla="*/ 554161 h 945950"/>
              <a:gd name="connsiteX34" fmla="*/ 851233 w 945814"/>
              <a:gd name="connsiteY34" fmla="*/ 513631 h 945950"/>
              <a:gd name="connsiteX35" fmla="*/ 932303 w 945814"/>
              <a:gd name="connsiteY35" fmla="*/ 473101 h 945950"/>
              <a:gd name="connsiteX36" fmla="*/ 878256 w 945814"/>
              <a:gd name="connsiteY36" fmla="*/ 392041 h 945950"/>
              <a:gd name="connsiteX37" fmla="*/ 797186 w 945814"/>
              <a:gd name="connsiteY37" fmla="*/ 365021 h 945950"/>
              <a:gd name="connsiteX38" fmla="*/ 756651 w 945814"/>
              <a:gd name="connsiteY38" fmla="*/ 351511 h 945950"/>
              <a:gd name="connsiteX39" fmla="*/ 716116 w 945814"/>
              <a:gd name="connsiteY39" fmla="*/ 324491 h 945950"/>
              <a:gd name="connsiteX40" fmla="*/ 662070 w 945814"/>
              <a:gd name="connsiteY40" fmla="*/ 310981 h 945950"/>
              <a:gd name="connsiteX41" fmla="*/ 581000 w 945814"/>
              <a:gd name="connsiteY41" fmla="*/ 283961 h 945950"/>
              <a:gd name="connsiteX42" fmla="*/ 486419 w 945814"/>
              <a:gd name="connsiteY42" fmla="*/ 243431 h 945950"/>
              <a:gd name="connsiteX43" fmla="*/ 405349 w 945814"/>
              <a:gd name="connsiteY43" fmla="*/ 216411 h 945950"/>
              <a:gd name="connsiteX44" fmla="*/ 364814 w 945814"/>
              <a:gd name="connsiteY44" fmla="*/ 202901 h 945950"/>
              <a:gd name="connsiteX45" fmla="*/ 270232 w 945814"/>
              <a:gd name="connsiteY45" fmla="*/ 148861 h 945950"/>
              <a:gd name="connsiteX46" fmla="*/ 189163 w 945814"/>
              <a:gd name="connsiteY46" fmla="*/ 121841 h 945950"/>
              <a:gd name="connsiteX47" fmla="*/ 148628 w 945814"/>
              <a:gd name="connsiteY47" fmla="*/ 108331 h 945950"/>
              <a:gd name="connsiteX48" fmla="*/ 121604 w 945814"/>
              <a:gd name="connsiteY48" fmla="*/ 81311 h 945950"/>
              <a:gd name="connsiteX49" fmla="*/ 81070 w 945814"/>
              <a:gd name="connsiteY49" fmla="*/ 67801 h 945950"/>
              <a:gd name="connsiteX50" fmla="*/ 40535 w 945814"/>
              <a:gd name="connsiteY50" fmla="*/ 252 h 94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45814" h="945950">
                <a:moveTo>
                  <a:pt x="40535" y="252"/>
                </a:moveTo>
                <a:cubicBezTo>
                  <a:pt x="31527" y="4755"/>
                  <a:pt x="34184" y="63794"/>
                  <a:pt x="27023" y="94821"/>
                </a:cubicBezTo>
                <a:cubicBezTo>
                  <a:pt x="20618" y="122573"/>
                  <a:pt x="0" y="175881"/>
                  <a:pt x="0" y="175881"/>
                </a:cubicBezTo>
                <a:cubicBezTo>
                  <a:pt x="4504" y="265948"/>
                  <a:pt x="1325" y="356729"/>
                  <a:pt x="13511" y="446081"/>
                </a:cubicBezTo>
                <a:cubicBezTo>
                  <a:pt x="16577" y="468562"/>
                  <a:pt x="89543" y="497099"/>
                  <a:pt x="94581" y="500121"/>
                </a:cubicBezTo>
                <a:cubicBezTo>
                  <a:pt x="122430" y="516829"/>
                  <a:pt x="148628" y="536148"/>
                  <a:pt x="175651" y="554161"/>
                </a:cubicBezTo>
                <a:cubicBezTo>
                  <a:pt x="189163" y="563167"/>
                  <a:pt x="200781" y="576046"/>
                  <a:pt x="216186" y="581180"/>
                </a:cubicBezTo>
                <a:lnTo>
                  <a:pt x="297256" y="608200"/>
                </a:lnTo>
                <a:cubicBezTo>
                  <a:pt x="310768" y="612703"/>
                  <a:pt x="325940" y="613810"/>
                  <a:pt x="337791" y="621710"/>
                </a:cubicBezTo>
                <a:cubicBezTo>
                  <a:pt x="397435" y="661468"/>
                  <a:pt x="362403" y="645546"/>
                  <a:pt x="445884" y="662240"/>
                </a:cubicBezTo>
                <a:cubicBezTo>
                  <a:pt x="564314" y="780655"/>
                  <a:pt x="414080" y="635738"/>
                  <a:pt x="526954" y="729790"/>
                </a:cubicBezTo>
                <a:cubicBezTo>
                  <a:pt x="541633" y="742021"/>
                  <a:pt x="553977" y="756810"/>
                  <a:pt x="567488" y="770320"/>
                </a:cubicBezTo>
                <a:cubicBezTo>
                  <a:pt x="591234" y="841548"/>
                  <a:pt x="565306" y="783913"/>
                  <a:pt x="621535" y="851380"/>
                </a:cubicBezTo>
                <a:cubicBezTo>
                  <a:pt x="631931" y="863853"/>
                  <a:pt x="638414" y="879231"/>
                  <a:pt x="648558" y="891910"/>
                </a:cubicBezTo>
                <a:cubicBezTo>
                  <a:pt x="670560" y="919409"/>
                  <a:pt x="686022" y="925889"/>
                  <a:pt x="716116" y="945950"/>
                </a:cubicBezTo>
                <a:cubicBezTo>
                  <a:pt x="729628" y="936943"/>
                  <a:pt x="743970" y="929073"/>
                  <a:pt x="756651" y="918930"/>
                </a:cubicBezTo>
                <a:cubicBezTo>
                  <a:pt x="792359" y="890367"/>
                  <a:pt x="813016" y="847903"/>
                  <a:pt x="837721" y="810850"/>
                </a:cubicBezTo>
                <a:lnTo>
                  <a:pt x="864744" y="770320"/>
                </a:lnTo>
                <a:lnTo>
                  <a:pt x="891768" y="729790"/>
                </a:lnTo>
                <a:cubicBezTo>
                  <a:pt x="896272" y="716280"/>
                  <a:pt x="897951" y="701471"/>
                  <a:pt x="905279" y="689260"/>
                </a:cubicBezTo>
                <a:cubicBezTo>
                  <a:pt x="960919" y="596537"/>
                  <a:pt x="907541" y="736521"/>
                  <a:pt x="945814" y="621710"/>
                </a:cubicBezTo>
                <a:cubicBezTo>
                  <a:pt x="941310" y="563167"/>
                  <a:pt x="943819" y="503656"/>
                  <a:pt x="932303" y="446081"/>
                </a:cubicBezTo>
                <a:cubicBezTo>
                  <a:pt x="929510" y="432117"/>
                  <a:pt x="928862" y="476542"/>
                  <a:pt x="918791" y="486611"/>
                </a:cubicBezTo>
                <a:cubicBezTo>
                  <a:pt x="908719" y="496681"/>
                  <a:pt x="891768" y="495618"/>
                  <a:pt x="878256" y="500121"/>
                </a:cubicBezTo>
                <a:cubicBezTo>
                  <a:pt x="873752" y="513631"/>
                  <a:pt x="873641" y="529531"/>
                  <a:pt x="864744" y="540651"/>
                </a:cubicBezTo>
                <a:cubicBezTo>
                  <a:pt x="854599" y="553330"/>
                  <a:pt x="836890" y="557527"/>
                  <a:pt x="824210" y="567670"/>
                </a:cubicBezTo>
                <a:cubicBezTo>
                  <a:pt x="814263" y="575627"/>
                  <a:pt x="805144" y="584744"/>
                  <a:pt x="797186" y="594690"/>
                </a:cubicBezTo>
                <a:cubicBezTo>
                  <a:pt x="721936" y="688741"/>
                  <a:pt x="825923" y="579467"/>
                  <a:pt x="729628" y="675750"/>
                </a:cubicBezTo>
                <a:lnTo>
                  <a:pt x="702605" y="756810"/>
                </a:lnTo>
                <a:lnTo>
                  <a:pt x="689093" y="797340"/>
                </a:lnTo>
                <a:cubicBezTo>
                  <a:pt x="690427" y="785336"/>
                  <a:pt x="694511" y="671225"/>
                  <a:pt x="716116" y="635220"/>
                </a:cubicBezTo>
                <a:cubicBezTo>
                  <a:pt x="722670" y="624297"/>
                  <a:pt x="732217" y="614753"/>
                  <a:pt x="743140" y="608200"/>
                </a:cubicBezTo>
                <a:cubicBezTo>
                  <a:pt x="755353" y="600873"/>
                  <a:pt x="770163" y="599193"/>
                  <a:pt x="783675" y="594690"/>
                </a:cubicBezTo>
                <a:cubicBezTo>
                  <a:pt x="797187" y="581180"/>
                  <a:pt x="811977" y="568839"/>
                  <a:pt x="824210" y="554161"/>
                </a:cubicBezTo>
                <a:cubicBezTo>
                  <a:pt x="834606" y="541688"/>
                  <a:pt x="839751" y="525112"/>
                  <a:pt x="851233" y="513631"/>
                </a:cubicBezTo>
                <a:cubicBezTo>
                  <a:pt x="877426" y="487441"/>
                  <a:pt x="899336" y="484089"/>
                  <a:pt x="932303" y="473101"/>
                </a:cubicBezTo>
                <a:cubicBezTo>
                  <a:pt x="919606" y="435015"/>
                  <a:pt x="919660" y="415041"/>
                  <a:pt x="878256" y="392041"/>
                </a:cubicBezTo>
                <a:cubicBezTo>
                  <a:pt x="853355" y="378209"/>
                  <a:pt x="824209" y="374028"/>
                  <a:pt x="797186" y="365021"/>
                </a:cubicBezTo>
                <a:cubicBezTo>
                  <a:pt x="783674" y="360518"/>
                  <a:pt x="768502" y="359411"/>
                  <a:pt x="756651" y="351511"/>
                </a:cubicBezTo>
                <a:cubicBezTo>
                  <a:pt x="743139" y="342504"/>
                  <a:pt x="731042" y="330887"/>
                  <a:pt x="716116" y="324491"/>
                </a:cubicBezTo>
                <a:cubicBezTo>
                  <a:pt x="699047" y="317177"/>
                  <a:pt x="679857" y="316316"/>
                  <a:pt x="662070" y="310981"/>
                </a:cubicBezTo>
                <a:cubicBezTo>
                  <a:pt x="634786" y="302797"/>
                  <a:pt x="608023" y="292968"/>
                  <a:pt x="581000" y="283961"/>
                </a:cubicBezTo>
                <a:cubicBezTo>
                  <a:pt x="450518" y="240472"/>
                  <a:pt x="653383" y="310209"/>
                  <a:pt x="486419" y="243431"/>
                </a:cubicBezTo>
                <a:cubicBezTo>
                  <a:pt x="459971" y="232853"/>
                  <a:pt x="432372" y="225418"/>
                  <a:pt x="405349" y="216411"/>
                </a:cubicBezTo>
                <a:cubicBezTo>
                  <a:pt x="391837" y="211908"/>
                  <a:pt x="376665" y="210801"/>
                  <a:pt x="364814" y="202901"/>
                </a:cubicBezTo>
                <a:cubicBezTo>
                  <a:pt x="328250" y="178528"/>
                  <a:pt x="313090" y="166002"/>
                  <a:pt x="270232" y="148861"/>
                </a:cubicBezTo>
                <a:cubicBezTo>
                  <a:pt x="243784" y="138283"/>
                  <a:pt x="216186" y="130848"/>
                  <a:pt x="189163" y="121841"/>
                </a:cubicBezTo>
                <a:lnTo>
                  <a:pt x="148628" y="108331"/>
                </a:lnTo>
                <a:cubicBezTo>
                  <a:pt x="139620" y="99324"/>
                  <a:pt x="132527" y="87864"/>
                  <a:pt x="121604" y="81311"/>
                </a:cubicBezTo>
                <a:cubicBezTo>
                  <a:pt x="109391" y="73984"/>
                  <a:pt x="91141" y="77871"/>
                  <a:pt x="81070" y="67801"/>
                </a:cubicBezTo>
                <a:cubicBezTo>
                  <a:pt x="66134" y="52867"/>
                  <a:pt x="49543" y="-4251"/>
                  <a:pt x="40535" y="252"/>
                </a:cubicBezTo>
                <a:close/>
              </a:path>
            </a:pathLst>
          </a:custGeom>
          <a:blipFill rotWithShape="1">
            <a:blip r:embed="rId2"/>
            <a:tile tx="0" ty="0" sx="100000" sy="100000" flip="none" algn="tl"/>
          </a:blipFill>
          <a:ln>
            <a:solidFill>
              <a:srgbClr val="D29C6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-98774"/>
            <a:ext cx="7583487" cy="1044388"/>
          </a:xfrm>
          <a:noFill/>
        </p:spPr>
        <p:txBody>
          <a:bodyPr anchor="ctr"/>
          <a:lstStyle/>
          <a:p>
            <a:r>
              <a:rPr lang="en-US" sz="2800" dirty="0" smtClean="0">
                <a:solidFill>
                  <a:schemeClr val="tx1"/>
                </a:solidFill>
              </a:rPr>
              <a:t>Research questions: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756661" y="706895"/>
            <a:ext cx="7583487" cy="420893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Does yield differ among </a:t>
            </a:r>
            <a:r>
              <a:rPr lang="en-US" sz="2400" dirty="0" smtClean="0">
                <a:solidFill>
                  <a:schemeClr val="tx1"/>
                </a:solidFill>
              </a:rPr>
              <a:t>clones (3 types)?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Does </a:t>
            </a:r>
            <a:r>
              <a:rPr lang="en-US" sz="2400" dirty="0">
                <a:solidFill>
                  <a:schemeClr val="tx1"/>
                </a:solidFill>
              </a:rPr>
              <a:t>nitrogen </a:t>
            </a:r>
            <a:r>
              <a:rPr lang="en-US" sz="2400" dirty="0" smtClean="0">
                <a:solidFill>
                  <a:schemeClr val="tx1"/>
                </a:solidFill>
              </a:rPr>
              <a:t>fertilization affect yield (3 levels)?</a:t>
            </a:r>
          </a:p>
          <a:p>
            <a:r>
              <a:rPr lang="en-US" sz="2400" dirty="0">
                <a:solidFill>
                  <a:schemeClr val="tx1"/>
                </a:solidFill>
              </a:rPr>
              <a:t>Does the effect of nitrogen on yield change from clone to clone? 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9" name="Can 18"/>
          <p:cNvSpPr/>
          <p:nvPr/>
        </p:nvSpPr>
        <p:spPr>
          <a:xfrm>
            <a:off x="1584633" y="4118982"/>
            <a:ext cx="594512" cy="690959"/>
          </a:xfrm>
          <a:prstGeom prst="can">
            <a:avLst/>
          </a:prstGeom>
          <a:solidFill>
            <a:schemeClr val="accent4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1385446" y="3441756"/>
            <a:ext cx="1346192" cy="798516"/>
          </a:xfrm>
          <a:custGeom>
            <a:avLst/>
            <a:gdLst>
              <a:gd name="connsiteX0" fmla="*/ 256721 w 910048"/>
              <a:gd name="connsiteY0" fmla="*/ 580929 h 798516"/>
              <a:gd name="connsiteX1" fmla="*/ 229698 w 910048"/>
              <a:gd name="connsiteY1" fmla="*/ 459340 h 798516"/>
              <a:gd name="connsiteX2" fmla="*/ 202674 w 910048"/>
              <a:gd name="connsiteY2" fmla="*/ 418810 h 798516"/>
              <a:gd name="connsiteX3" fmla="*/ 175651 w 910048"/>
              <a:gd name="connsiteY3" fmla="*/ 364770 h 798516"/>
              <a:gd name="connsiteX4" fmla="*/ 135116 w 910048"/>
              <a:gd name="connsiteY4" fmla="*/ 337750 h 798516"/>
              <a:gd name="connsiteX5" fmla="*/ 54046 w 910048"/>
              <a:gd name="connsiteY5" fmla="*/ 310730 h 798516"/>
              <a:gd name="connsiteX6" fmla="*/ 0 w 910048"/>
              <a:gd name="connsiteY6" fmla="*/ 324240 h 798516"/>
              <a:gd name="connsiteX7" fmla="*/ 54046 w 910048"/>
              <a:gd name="connsiteY7" fmla="*/ 337750 h 798516"/>
              <a:gd name="connsiteX8" fmla="*/ 108093 w 910048"/>
              <a:gd name="connsiteY8" fmla="*/ 364770 h 798516"/>
              <a:gd name="connsiteX9" fmla="*/ 189163 w 910048"/>
              <a:gd name="connsiteY9" fmla="*/ 405300 h 798516"/>
              <a:gd name="connsiteX10" fmla="*/ 243209 w 910048"/>
              <a:gd name="connsiteY10" fmla="*/ 486359 h 798516"/>
              <a:gd name="connsiteX11" fmla="*/ 270233 w 910048"/>
              <a:gd name="connsiteY11" fmla="*/ 567419 h 798516"/>
              <a:gd name="connsiteX12" fmla="*/ 243209 w 910048"/>
              <a:gd name="connsiteY12" fmla="*/ 297220 h 798516"/>
              <a:gd name="connsiteX13" fmla="*/ 229698 w 910048"/>
              <a:gd name="connsiteY13" fmla="*/ 256690 h 798516"/>
              <a:gd name="connsiteX14" fmla="*/ 216186 w 910048"/>
              <a:gd name="connsiteY14" fmla="*/ 202650 h 798516"/>
              <a:gd name="connsiteX15" fmla="*/ 162140 w 910048"/>
              <a:gd name="connsiteY15" fmla="*/ 121590 h 798516"/>
              <a:gd name="connsiteX16" fmla="*/ 135116 w 910048"/>
              <a:gd name="connsiteY16" fmla="*/ 81060 h 798516"/>
              <a:gd name="connsiteX17" fmla="*/ 54046 w 910048"/>
              <a:gd name="connsiteY17" fmla="*/ 27020 h 798516"/>
              <a:gd name="connsiteX18" fmla="*/ 81070 w 910048"/>
              <a:gd name="connsiteY18" fmla="*/ 0 h 798516"/>
              <a:gd name="connsiteX19" fmla="*/ 162140 w 910048"/>
              <a:gd name="connsiteY19" fmla="*/ 27020 h 798516"/>
              <a:gd name="connsiteX20" fmla="*/ 216186 w 910048"/>
              <a:gd name="connsiteY20" fmla="*/ 40530 h 798516"/>
              <a:gd name="connsiteX21" fmla="*/ 256721 w 910048"/>
              <a:gd name="connsiteY21" fmla="*/ 81060 h 798516"/>
              <a:gd name="connsiteX22" fmla="*/ 270233 w 910048"/>
              <a:gd name="connsiteY22" fmla="*/ 121590 h 798516"/>
              <a:gd name="connsiteX23" fmla="*/ 297256 w 910048"/>
              <a:gd name="connsiteY23" fmla="*/ 162120 h 798516"/>
              <a:gd name="connsiteX24" fmla="*/ 310768 w 910048"/>
              <a:gd name="connsiteY24" fmla="*/ 202650 h 798516"/>
              <a:gd name="connsiteX25" fmla="*/ 337791 w 910048"/>
              <a:gd name="connsiteY25" fmla="*/ 324240 h 798516"/>
              <a:gd name="connsiteX26" fmla="*/ 364814 w 910048"/>
              <a:gd name="connsiteY26" fmla="*/ 270200 h 798516"/>
              <a:gd name="connsiteX27" fmla="*/ 378326 w 910048"/>
              <a:gd name="connsiteY27" fmla="*/ 229670 h 798516"/>
              <a:gd name="connsiteX28" fmla="*/ 445884 w 910048"/>
              <a:gd name="connsiteY28" fmla="*/ 148610 h 798516"/>
              <a:gd name="connsiteX29" fmla="*/ 513442 w 910048"/>
              <a:gd name="connsiteY29" fmla="*/ 121590 h 798516"/>
              <a:gd name="connsiteX30" fmla="*/ 567489 w 910048"/>
              <a:gd name="connsiteY30" fmla="*/ 67550 h 798516"/>
              <a:gd name="connsiteX31" fmla="*/ 621535 w 910048"/>
              <a:gd name="connsiteY31" fmla="*/ 54040 h 798516"/>
              <a:gd name="connsiteX32" fmla="*/ 662070 w 910048"/>
              <a:gd name="connsiteY32" fmla="*/ 40530 h 798516"/>
              <a:gd name="connsiteX33" fmla="*/ 621535 w 910048"/>
              <a:gd name="connsiteY33" fmla="*/ 94570 h 798516"/>
              <a:gd name="connsiteX34" fmla="*/ 581000 w 910048"/>
              <a:gd name="connsiteY34" fmla="*/ 121590 h 798516"/>
              <a:gd name="connsiteX35" fmla="*/ 553977 w 910048"/>
              <a:gd name="connsiteY35" fmla="*/ 175630 h 798516"/>
              <a:gd name="connsiteX36" fmla="*/ 459396 w 910048"/>
              <a:gd name="connsiteY36" fmla="*/ 297220 h 798516"/>
              <a:gd name="connsiteX37" fmla="*/ 378326 w 910048"/>
              <a:gd name="connsiteY37" fmla="*/ 378280 h 798516"/>
              <a:gd name="connsiteX38" fmla="*/ 364814 w 910048"/>
              <a:gd name="connsiteY38" fmla="*/ 432320 h 798516"/>
              <a:gd name="connsiteX39" fmla="*/ 337791 w 910048"/>
              <a:gd name="connsiteY39" fmla="*/ 472850 h 798516"/>
              <a:gd name="connsiteX40" fmla="*/ 324279 w 910048"/>
              <a:gd name="connsiteY40" fmla="*/ 513379 h 798516"/>
              <a:gd name="connsiteX41" fmla="*/ 337791 w 910048"/>
              <a:gd name="connsiteY41" fmla="*/ 432320 h 798516"/>
              <a:gd name="connsiteX42" fmla="*/ 418861 w 910048"/>
              <a:gd name="connsiteY42" fmla="*/ 337750 h 798516"/>
              <a:gd name="connsiteX43" fmla="*/ 459396 w 910048"/>
              <a:gd name="connsiteY43" fmla="*/ 283710 h 798516"/>
              <a:gd name="connsiteX44" fmla="*/ 499930 w 910048"/>
              <a:gd name="connsiteY44" fmla="*/ 270200 h 798516"/>
              <a:gd name="connsiteX45" fmla="*/ 540465 w 910048"/>
              <a:gd name="connsiteY45" fmla="*/ 243180 h 798516"/>
              <a:gd name="connsiteX46" fmla="*/ 662070 w 910048"/>
              <a:gd name="connsiteY46" fmla="*/ 202650 h 798516"/>
              <a:gd name="connsiteX47" fmla="*/ 702605 w 910048"/>
              <a:gd name="connsiteY47" fmla="*/ 189140 h 798516"/>
              <a:gd name="connsiteX48" fmla="*/ 905280 w 910048"/>
              <a:gd name="connsiteY48" fmla="*/ 202650 h 798516"/>
              <a:gd name="connsiteX49" fmla="*/ 837721 w 910048"/>
              <a:gd name="connsiteY49" fmla="*/ 229670 h 798516"/>
              <a:gd name="connsiteX50" fmla="*/ 756652 w 910048"/>
              <a:gd name="connsiteY50" fmla="*/ 256690 h 798516"/>
              <a:gd name="connsiteX51" fmla="*/ 702605 w 910048"/>
              <a:gd name="connsiteY51" fmla="*/ 283710 h 798516"/>
              <a:gd name="connsiteX52" fmla="*/ 608024 w 910048"/>
              <a:gd name="connsiteY52" fmla="*/ 324240 h 798516"/>
              <a:gd name="connsiteX53" fmla="*/ 567489 w 910048"/>
              <a:gd name="connsiteY53" fmla="*/ 351260 h 798516"/>
              <a:gd name="connsiteX54" fmla="*/ 540465 w 910048"/>
              <a:gd name="connsiteY54" fmla="*/ 378280 h 798516"/>
              <a:gd name="connsiteX55" fmla="*/ 499930 w 910048"/>
              <a:gd name="connsiteY55" fmla="*/ 391790 h 798516"/>
              <a:gd name="connsiteX56" fmla="*/ 459396 w 910048"/>
              <a:gd name="connsiteY56" fmla="*/ 418810 h 798516"/>
              <a:gd name="connsiteX57" fmla="*/ 405349 w 910048"/>
              <a:gd name="connsiteY57" fmla="*/ 499869 h 798516"/>
              <a:gd name="connsiteX58" fmla="*/ 351302 w 910048"/>
              <a:gd name="connsiteY58" fmla="*/ 621459 h 798516"/>
              <a:gd name="connsiteX59" fmla="*/ 337791 w 910048"/>
              <a:gd name="connsiteY59" fmla="*/ 729539 h 798516"/>
              <a:gd name="connsiteX60" fmla="*/ 324279 w 910048"/>
              <a:gd name="connsiteY60" fmla="*/ 797089 h 798516"/>
              <a:gd name="connsiteX61" fmla="*/ 297256 w 910048"/>
              <a:gd name="connsiteY61" fmla="*/ 756559 h 798516"/>
              <a:gd name="connsiteX62" fmla="*/ 256721 w 910048"/>
              <a:gd name="connsiteY62" fmla="*/ 661989 h 798516"/>
              <a:gd name="connsiteX63" fmla="*/ 229698 w 910048"/>
              <a:gd name="connsiteY63" fmla="*/ 580929 h 798516"/>
              <a:gd name="connsiteX64" fmla="*/ 189163 w 910048"/>
              <a:gd name="connsiteY64" fmla="*/ 526889 h 798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910048" h="798516">
                <a:moveTo>
                  <a:pt x="256721" y="580929"/>
                </a:moveTo>
                <a:cubicBezTo>
                  <a:pt x="254317" y="568913"/>
                  <a:pt x="236852" y="476030"/>
                  <a:pt x="229698" y="459340"/>
                </a:cubicBezTo>
                <a:cubicBezTo>
                  <a:pt x="223301" y="444415"/>
                  <a:pt x="210731" y="432908"/>
                  <a:pt x="202674" y="418810"/>
                </a:cubicBezTo>
                <a:cubicBezTo>
                  <a:pt x="192681" y="401324"/>
                  <a:pt x="188545" y="380241"/>
                  <a:pt x="175651" y="364770"/>
                </a:cubicBezTo>
                <a:cubicBezTo>
                  <a:pt x="165255" y="352296"/>
                  <a:pt x="149955" y="344344"/>
                  <a:pt x="135116" y="337750"/>
                </a:cubicBezTo>
                <a:cubicBezTo>
                  <a:pt x="109086" y="326182"/>
                  <a:pt x="54046" y="310730"/>
                  <a:pt x="54046" y="310730"/>
                </a:cubicBezTo>
                <a:cubicBezTo>
                  <a:pt x="36031" y="315233"/>
                  <a:pt x="0" y="305670"/>
                  <a:pt x="0" y="324240"/>
                </a:cubicBezTo>
                <a:cubicBezTo>
                  <a:pt x="0" y="342810"/>
                  <a:pt x="36658" y="331230"/>
                  <a:pt x="54046" y="337750"/>
                </a:cubicBezTo>
                <a:cubicBezTo>
                  <a:pt x="72905" y="344821"/>
                  <a:pt x="89580" y="356837"/>
                  <a:pt x="108093" y="364770"/>
                </a:cubicBezTo>
                <a:cubicBezTo>
                  <a:pt x="186409" y="398330"/>
                  <a:pt x="111266" y="353375"/>
                  <a:pt x="189163" y="405300"/>
                </a:cubicBezTo>
                <a:cubicBezTo>
                  <a:pt x="233858" y="539374"/>
                  <a:pt x="158872" y="334573"/>
                  <a:pt x="243209" y="486359"/>
                </a:cubicBezTo>
                <a:cubicBezTo>
                  <a:pt x="257043" y="511256"/>
                  <a:pt x="270233" y="567419"/>
                  <a:pt x="270233" y="567419"/>
                </a:cubicBezTo>
                <a:cubicBezTo>
                  <a:pt x="263478" y="472857"/>
                  <a:pt x="263340" y="387797"/>
                  <a:pt x="243209" y="297220"/>
                </a:cubicBezTo>
                <a:cubicBezTo>
                  <a:pt x="240119" y="283318"/>
                  <a:pt x="233611" y="270383"/>
                  <a:pt x="229698" y="256690"/>
                </a:cubicBezTo>
                <a:cubicBezTo>
                  <a:pt x="224596" y="238837"/>
                  <a:pt x="224491" y="219257"/>
                  <a:pt x="216186" y="202650"/>
                </a:cubicBezTo>
                <a:cubicBezTo>
                  <a:pt x="201661" y="173604"/>
                  <a:pt x="180155" y="148610"/>
                  <a:pt x="162140" y="121590"/>
                </a:cubicBezTo>
                <a:cubicBezTo>
                  <a:pt x="153132" y="108080"/>
                  <a:pt x="148627" y="90066"/>
                  <a:pt x="135116" y="81060"/>
                </a:cubicBezTo>
                <a:lnTo>
                  <a:pt x="54046" y="27020"/>
                </a:lnTo>
                <a:cubicBezTo>
                  <a:pt x="63054" y="18013"/>
                  <a:pt x="68332" y="0"/>
                  <a:pt x="81070" y="0"/>
                </a:cubicBezTo>
                <a:cubicBezTo>
                  <a:pt x="109555" y="0"/>
                  <a:pt x="134856" y="18836"/>
                  <a:pt x="162140" y="27020"/>
                </a:cubicBezTo>
                <a:cubicBezTo>
                  <a:pt x="179927" y="32355"/>
                  <a:pt x="198171" y="36027"/>
                  <a:pt x="216186" y="40530"/>
                </a:cubicBezTo>
                <a:cubicBezTo>
                  <a:pt x="229698" y="54040"/>
                  <a:pt x="246121" y="65162"/>
                  <a:pt x="256721" y="81060"/>
                </a:cubicBezTo>
                <a:cubicBezTo>
                  <a:pt x="264621" y="92909"/>
                  <a:pt x="263864" y="108853"/>
                  <a:pt x="270233" y="121590"/>
                </a:cubicBezTo>
                <a:cubicBezTo>
                  <a:pt x="277495" y="136113"/>
                  <a:pt x="289994" y="147597"/>
                  <a:pt x="297256" y="162120"/>
                </a:cubicBezTo>
                <a:cubicBezTo>
                  <a:pt x="303625" y="174857"/>
                  <a:pt x="306855" y="188957"/>
                  <a:pt x="310768" y="202650"/>
                </a:cubicBezTo>
                <a:cubicBezTo>
                  <a:pt x="323486" y="247157"/>
                  <a:pt x="328506" y="277822"/>
                  <a:pt x="337791" y="324240"/>
                </a:cubicBezTo>
                <a:cubicBezTo>
                  <a:pt x="346799" y="306227"/>
                  <a:pt x="356880" y="288711"/>
                  <a:pt x="364814" y="270200"/>
                </a:cubicBezTo>
                <a:cubicBezTo>
                  <a:pt x="370424" y="257111"/>
                  <a:pt x="371957" y="242407"/>
                  <a:pt x="378326" y="229670"/>
                </a:cubicBezTo>
                <a:cubicBezTo>
                  <a:pt x="390212" y="205900"/>
                  <a:pt x="424151" y="162191"/>
                  <a:pt x="445884" y="148610"/>
                </a:cubicBezTo>
                <a:cubicBezTo>
                  <a:pt x="466452" y="135757"/>
                  <a:pt x="490923" y="130597"/>
                  <a:pt x="513442" y="121590"/>
                </a:cubicBezTo>
                <a:cubicBezTo>
                  <a:pt x="531458" y="103577"/>
                  <a:pt x="545884" y="81051"/>
                  <a:pt x="567489" y="67550"/>
                </a:cubicBezTo>
                <a:cubicBezTo>
                  <a:pt x="583237" y="57709"/>
                  <a:pt x="603680" y="59141"/>
                  <a:pt x="621535" y="54040"/>
                </a:cubicBezTo>
                <a:cubicBezTo>
                  <a:pt x="635230" y="50128"/>
                  <a:pt x="648558" y="45033"/>
                  <a:pt x="662070" y="40530"/>
                </a:cubicBezTo>
                <a:cubicBezTo>
                  <a:pt x="648558" y="58543"/>
                  <a:pt x="637458" y="78649"/>
                  <a:pt x="621535" y="94570"/>
                </a:cubicBezTo>
                <a:cubicBezTo>
                  <a:pt x="610052" y="106052"/>
                  <a:pt x="591396" y="109116"/>
                  <a:pt x="581000" y="121590"/>
                </a:cubicBezTo>
                <a:cubicBezTo>
                  <a:pt x="568106" y="137061"/>
                  <a:pt x="565442" y="159072"/>
                  <a:pt x="553977" y="175630"/>
                </a:cubicBezTo>
                <a:cubicBezTo>
                  <a:pt x="524747" y="217846"/>
                  <a:pt x="495707" y="260914"/>
                  <a:pt x="459396" y="297220"/>
                </a:cubicBezTo>
                <a:lnTo>
                  <a:pt x="378326" y="378280"/>
                </a:lnTo>
                <a:cubicBezTo>
                  <a:pt x="373822" y="396293"/>
                  <a:pt x="372129" y="415254"/>
                  <a:pt x="364814" y="432320"/>
                </a:cubicBezTo>
                <a:cubicBezTo>
                  <a:pt x="358417" y="447244"/>
                  <a:pt x="345053" y="458327"/>
                  <a:pt x="337791" y="472850"/>
                </a:cubicBezTo>
                <a:cubicBezTo>
                  <a:pt x="331422" y="485587"/>
                  <a:pt x="328783" y="499869"/>
                  <a:pt x="324279" y="513379"/>
                </a:cubicBezTo>
                <a:cubicBezTo>
                  <a:pt x="328783" y="486359"/>
                  <a:pt x="321354" y="454233"/>
                  <a:pt x="337791" y="432320"/>
                </a:cubicBezTo>
                <a:cubicBezTo>
                  <a:pt x="456327" y="274292"/>
                  <a:pt x="305944" y="469470"/>
                  <a:pt x="418861" y="337750"/>
                </a:cubicBezTo>
                <a:cubicBezTo>
                  <a:pt x="433516" y="320654"/>
                  <a:pt x="442097" y="298125"/>
                  <a:pt x="459396" y="283710"/>
                </a:cubicBezTo>
                <a:cubicBezTo>
                  <a:pt x="470338" y="274593"/>
                  <a:pt x="487191" y="276569"/>
                  <a:pt x="499930" y="270200"/>
                </a:cubicBezTo>
                <a:cubicBezTo>
                  <a:pt x="514454" y="262939"/>
                  <a:pt x="525626" y="249774"/>
                  <a:pt x="540465" y="243180"/>
                </a:cubicBezTo>
                <a:lnTo>
                  <a:pt x="662070" y="202650"/>
                </a:lnTo>
                <a:lnTo>
                  <a:pt x="702605" y="189140"/>
                </a:lnTo>
                <a:cubicBezTo>
                  <a:pt x="770163" y="193643"/>
                  <a:pt x="840427" y="183196"/>
                  <a:pt x="905280" y="202650"/>
                </a:cubicBezTo>
                <a:cubicBezTo>
                  <a:pt x="928511" y="209619"/>
                  <a:pt x="860515" y="221382"/>
                  <a:pt x="837721" y="229670"/>
                </a:cubicBezTo>
                <a:cubicBezTo>
                  <a:pt x="810951" y="239403"/>
                  <a:pt x="782130" y="243953"/>
                  <a:pt x="756652" y="256690"/>
                </a:cubicBezTo>
                <a:cubicBezTo>
                  <a:pt x="738636" y="265697"/>
                  <a:pt x="721118" y="275777"/>
                  <a:pt x="702605" y="283710"/>
                </a:cubicBezTo>
                <a:cubicBezTo>
                  <a:pt x="626813" y="316188"/>
                  <a:pt x="697646" y="273033"/>
                  <a:pt x="608024" y="324240"/>
                </a:cubicBezTo>
                <a:cubicBezTo>
                  <a:pt x="593925" y="332296"/>
                  <a:pt x="580170" y="341117"/>
                  <a:pt x="567489" y="351260"/>
                </a:cubicBezTo>
                <a:cubicBezTo>
                  <a:pt x="557542" y="359217"/>
                  <a:pt x="551388" y="371727"/>
                  <a:pt x="540465" y="378280"/>
                </a:cubicBezTo>
                <a:cubicBezTo>
                  <a:pt x="528252" y="385607"/>
                  <a:pt x="513442" y="387287"/>
                  <a:pt x="499930" y="391790"/>
                </a:cubicBezTo>
                <a:cubicBezTo>
                  <a:pt x="486419" y="400797"/>
                  <a:pt x="470090" y="406590"/>
                  <a:pt x="459396" y="418810"/>
                </a:cubicBezTo>
                <a:cubicBezTo>
                  <a:pt x="438010" y="443249"/>
                  <a:pt x="415620" y="469061"/>
                  <a:pt x="405349" y="499869"/>
                </a:cubicBezTo>
                <a:cubicBezTo>
                  <a:pt x="373191" y="596333"/>
                  <a:pt x="394127" y="557232"/>
                  <a:pt x="351302" y="621459"/>
                </a:cubicBezTo>
                <a:cubicBezTo>
                  <a:pt x="346798" y="657486"/>
                  <a:pt x="343312" y="693654"/>
                  <a:pt x="337791" y="729539"/>
                </a:cubicBezTo>
                <a:cubicBezTo>
                  <a:pt x="334299" y="752235"/>
                  <a:pt x="343386" y="784353"/>
                  <a:pt x="324279" y="797089"/>
                </a:cubicBezTo>
                <a:cubicBezTo>
                  <a:pt x="310768" y="806095"/>
                  <a:pt x="306264" y="770069"/>
                  <a:pt x="297256" y="756559"/>
                </a:cubicBezTo>
                <a:cubicBezTo>
                  <a:pt x="261512" y="613606"/>
                  <a:pt x="310041" y="781947"/>
                  <a:pt x="256721" y="661989"/>
                </a:cubicBezTo>
                <a:cubicBezTo>
                  <a:pt x="245152" y="635962"/>
                  <a:pt x="249839" y="601067"/>
                  <a:pt x="229698" y="580929"/>
                </a:cubicBezTo>
                <a:cubicBezTo>
                  <a:pt x="195553" y="546789"/>
                  <a:pt x="208371" y="565302"/>
                  <a:pt x="189163" y="526889"/>
                </a:cubicBezTo>
              </a:path>
            </a:pathLst>
          </a:custGeom>
          <a:solidFill>
            <a:srgbClr val="00800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-67560" y="2929259"/>
            <a:ext cx="232607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29C67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Urea</a:t>
            </a:r>
            <a:endParaRPr lang="en-US" sz="2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D29C67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2715869" y="2718666"/>
            <a:ext cx="945814" cy="945950"/>
          </a:xfrm>
          <a:custGeom>
            <a:avLst/>
            <a:gdLst>
              <a:gd name="connsiteX0" fmla="*/ 40535 w 945814"/>
              <a:gd name="connsiteY0" fmla="*/ 252 h 945950"/>
              <a:gd name="connsiteX1" fmla="*/ 27023 w 945814"/>
              <a:gd name="connsiteY1" fmla="*/ 94821 h 945950"/>
              <a:gd name="connsiteX2" fmla="*/ 0 w 945814"/>
              <a:gd name="connsiteY2" fmla="*/ 175881 h 945950"/>
              <a:gd name="connsiteX3" fmla="*/ 13511 w 945814"/>
              <a:gd name="connsiteY3" fmla="*/ 446081 h 945950"/>
              <a:gd name="connsiteX4" fmla="*/ 94581 w 945814"/>
              <a:gd name="connsiteY4" fmla="*/ 500121 h 945950"/>
              <a:gd name="connsiteX5" fmla="*/ 175651 w 945814"/>
              <a:gd name="connsiteY5" fmla="*/ 554161 h 945950"/>
              <a:gd name="connsiteX6" fmla="*/ 216186 w 945814"/>
              <a:gd name="connsiteY6" fmla="*/ 581180 h 945950"/>
              <a:gd name="connsiteX7" fmla="*/ 297256 w 945814"/>
              <a:gd name="connsiteY7" fmla="*/ 608200 h 945950"/>
              <a:gd name="connsiteX8" fmla="*/ 337791 w 945814"/>
              <a:gd name="connsiteY8" fmla="*/ 621710 h 945950"/>
              <a:gd name="connsiteX9" fmla="*/ 445884 w 945814"/>
              <a:gd name="connsiteY9" fmla="*/ 662240 h 945950"/>
              <a:gd name="connsiteX10" fmla="*/ 526954 w 945814"/>
              <a:gd name="connsiteY10" fmla="*/ 729790 h 945950"/>
              <a:gd name="connsiteX11" fmla="*/ 567488 w 945814"/>
              <a:gd name="connsiteY11" fmla="*/ 770320 h 945950"/>
              <a:gd name="connsiteX12" fmla="*/ 621535 w 945814"/>
              <a:gd name="connsiteY12" fmla="*/ 851380 h 945950"/>
              <a:gd name="connsiteX13" fmla="*/ 648558 w 945814"/>
              <a:gd name="connsiteY13" fmla="*/ 891910 h 945950"/>
              <a:gd name="connsiteX14" fmla="*/ 716116 w 945814"/>
              <a:gd name="connsiteY14" fmla="*/ 945950 h 945950"/>
              <a:gd name="connsiteX15" fmla="*/ 756651 w 945814"/>
              <a:gd name="connsiteY15" fmla="*/ 918930 h 945950"/>
              <a:gd name="connsiteX16" fmla="*/ 837721 w 945814"/>
              <a:gd name="connsiteY16" fmla="*/ 810850 h 945950"/>
              <a:gd name="connsiteX17" fmla="*/ 864744 w 945814"/>
              <a:gd name="connsiteY17" fmla="*/ 770320 h 945950"/>
              <a:gd name="connsiteX18" fmla="*/ 891768 w 945814"/>
              <a:gd name="connsiteY18" fmla="*/ 729790 h 945950"/>
              <a:gd name="connsiteX19" fmla="*/ 905279 w 945814"/>
              <a:gd name="connsiteY19" fmla="*/ 689260 h 945950"/>
              <a:gd name="connsiteX20" fmla="*/ 945814 w 945814"/>
              <a:gd name="connsiteY20" fmla="*/ 621710 h 945950"/>
              <a:gd name="connsiteX21" fmla="*/ 932303 w 945814"/>
              <a:gd name="connsiteY21" fmla="*/ 446081 h 945950"/>
              <a:gd name="connsiteX22" fmla="*/ 918791 w 945814"/>
              <a:gd name="connsiteY22" fmla="*/ 486611 h 945950"/>
              <a:gd name="connsiteX23" fmla="*/ 878256 w 945814"/>
              <a:gd name="connsiteY23" fmla="*/ 500121 h 945950"/>
              <a:gd name="connsiteX24" fmla="*/ 864744 w 945814"/>
              <a:gd name="connsiteY24" fmla="*/ 540651 h 945950"/>
              <a:gd name="connsiteX25" fmla="*/ 824210 w 945814"/>
              <a:gd name="connsiteY25" fmla="*/ 567670 h 945950"/>
              <a:gd name="connsiteX26" fmla="*/ 797186 w 945814"/>
              <a:gd name="connsiteY26" fmla="*/ 594690 h 945950"/>
              <a:gd name="connsiteX27" fmla="*/ 729628 w 945814"/>
              <a:gd name="connsiteY27" fmla="*/ 675750 h 945950"/>
              <a:gd name="connsiteX28" fmla="*/ 702605 w 945814"/>
              <a:gd name="connsiteY28" fmla="*/ 756810 h 945950"/>
              <a:gd name="connsiteX29" fmla="*/ 689093 w 945814"/>
              <a:gd name="connsiteY29" fmla="*/ 797340 h 945950"/>
              <a:gd name="connsiteX30" fmla="*/ 716116 w 945814"/>
              <a:gd name="connsiteY30" fmla="*/ 635220 h 945950"/>
              <a:gd name="connsiteX31" fmla="*/ 743140 w 945814"/>
              <a:gd name="connsiteY31" fmla="*/ 608200 h 945950"/>
              <a:gd name="connsiteX32" fmla="*/ 783675 w 945814"/>
              <a:gd name="connsiteY32" fmla="*/ 594690 h 945950"/>
              <a:gd name="connsiteX33" fmla="*/ 824210 w 945814"/>
              <a:gd name="connsiteY33" fmla="*/ 554161 h 945950"/>
              <a:gd name="connsiteX34" fmla="*/ 851233 w 945814"/>
              <a:gd name="connsiteY34" fmla="*/ 513631 h 945950"/>
              <a:gd name="connsiteX35" fmla="*/ 932303 w 945814"/>
              <a:gd name="connsiteY35" fmla="*/ 473101 h 945950"/>
              <a:gd name="connsiteX36" fmla="*/ 878256 w 945814"/>
              <a:gd name="connsiteY36" fmla="*/ 392041 h 945950"/>
              <a:gd name="connsiteX37" fmla="*/ 797186 w 945814"/>
              <a:gd name="connsiteY37" fmla="*/ 365021 h 945950"/>
              <a:gd name="connsiteX38" fmla="*/ 756651 w 945814"/>
              <a:gd name="connsiteY38" fmla="*/ 351511 h 945950"/>
              <a:gd name="connsiteX39" fmla="*/ 716116 w 945814"/>
              <a:gd name="connsiteY39" fmla="*/ 324491 h 945950"/>
              <a:gd name="connsiteX40" fmla="*/ 662070 w 945814"/>
              <a:gd name="connsiteY40" fmla="*/ 310981 h 945950"/>
              <a:gd name="connsiteX41" fmla="*/ 581000 w 945814"/>
              <a:gd name="connsiteY41" fmla="*/ 283961 h 945950"/>
              <a:gd name="connsiteX42" fmla="*/ 486419 w 945814"/>
              <a:gd name="connsiteY42" fmla="*/ 243431 h 945950"/>
              <a:gd name="connsiteX43" fmla="*/ 405349 w 945814"/>
              <a:gd name="connsiteY43" fmla="*/ 216411 h 945950"/>
              <a:gd name="connsiteX44" fmla="*/ 364814 w 945814"/>
              <a:gd name="connsiteY44" fmla="*/ 202901 h 945950"/>
              <a:gd name="connsiteX45" fmla="*/ 270232 w 945814"/>
              <a:gd name="connsiteY45" fmla="*/ 148861 h 945950"/>
              <a:gd name="connsiteX46" fmla="*/ 189163 w 945814"/>
              <a:gd name="connsiteY46" fmla="*/ 121841 h 945950"/>
              <a:gd name="connsiteX47" fmla="*/ 148628 w 945814"/>
              <a:gd name="connsiteY47" fmla="*/ 108331 h 945950"/>
              <a:gd name="connsiteX48" fmla="*/ 121604 w 945814"/>
              <a:gd name="connsiteY48" fmla="*/ 81311 h 945950"/>
              <a:gd name="connsiteX49" fmla="*/ 81070 w 945814"/>
              <a:gd name="connsiteY49" fmla="*/ 67801 h 945950"/>
              <a:gd name="connsiteX50" fmla="*/ 40535 w 945814"/>
              <a:gd name="connsiteY50" fmla="*/ 252 h 94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45814" h="945950">
                <a:moveTo>
                  <a:pt x="40535" y="252"/>
                </a:moveTo>
                <a:cubicBezTo>
                  <a:pt x="31527" y="4755"/>
                  <a:pt x="34184" y="63794"/>
                  <a:pt x="27023" y="94821"/>
                </a:cubicBezTo>
                <a:cubicBezTo>
                  <a:pt x="20618" y="122573"/>
                  <a:pt x="0" y="175881"/>
                  <a:pt x="0" y="175881"/>
                </a:cubicBezTo>
                <a:cubicBezTo>
                  <a:pt x="4504" y="265948"/>
                  <a:pt x="1325" y="356729"/>
                  <a:pt x="13511" y="446081"/>
                </a:cubicBezTo>
                <a:cubicBezTo>
                  <a:pt x="16577" y="468562"/>
                  <a:pt x="89543" y="497099"/>
                  <a:pt x="94581" y="500121"/>
                </a:cubicBezTo>
                <a:cubicBezTo>
                  <a:pt x="122430" y="516829"/>
                  <a:pt x="148628" y="536148"/>
                  <a:pt x="175651" y="554161"/>
                </a:cubicBezTo>
                <a:cubicBezTo>
                  <a:pt x="189163" y="563167"/>
                  <a:pt x="200781" y="576046"/>
                  <a:pt x="216186" y="581180"/>
                </a:cubicBezTo>
                <a:lnTo>
                  <a:pt x="297256" y="608200"/>
                </a:lnTo>
                <a:cubicBezTo>
                  <a:pt x="310768" y="612703"/>
                  <a:pt x="325940" y="613810"/>
                  <a:pt x="337791" y="621710"/>
                </a:cubicBezTo>
                <a:cubicBezTo>
                  <a:pt x="397435" y="661468"/>
                  <a:pt x="362403" y="645546"/>
                  <a:pt x="445884" y="662240"/>
                </a:cubicBezTo>
                <a:cubicBezTo>
                  <a:pt x="564314" y="780655"/>
                  <a:pt x="414080" y="635738"/>
                  <a:pt x="526954" y="729790"/>
                </a:cubicBezTo>
                <a:cubicBezTo>
                  <a:pt x="541633" y="742021"/>
                  <a:pt x="553977" y="756810"/>
                  <a:pt x="567488" y="770320"/>
                </a:cubicBezTo>
                <a:cubicBezTo>
                  <a:pt x="591234" y="841548"/>
                  <a:pt x="565306" y="783913"/>
                  <a:pt x="621535" y="851380"/>
                </a:cubicBezTo>
                <a:cubicBezTo>
                  <a:pt x="631931" y="863853"/>
                  <a:pt x="638414" y="879231"/>
                  <a:pt x="648558" y="891910"/>
                </a:cubicBezTo>
                <a:cubicBezTo>
                  <a:pt x="670560" y="919409"/>
                  <a:pt x="686022" y="925889"/>
                  <a:pt x="716116" y="945950"/>
                </a:cubicBezTo>
                <a:cubicBezTo>
                  <a:pt x="729628" y="936943"/>
                  <a:pt x="743970" y="929073"/>
                  <a:pt x="756651" y="918930"/>
                </a:cubicBezTo>
                <a:cubicBezTo>
                  <a:pt x="792359" y="890367"/>
                  <a:pt x="813016" y="847903"/>
                  <a:pt x="837721" y="810850"/>
                </a:cubicBezTo>
                <a:lnTo>
                  <a:pt x="864744" y="770320"/>
                </a:lnTo>
                <a:lnTo>
                  <a:pt x="891768" y="729790"/>
                </a:lnTo>
                <a:cubicBezTo>
                  <a:pt x="896272" y="716280"/>
                  <a:pt x="897951" y="701471"/>
                  <a:pt x="905279" y="689260"/>
                </a:cubicBezTo>
                <a:cubicBezTo>
                  <a:pt x="960919" y="596537"/>
                  <a:pt x="907541" y="736521"/>
                  <a:pt x="945814" y="621710"/>
                </a:cubicBezTo>
                <a:cubicBezTo>
                  <a:pt x="941310" y="563167"/>
                  <a:pt x="943819" y="503656"/>
                  <a:pt x="932303" y="446081"/>
                </a:cubicBezTo>
                <a:cubicBezTo>
                  <a:pt x="929510" y="432117"/>
                  <a:pt x="928862" y="476542"/>
                  <a:pt x="918791" y="486611"/>
                </a:cubicBezTo>
                <a:cubicBezTo>
                  <a:pt x="908719" y="496681"/>
                  <a:pt x="891768" y="495618"/>
                  <a:pt x="878256" y="500121"/>
                </a:cubicBezTo>
                <a:cubicBezTo>
                  <a:pt x="873752" y="513631"/>
                  <a:pt x="873641" y="529531"/>
                  <a:pt x="864744" y="540651"/>
                </a:cubicBezTo>
                <a:cubicBezTo>
                  <a:pt x="854599" y="553330"/>
                  <a:pt x="836890" y="557527"/>
                  <a:pt x="824210" y="567670"/>
                </a:cubicBezTo>
                <a:cubicBezTo>
                  <a:pt x="814263" y="575627"/>
                  <a:pt x="805144" y="584744"/>
                  <a:pt x="797186" y="594690"/>
                </a:cubicBezTo>
                <a:cubicBezTo>
                  <a:pt x="721936" y="688741"/>
                  <a:pt x="825923" y="579467"/>
                  <a:pt x="729628" y="675750"/>
                </a:cubicBezTo>
                <a:lnTo>
                  <a:pt x="702605" y="756810"/>
                </a:lnTo>
                <a:lnTo>
                  <a:pt x="689093" y="797340"/>
                </a:lnTo>
                <a:cubicBezTo>
                  <a:pt x="690427" y="785336"/>
                  <a:pt x="694511" y="671225"/>
                  <a:pt x="716116" y="635220"/>
                </a:cubicBezTo>
                <a:cubicBezTo>
                  <a:pt x="722670" y="624297"/>
                  <a:pt x="732217" y="614753"/>
                  <a:pt x="743140" y="608200"/>
                </a:cubicBezTo>
                <a:cubicBezTo>
                  <a:pt x="755353" y="600873"/>
                  <a:pt x="770163" y="599193"/>
                  <a:pt x="783675" y="594690"/>
                </a:cubicBezTo>
                <a:cubicBezTo>
                  <a:pt x="797187" y="581180"/>
                  <a:pt x="811977" y="568839"/>
                  <a:pt x="824210" y="554161"/>
                </a:cubicBezTo>
                <a:cubicBezTo>
                  <a:pt x="834606" y="541688"/>
                  <a:pt x="839751" y="525112"/>
                  <a:pt x="851233" y="513631"/>
                </a:cubicBezTo>
                <a:cubicBezTo>
                  <a:pt x="877426" y="487441"/>
                  <a:pt x="899336" y="484089"/>
                  <a:pt x="932303" y="473101"/>
                </a:cubicBezTo>
                <a:cubicBezTo>
                  <a:pt x="919606" y="435015"/>
                  <a:pt x="919660" y="415041"/>
                  <a:pt x="878256" y="392041"/>
                </a:cubicBezTo>
                <a:cubicBezTo>
                  <a:pt x="853355" y="378209"/>
                  <a:pt x="824209" y="374028"/>
                  <a:pt x="797186" y="365021"/>
                </a:cubicBezTo>
                <a:cubicBezTo>
                  <a:pt x="783674" y="360518"/>
                  <a:pt x="768502" y="359411"/>
                  <a:pt x="756651" y="351511"/>
                </a:cubicBezTo>
                <a:cubicBezTo>
                  <a:pt x="743139" y="342504"/>
                  <a:pt x="731042" y="330887"/>
                  <a:pt x="716116" y="324491"/>
                </a:cubicBezTo>
                <a:cubicBezTo>
                  <a:pt x="699047" y="317177"/>
                  <a:pt x="679857" y="316316"/>
                  <a:pt x="662070" y="310981"/>
                </a:cubicBezTo>
                <a:cubicBezTo>
                  <a:pt x="634786" y="302797"/>
                  <a:pt x="608023" y="292968"/>
                  <a:pt x="581000" y="283961"/>
                </a:cubicBezTo>
                <a:cubicBezTo>
                  <a:pt x="450518" y="240472"/>
                  <a:pt x="653383" y="310209"/>
                  <a:pt x="486419" y="243431"/>
                </a:cubicBezTo>
                <a:cubicBezTo>
                  <a:pt x="459971" y="232853"/>
                  <a:pt x="432372" y="225418"/>
                  <a:pt x="405349" y="216411"/>
                </a:cubicBezTo>
                <a:cubicBezTo>
                  <a:pt x="391837" y="211908"/>
                  <a:pt x="376665" y="210801"/>
                  <a:pt x="364814" y="202901"/>
                </a:cubicBezTo>
                <a:cubicBezTo>
                  <a:pt x="328250" y="178528"/>
                  <a:pt x="313090" y="166002"/>
                  <a:pt x="270232" y="148861"/>
                </a:cubicBezTo>
                <a:cubicBezTo>
                  <a:pt x="243784" y="138283"/>
                  <a:pt x="216186" y="130848"/>
                  <a:pt x="189163" y="121841"/>
                </a:cubicBezTo>
                <a:lnTo>
                  <a:pt x="148628" y="108331"/>
                </a:lnTo>
                <a:cubicBezTo>
                  <a:pt x="139620" y="99324"/>
                  <a:pt x="132527" y="87864"/>
                  <a:pt x="121604" y="81311"/>
                </a:cubicBezTo>
                <a:cubicBezTo>
                  <a:pt x="109391" y="73984"/>
                  <a:pt x="91141" y="77871"/>
                  <a:pt x="81070" y="67801"/>
                </a:cubicBezTo>
                <a:cubicBezTo>
                  <a:pt x="66134" y="52867"/>
                  <a:pt x="49543" y="-4251"/>
                  <a:pt x="40535" y="252"/>
                </a:cubicBezTo>
                <a:close/>
              </a:path>
            </a:pathLst>
          </a:custGeom>
          <a:blipFill rotWithShape="1">
            <a:blip r:embed="rId2"/>
            <a:tile tx="0" ty="0" sx="100000" sy="100000" flip="none" algn="tl"/>
          </a:blipFill>
          <a:ln>
            <a:solidFill>
              <a:srgbClr val="D29C6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544384" y="3420238"/>
            <a:ext cx="108595" cy="101502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972720" y="2914981"/>
            <a:ext cx="232607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29C67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Urea</a:t>
            </a:r>
            <a:endParaRPr lang="en-US" sz="2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D29C67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3" name="Oval 62"/>
          <p:cNvSpPr/>
          <p:nvPr/>
        </p:nvSpPr>
        <p:spPr>
          <a:xfrm>
            <a:off x="1488982" y="3325667"/>
            <a:ext cx="105398" cy="122131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5104256" y="2615530"/>
            <a:ext cx="945814" cy="945950"/>
          </a:xfrm>
          <a:custGeom>
            <a:avLst/>
            <a:gdLst>
              <a:gd name="connsiteX0" fmla="*/ 40535 w 945814"/>
              <a:gd name="connsiteY0" fmla="*/ 252 h 945950"/>
              <a:gd name="connsiteX1" fmla="*/ 27023 w 945814"/>
              <a:gd name="connsiteY1" fmla="*/ 94821 h 945950"/>
              <a:gd name="connsiteX2" fmla="*/ 0 w 945814"/>
              <a:gd name="connsiteY2" fmla="*/ 175881 h 945950"/>
              <a:gd name="connsiteX3" fmla="*/ 13511 w 945814"/>
              <a:gd name="connsiteY3" fmla="*/ 446081 h 945950"/>
              <a:gd name="connsiteX4" fmla="*/ 94581 w 945814"/>
              <a:gd name="connsiteY4" fmla="*/ 500121 h 945950"/>
              <a:gd name="connsiteX5" fmla="*/ 175651 w 945814"/>
              <a:gd name="connsiteY5" fmla="*/ 554161 h 945950"/>
              <a:gd name="connsiteX6" fmla="*/ 216186 w 945814"/>
              <a:gd name="connsiteY6" fmla="*/ 581180 h 945950"/>
              <a:gd name="connsiteX7" fmla="*/ 297256 w 945814"/>
              <a:gd name="connsiteY7" fmla="*/ 608200 h 945950"/>
              <a:gd name="connsiteX8" fmla="*/ 337791 w 945814"/>
              <a:gd name="connsiteY8" fmla="*/ 621710 h 945950"/>
              <a:gd name="connsiteX9" fmla="*/ 445884 w 945814"/>
              <a:gd name="connsiteY9" fmla="*/ 662240 h 945950"/>
              <a:gd name="connsiteX10" fmla="*/ 526954 w 945814"/>
              <a:gd name="connsiteY10" fmla="*/ 729790 h 945950"/>
              <a:gd name="connsiteX11" fmla="*/ 567488 w 945814"/>
              <a:gd name="connsiteY11" fmla="*/ 770320 h 945950"/>
              <a:gd name="connsiteX12" fmla="*/ 621535 w 945814"/>
              <a:gd name="connsiteY12" fmla="*/ 851380 h 945950"/>
              <a:gd name="connsiteX13" fmla="*/ 648558 w 945814"/>
              <a:gd name="connsiteY13" fmla="*/ 891910 h 945950"/>
              <a:gd name="connsiteX14" fmla="*/ 716116 w 945814"/>
              <a:gd name="connsiteY14" fmla="*/ 945950 h 945950"/>
              <a:gd name="connsiteX15" fmla="*/ 756651 w 945814"/>
              <a:gd name="connsiteY15" fmla="*/ 918930 h 945950"/>
              <a:gd name="connsiteX16" fmla="*/ 837721 w 945814"/>
              <a:gd name="connsiteY16" fmla="*/ 810850 h 945950"/>
              <a:gd name="connsiteX17" fmla="*/ 864744 w 945814"/>
              <a:gd name="connsiteY17" fmla="*/ 770320 h 945950"/>
              <a:gd name="connsiteX18" fmla="*/ 891768 w 945814"/>
              <a:gd name="connsiteY18" fmla="*/ 729790 h 945950"/>
              <a:gd name="connsiteX19" fmla="*/ 905279 w 945814"/>
              <a:gd name="connsiteY19" fmla="*/ 689260 h 945950"/>
              <a:gd name="connsiteX20" fmla="*/ 945814 w 945814"/>
              <a:gd name="connsiteY20" fmla="*/ 621710 h 945950"/>
              <a:gd name="connsiteX21" fmla="*/ 932303 w 945814"/>
              <a:gd name="connsiteY21" fmla="*/ 446081 h 945950"/>
              <a:gd name="connsiteX22" fmla="*/ 918791 w 945814"/>
              <a:gd name="connsiteY22" fmla="*/ 486611 h 945950"/>
              <a:gd name="connsiteX23" fmla="*/ 878256 w 945814"/>
              <a:gd name="connsiteY23" fmla="*/ 500121 h 945950"/>
              <a:gd name="connsiteX24" fmla="*/ 864744 w 945814"/>
              <a:gd name="connsiteY24" fmla="*/ 540651 h 945950"/>
              <a:gd name="connsiteX25" fmla="*/ 824210 w 945814"/>
              <a:gd name="connsiteY25" fmla="*/ 567670 h 945950"/>
              <a:gd name="connsiteX26" fmla="*/ 797186 w 945814"/>
              <a:gd name="connsiteY26" fmla="*/ 594690 h 945950"/>
              <a:gd name="connsiteX27" fmla="*/ 729628 w 945814"/>
              <a:gd name="connsiteY27" fmla="*/ 675750 h 945950"/>
              <a:gd name="connsiteX28" fmla="*/ 702605 w 945814"/>
              <a:gd name="connsiteY28" fmla="*/ 756810 h 945950"/>
              <a:gd name="connsiteX29" fmla="*/ 689093 w 945814"/>
              <a:gd name="connsiteY29" fmla="*/ 797340 h 945950"/>
              <a:gd name="connsiteX30" fmla="*/ 716116 w 945814"/>
              <a:gd name="connsiteY30" fmla="*/ 635220 h 945950"/>
              <a:gd name="connsiteX31" fmla="*/ 743140 w 945814"/>
              <a:gd name="connsiteY31" fmla="*/ 608200 h 945950"/>
              <a:gd name="connsiteX32" fmla="*/ 783675 w 945814"/>
              <a:gd name="connsiteY32" fmla="*/ 594690 h 945950"/>
              <a:gd name="connsiteX33" fmla="*/ 824210 w 945814"/>
              <a:gd name="connsiteY33" fmla="*/ 554161 h 945950"/>
              <a:gd name="connsiteX34" fmla="*/ 851233 w 945814"/>
              <a:gd name="connsiteY34" fmla="*/ 513631 h 945950"/>
              <a:gd name="connsiteX35" fmla="*/ 932303 w 945814"/>
              <a:gd name="connsiteY35" fmla="*/ 473101 h 945950"/>
              <a:gd name="connsiteX36" fmla="*/ 878256 w 945814"/>
              <a:gd name="connsiteY36" fmla="*/ 392041 h 945950"/>
              <a:gd name="connsiteX37" fmla="*/ 797186 w 945814"/>
              <a:gd name="connsiteY37" fmla="*/ 365021 h 945950"/>
              <a:gd name="connsiteX38" fmla="*/ 756651 w 945814"/>
              <a:gd name="connsiteY38" fmla="*/ 351511 h 945950"/>
              <a:gd name="connsiteX39" fmla="*/ 716116 w 945814"/>
              <a:gd name="connsiteY39" fmla="*/ 324491 h 945950"/>
              <a:gd name="connsiteX40" fmla="*/ 662070 w 945814"/>
              <a:gd name="connsiteY40" fmla="*/ 310981 h 945950"/>
              <a:gd name="connsiteX41" fmla="*/ 581000 w 945814"/>
              <a:gd name="connsiteY41" fmla="*/ 283961 h 945950"/>
              <a:gd name="connsiteX42" fmla="*/ 486419 w 945814"/>
              <a:gd name="connsiteY42" fmla="*/ 243431 h 945950"/>
              <a:gd name="connsiteX43" fmla="*/ 405349 w 945814"/>
              <a:gd name="connsiteY43" fmla="*/ 216411 h 945950"/>
              <a:gd name="connsiteX44" fmla="*/ 364814 w 945814"/>
              <a:gd name="connsiteY44" fmla="*/ 202901 h 945950"/>
              <a:gd name="connsiteX45" fmla="*/ 270232 w 945814"/>
              <a:gd name="connsiteY45" fmla="*/ 148861 h 945950"/>
              <a:gd name="connsiteX46" fmla="*/ 189163 w 945814"/>
              <a:gd name="connsiteY46" fmla="*/ 121841 h 945950"/>
              <a:gd name="connsiteX47" fmla="*/ 148628 w 945814"/>
              <a:gd name="connsiteY47" fmla="*/ 108331 h 945950"/>
              <a:gd name="connsiteX48" fmla="*/ 121604 w 945814"/>
              <a:gd name="connsiteY48" fmla="*/ 81311 h 945950"/>
              <a:gd name="connsiteX49" fmla="*/ 81070 w 945814"/>
              <a:gd name="connsiteY49" fmla="*/ 67801 h 945950"/>
              <a:gd name="connsiteX50" fmla="*/ 40535 w 945814"/>
              <a:gd name="connsiteY50" fmla="*/ 252 h 94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45814" h="945950">
                <a:moveTo>
                  <a:pt x="40535" y="252"/>
                </a:moveTo>
                <a:cubicBezTo>
                  <a:pt x="31527" y="4755"/>
                  <a:pt x="34184" y="63794"/>
                  <a:pt x="27023" y="94821"/>
                </a:cubicBezTo>
                <a:cubicBezTo>
                  <a:pt x="20618" y="122573"/>
                  <a:pt x="0" y="175881"/>
                  <a:pt x="0" y="175881"/>
                </a:cubicBezTo>
                <a:cubicBezTo>
                  <a:pt x="4504" y="265948"/>
                  <a:pt x="1325" y="356729"/>
                  <a:pt x="13511" y="446081"/>
                </a:cubicBezTo>
                <a:cubicBezTo>
                  <a:pt x="16577" y="468562"/>
                  <a:pt x="89543" y="497099"/>
                  <a:pt x="94581" y="500121"/>
                </a:cubicBezTo>
                <a:cubicBezTo>
                  <a:pt x="122430" y="516829"/>
                  <a:pt x="148628" y="536148"/>
                  <a:pt x="175651" y="554161"/>
                </a:cubicBezTo>
                <a:cubicBezTo>
                  <a:pt x="189163" y="563167"/>
                  <a:pt x="200781" y="576046"/>
                  <a:pt x="216186" y="581180"/>
                </a:cubicBezTo>
                <a:lnTo>
                  <a:pt x="297256" y="608200"/>
                </a:lnTo>
                <a:cubicBezTo>
                  <a:pt x="310768" y="612703"/>
                  <a:pt x="325940" y="613810"/>
                  <a:pt x="337791" y="621710"/>
                </a:cubicBezTo>
                <a:cubicBezTo>
                  <a:pt x="397435" y="661468"/>
                  <a:pt x="362403" y="645546"/>
                  <a:pt x="445884" y="662240"/>
                </a:cubicBezTo>
                <a:cubicBezTo>
                  <a:pt x="564314" y="780655"/>
                  <a:pt x="414080" y="635738"/>
                  <a:pt x="526954" y="729790"/>
                </a:cubicBezTo>
                <a:cubicBezTo>
                  <a:pt x="541633" y="742021"/>
                  <a:pt x="553977" y="756810"/>
                  <a:pt x="567488" y="770320"/>
                </a:cubicBezTo>
                <a:cubicBezTo>
                  <a:pt x="591234" y="841548"/>
                  <a:pt x="565306" y="783913"/>
                  <a:pt x="621535" y="851380"/>
                </a:cubicBezTo>
                <a:cubicBezTo>
                  <a:pt x="631931" y="863853"/>
                  <a:pt x="638414" y="879231"/>
                  <a:pt x="648558" y="891910"/>
                </a:cubicBezTo>
                <a:cubicBezTo>
                  <a:pt x="670560" y="919409"/>
                  <a:pt x="686022" y="925889"/>
                  <a:pt x="716116" y="945950"/>
                </a:cubicBezTo>
                <a:cubicBezTo>
                  <a:pt x="729628" y="936943"/>
                  <a:pt x="743970" y="929073"/>
                  <a:pt x="756651" y="918930"/>
                </a:cubicBezTo>
                <a:cubicBezTo>
                  <a:pt x="792359" y="890367"/>
                  <a:pt x="813016" y="847903"/>
                  <a:pt x="837721" y="810850"/>
                </a:cubicBezTo>
                <a:lnTo>
                  <a:pt x="864744" y="770320"/>
                </a:lnTo>
                <a:lnTo>
                  <a:pt x="891768" y="729790"/>
                </a:lnTo>
                <a:cubicBezTo>
                  <a:pt x="896272" y="716280"/>
                  <a:pt x="897951" y="701471"/>
                  <a:pt x="905279" y="689260"/>
                </a:cubicBezTo>
                <a:cubicBezTo>
                  <a:pt x="960919" y="596537"/>
                  <a:pt x="907541" y="736521"/>
                  <a:pt x="945814" y="621710"/>
                </a:cubicBezTo>
                <a:cubicBezTo>
                  <a:pt x="941310" y="563167"/>
                  <a:pt x="943819" y="503656"/>
                  <a:pt x="932303" y="446081"/>
                </a:cubicBezTo>
                <a:cubicBezTo>
                  <a:pt x="929510" y="432117"/>
                  <a:pt x="928862" y="476542"/>
                  <a:pt x="918791" y="486611"/>
                </a:cubicBezTo>
                <a:cubicBezTo>
                  <a:pt x="908719" y="496681"/>
                  <a:pt x="891768" y="495618"/>
                  <a:pt x="878256" y="500121"/>
                </a:cubicBezTo>
                <a:cubicBezTo>
                  <a:pt x="873752" y="513631"/>
                  <a:pt x="873641" y="529531"/>
                  <a:pt x="864744" y="540651"/>
                </a:cubicBezTo>
                <a:cubicBezTo>
                  <a:pt x="854599" y="553330"/>
                  <a:pt x="836890" y="557527"/>
                  <a:pt x="824210" y="567670"/>
                </a:cubicBezTo>
                <a:cubicBezTo>
                  <a:pt x="814263" y="575627"/>
                  <a:pt x="805144" y="584744"/>
                  <a:pt x="797186" y="594690"/>
                </a:cubicBezTo>
                <a:cubicBezTo>
                  <a:pt x="721936" y="688741"/>
                  <a:pt x="825923" y="579467"/>
                  <a:pt x="729628" y="675750"/>
                </a:cubicBezTo>
                <a:lnTo>
                  <a:pt x="702605" y="756810"/>
                </a:lnTo>
                <a:lnTo>
                  <a:pt x="689093" y="797340"/>
                </a:lnTo>
                <a:cubicBezTo>
                  <a:pt x="690427" y="785336"/>
                  <a:pt x="694511" y="671225"/>
                  <a:pt x="716116" y="635220"/>
                </a:cubicBezTo>
                <a:cubicBezTo>
                  <a:pt x="722670" y="624297"/>
                  <a:pt x="732217" y="614753"/>
                  <a:pt x="743140" y="608200"/>
                </a:cubicBezTo>
                <a:cubicBezTo>
                  <a:pt x="755353" y="600873"/>
                  <a:pt x="770163" y="599193"/>
                  <a:pt x="783675" y="594690"/>
                </a:cubicBezTo>
                <a:cubicBezTo>
                  <a:pt x="797187" y="581180"/>
                  <a:pt x="811977" y="568839"/>
                  <a:pt x="824210" y="554161"/>
                </a:cubicBezTo>
                <a:cubicBezTo>
                  <a:pt x="834606" y="541688"/>
                  <a:pt x="839751" y="525112"/>
                  <a:pt x="851233" y="513631"/>
                </a:cubicBezTo>
                <a:cubicBezTo>
                  <a:pt x="877426" y="487441"/>
                  <a:pt x="899336" y="484089"/>
                  <a:pt x="932303" y="473101"/>
                </a:cubicBezTo>
                <a:cubicBezTo>
                  <a:pt x="919606" y="435015"/>
                  <a:pt x="919660" y="415041"/>
                  <a:pt x="878256" y="392041"/>
                </a:cubicBezTo>
                <a:cubicBezTo>
                  <a:pt x="853355" y="378209"/>
                  <a:pt x="824209" y="374028"/>
                  <a:pt x="797186" y="365021"/>
                </a:cubicBezTo>
                <a:cubicBezTo>
                  <a:pt x="783674" y="360518"/>
                  <a:pt x="768502" y="359411"/>
                  <a:pt x="756651" y="351511"/>
                </a:cubicBezTo>
                <a:cubicBezTo>
                  <a:pt x="743139" y="342504"/>
                  <a:pt x="731042" y="330887"/>
                  <a:pt x="716116" y="324491"/>
                </a:cubicBezTo>
                <a:cubicBezTo>
                  <a:pt x="699047" y="317177"/>
                  <a:pt x="679857" y="316316"/>
                  <a:pt x="662070" y="310981"/>
                </a:cubicBezTo>
                <a:cubicBezTo>
                  <a:pt x="634786" y="302797"/>
                  <a:pt x="608023" y="292968"/>
                  <a:pt x="581000" y="283961"/>
                </a:cubicBezTo>
                <a:cubicBezTo>
                  <a:pt x="450518" y="240472"/>
                  <a:pt x="653383" y="310209"/>
                  <a:pt x="486419" y="243431"/>
                </a:cubicBezTo>
                <a:cubicBezTo>
                  <a:pt x="459971" y="232853"/>
                  <a:pt x="432372" y="225418"/>
                  <a:pt x="405349" y="216411"/>
                </a:cubicBezTo>
                <a:cubicBezTo>
                  <a:pt x="391837" y="211908"/>
                  <a:pt x="376665" y="210801"/>
                  <a:pt x="364814" y="202901"/>
                </a:cubicBezTo>
                <a:cubicBezTo>
                  <a:pt x="328250" y="178528"/>
                  <a:pt x="313090" y="166002"/>
                  <a:pt x="270232" y="148861"/>
                </a:cubicBezTo>
                <a:cubicBezTo>
                  <a:pt x="243784" y="138283"/>
                  <a:pt x="216186" y="130848"/>
                  <a:pt x="189163" y="121841"/>
                </a:cubicBezTo>
                <a:lnTo>
                  <a:pt x="148628" y="108331"/>
                </a:lnTo>
                <a:cubicBezTo>
                  <a:pt x="139620" y="99324"/>
                  <a:pt x="132527" y="87864"/>
                  <a:pt x="121604" y="81311"/>
                </a:cubicBezTo>
                <a:cubicBezTo>
                  <a:pt x="109391" y="73984"/>
                  <a:pt x="91141" y="77871"/>
                  <a:pt x="81070" y="67801"/>
                </a:cubicBezTo>
                <a:cubicBezTo>
                  <a:pt x="66134" y="52867"/>
                  <a:pt x="49543" y="-4251"/>
                  <a:pt x="40535" y="252"/>
                </a:cubicBezTo>
                <a:close/>
              </a:path>
            </a:pathLst>
          </a:custGeom>
          <a:blipFill rotWithShape="1">
            <a:blip r:embed="rId2"/>
            <a:tile tx="0" ty="0" sx="100000" sy="100000" flip="none" algn="tl"/>
          </a:blipFill>
          <a:ln>
            <a:solidFill>
              <a:srgbClr val="D29C6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915455" y="3426756"/>
            <a:ext cx="175651" cy="177618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158666" y="3612556"/>
            <a:ext cx="175651" cy="177618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874419" y="3291508"/>
            <a:ext cx="148621" cy="135248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298622" y="3935744"/>
            <a:ext cx="175651" cy="177618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388131" y="2838865"/>
            <a:ext cx="232607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29C67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Urea</a:t>
            </a:r>
            <a:endParaRPr lang="en-US" sz="2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D29C67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1" name="Oval 60"/>
          <p:cNvSpPr/>
          <p:nvPr/>
        </p:nvSpPr>
        <p:spPr>
          <a:xfrm>
            <a:off x="6027319" y="3579156"/>
            <a:ext cx="175651" cy="177618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122971" y="3808005"/>
            <a:ext cx="175651" cy="177618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026819" y="3443908"/>
            <a:ext cx="148621" cy="135248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568136" y="3548787"/>
            <a:ext cx="175651" cy="177618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976994" y="4067665"/>
            <a:ext cx="175651" cy="177618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782849" y="3857266"/>
            <a:ext cx="175651" cy="177618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660727" y="3621608"/>
            <a:ext cx="113606" cy="135166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56724" y="4874069"/>
            <a:ext cx="866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 groups outline a field experiment to answer the questions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above. Include: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343363" y="5344193"/>
            <a:ext cx="7069667" cy="12456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82575" indent="-282575" algn="l" defTabSz="914400" rtl="0" eaLnBrk="1" latinLnBrk="0" hangingPunct="1">
              <a:spcBef>
                <a:spcPts val="2000"/>
              </a:spcBef>
              <a:buFont typeface="Wingdings 2" pitchFamily="18" charset="2"/>
              <a:buChar char="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7850" indent="-2952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042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43000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2557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1325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0002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90763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717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smtClean="0"/>
              <a:t>Dependent variable? 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Independent variable(s)? 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Experimental design and treatment structure? 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Field layout of experimental plots? (Assume 4 reps)</a:t>
            </a:r>
          </a:p>
          <a:p>
            <a:pPr marL="282575" lvl="1" indent="0">
              <a:lnSpc>
                <a:spcPct val="80000"/>
              </a:lnSpc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78665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500753"/>
              </p:ext>
            </p:extLst>
          </p:nvPr>
        </p:nvGraphicFramePr>
        <p:xfrm>
          <a:off x="3328588" y="3085748"/>
          <a:ext cx="548662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56"/>
                <a:gridCol w="1371656"/>
                <a:gridCol w="1371656"/>
                <a:gridCol w="137165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287560" y="3127025"/>
            <a:ext cx="3673324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What does the layout of your field experiment look like?</a:t>
            </a:r>
            <a:endParaRPr lang="en-US" sz="2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79463" y="616513"/>
            <a:ext cx="7583487" cy="420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2575" indent="-282575" algn="l" defTabSz="914400" rtl="0" eaLnBrk="1" latinLnBrk="0" hangingPunct="1">
              <a:spcBef>
                <a:spcPts val="2000"/>
              </a:spcBef>
              <a:buFont typeface="Wingdings 2" pitchFamily="18" charset="2"/>
              <a:buChar char="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7850" indent="-2952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042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43000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2557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1325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0002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90763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717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smtClean="0"/>
              <a:t>Dependent variable? 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Independent variable(s)? 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Experimental design and treatment structure? </a:t>
            </a:r>
          </a:p>
          <a:p>
            <a:pPr marL="282575" lvl="1" indent="0">
              <a:lnSpc>
                <a:spcPct val="80000"/>
              </a:lnSpc>
              <a:buNone/>
            </a:pPr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3358445" y="616513"/>
            <a:ext cx="86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Yield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788833" y="978647"/>
            <a:ext cx="233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Clone and Nitrogen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912556" y="1370356"/>
            <a:ext cx="29026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dirty="0"/>
              <a:t>RCBD experiment with 2x2 factorial treatment structure (Clone, Nitrogen), 3 levels each, 4 blocks.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3196" y="2334415"/>
            <a:ext cx="3085394" cy="9233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 levels for each factor 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3 x 3 = 9 unique combinations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561635"/>
              </p:ext>
            </p:extLst>
          </p:nvPr>
        </p:nvGraphicFramePr>
        <p:xfrm>
          <a:off x="243196" y="3370291"/>
          <a:ext cx="2804841" cy="3143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841"/>
                <a:gridCol w="1044222"/>
                <a:gridCol w="1241778"/>
              </a:tblGrid>
              <a:tr h="314313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Clone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Nitrogen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3143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c1</a:t>
                      </a:r>
                    </a:p>
                  </a:txBody>
                  <a:tcPr marL="12700" marR="12700" marT="1270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n1</a:t>
                      </a:r>
                    </a:p>
                  </a:txBody>
                  <a:tcPr marL="12700" marR="12700" marT="1270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43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c1</a:t>
                      </a:r>
                    </a:p>
                  </a:txBody>
                  <a:tcPr marL="12700" marR="12700" marT="1270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n2</a:t>
                      </a:r>
                    </a:p>
                  </a:txBody>
                  <a:tcPr marL="12700" marR="12700" marT="1270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143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c1</a:t>
                      </a:r>
                    </a:p>
                  </a:txBody>
                  <a:tcPr marL="12700" marR="12700" marT="1270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n3</a:t>
                      </a:r>
                    </a:p>
                  </a:txBody>
                  <a:tcPr marL="12700" marR="12700" marT="1270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14313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c2</a:t>
                      </a:r>
                    </a:p>
                  </a:txBody>
                  <a:tcPr marL="12700" marR="12700" marT="1270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n1</a:t>
                      </a:r>
                    </a:p>
                  </a:txBody>
                  <a:tcPr marL="12700" marR="12700" marT="1270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14313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c2</a:t>
                      </a:r>
                    </a:p>
                  </a:txBody>
                  <a:tcPr marL="12700" marR="12700" marT="1270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n2</a:t>
                      </a:r>
                    </a:p>
                  </a:txBody>
                  <a:tcPr marL="12700" marR="12700" marT="1270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14313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c2</a:t>
                      </a:r>
                    </a:p>
                  </a:txBody>
                  <a:tcPr marL="12700" marR="12700" marT="1270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n3</a:t>
                      </a:r>
                    </a:p>
                  </a:txBody>
                  <a:tcPr marL="12700" marR="12700" marT="1270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143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c3</a:t>
                      </a:r>
                    </a:p>
                  </a:txBody>
                  <a:tcPr marL="12700" marR="12700" marT="1270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n1</a:t>
                      </a:r>
                    </a:p>
                  </a:txBody>
                  <a:tcPr marL="12700" marR="12700" marT="1270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43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c3</a:t>
                      </a:r>
                    </a:p>
                  </a:txBody>
                  <a:tcPr marL="12700" marR="12700" marT="1270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n2</a:t>
                      </a:r>
                    </a:p>
                  </a:txBody>
                  <a:tcPr marL="12700" marR="12700" marT="1270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143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c3</a:t>
                      </a:r>
                    </a:p>
                  </a:txBody>
                  <a:tcPr marL="12700" marR="12700" marT="1270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n3</a:t>
                      </a:r>
                    </a:p>
                  </a:txBody>
                  <a:tcPr marL="12700" marR="12700" marT="1270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358445" y="4840927"/>
            <a:ext cx="4237751" cy="3693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is the experimental unit?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96360" y="5714215"/>
            <a:ext cx="3085394" cy="3693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 x 4 replications = 36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96360" y="5267140"/>
            <a:ext cx="4237751" cy="3693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How many are there?</a:t>
            </a:r>
          </a:p>
        </p:txBody>
      </p:sp>
    </p:spTree>
    <p:extLst>
      <p:ext uri="{BB962C8B-B14F-4D97-AF65-F5344CB8AC3E}">
        <p14:creationId xmlns:p14="http://schemas.microsoft.com/office/powerpoint/2010/main" val="1721748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4" grpId="0"/>
      <p:bldP spid="15" grpId="0" animBg="1"/>
      <p:bldP spid="17" grpId="0" animBg="1"/>
      <p:bldP spid="18" grpId="0" animBg="1"/>
      <p:bldP spid="1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468460"/>
              </p:ext>
            </p:extLst>
          </p:nvPr>
        </p:nvGraphicFramePr>
        <p:xfrm>
          <a:off x="1645617" y="3085748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645617" y="3066764"/>
            <a:ext cx="1502607" cy="418809"/>
          </a:xfrm>
          <a:prstGeom prst="rect">
            <a:avLst/>
          </a:prstGeom>
          <a:noFill/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148224" y="3242393"/>
            <a:ext cx="93230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67085" y="3116241"/>
            <a:ext cx="3053616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Plot = experimental unit </a:t>
            </a:r>
          </a:p>
          <a:p>
            <a:pPr algn="ctr"/>
            <a:r>
              <a:rPr lang="en-US" dirty="0" smtClean="0"/>
              <a:t>(n = 36)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79463" y="616513"/>
            <a:ext cx="7583487" cy="420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2575" indent="-282575" algn="l" defTabSz="914400" rtl="0" eaLnBrk="1" latinLnBrk="0" hangingPunct="1">
              <a:spcBef>
                <a:spcPts val="2000"/>
              </a:spcBef>
              <a:buFont typeface="Wingdings 2" pitchFamily="18" charset="2"/>
              <a:buChar char="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7850" indent="-2952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042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43000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2557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1325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0002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90763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717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smtClean="0"/>
              <a:t>Dependent variable? 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Independent variable(s)? 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Experimental design and treatment structure? </a:t>
            </a:r>
          </a:p>
          <a:p>
            <a:pPr marL="282575" lvl="1" indent="0">
              <a:lnSpc>
                <a:spcPct val="80000"/>
              </a:lnSpc>
              <a:buNone/>
            </a:pP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3358445" y="616513"/>
            <a:ext cx="86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Yield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88833" y="978647"/>
            <a:ext cx="233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Clone and Nitrogen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12556" y="1370356"/>
            <a:ext cx="29026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dirty="0"/>
              <a:t>RCBD experiment with 2x2 factorial treatment structure (Clone, Nitrogen), 3 levels each, 4 blocks.</a:t>
            </a:r>
          </a:p>
        </p:txBody>
      </p:sp>
    </p:spTree>
    <p:extLst>
      <p:ext uri="{BB962C8B-B14F-4D97-AF65-F5344CB8AC3E}">
        <p14:creationId xmlns:p14="http://schemas.microsoft.com/office/powerpoint/2010/main" val="2622502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A027414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542" r="-71542"/>
          <a:stretch>
            <a:fillRect/>
          </a:stretch>
        </p:blipFill>
        <p:spPr>
          <a:xfrm>
            <a:off x="2088037" y="3280422"/>
            <a:ext cx="4968011" cy="2757308"/>
          </a:xfrm>
        </p:spPr>
      </p:pic>
      <p:sp>
        <p:nvSpPr>
          <p:cNvPr id="4" name="Cloud Callout 3"/>
          <p:cNvSpPr/>
          <p:nvPr/>
        </p:nvSpPr>
        <p:spPr>
          <a:xfrm>
            <a:off x="3245783" y="381000"/>
            <a:ext cx="4631335" cy="2556539"/>
          </a:xfrm>
          <a:prstGeom prst="cloudCallout">
            <a:avLst>
              <a:gd name="adj1" fmla="val -22720"/>
              <a:gd name="adj2" fmla="val 71532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are the assumptions of ANOVA? Which ones have you tested before?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02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019573"/>
              </p:ext>
            </p:extLst>
          </p:nvPr>
        </p:nvGraphicFramePr>
        <p:xfrm>
          <a:off x="1644865" y="2720978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Block 1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Block 2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Block 3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Block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c3 n2</a:t>
                      </a:r>
                    </a:p>
                  </a:txBody>
                  <a:tcPr marL="12700" marR="12700" marT="12700" marB="0"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c1 n1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c3 n3</a:t>
                      </a:r>
                    </a:p>
                  </a:txBody>
                  <a:tcPr marL="12700" marR="12700" marT="12700" marB="0"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c2 n1</a:t>
                      </a:r>
                    </a:p>
                  </a:txBody>
                  <a:tcPr marL="12700" marR="12700" marT="12700" marB="0"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c1 n2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c1 n3</a:t>
                      </a:r>
                    </a:p>
                  </a:txBody>
                  <a:tcPr marL="12700" marR="12700" marT="12700" marB="0"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c3 n1</a:t>
                      </a:r>
                    </a:p>
                  </a:txBody>
                  <a:tcPr marL="12700" marR="12700" marT="12700" marB="0"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c2 n3</a:t>
                      </a:r>
                    </a:p>
                  </a:txBody>
                  <a:tcPr marL="12700" marR="12700" marT="12700" marB="0"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c2 n2</a:t>
                      </a:r>
                    </a:p>
                  </a:txBody>
                  <a:tcPr marL="12700" marR="12700" marT="12700" marB="0"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42039" y="3188355"/>
            <a:ext cx="5404655" cy="64633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Randomly assign the 9 treatment combinations to each plot within a block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79463" y="616513"/>
            <a:ext cx="7583487" cy="420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2575" indent="-282575" algn="l" defTabSz="914400" rtl="0" eaLnBrk="1" latinLnBrk="0" hangingPunct="1">
              <a:spcBef>
                <a:spcPts val="2000"/>
              </a:spcBef>
              <a:buFont typeface="Wingdings 2" pitchFamily="18" charset="2"/>
              <a:buChar char="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7850" indent="-2952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042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43000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2557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1325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0002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90763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717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smtClean="0"/>
              <a:t>Dependent variable? 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Independent variable(s)? 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Experimental design and treatment structure? </a:t>
            </a:r>
          </a:p>
          <a:p>
            <a:pPr marL="282575" lvl="1" indent="0">
              <a:lnSpc>
                <a:spcPct val="80000"/>
              </a:lnSpc>
              <a:buNone/>
            </a:pP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3358445" y="616513"/>
            <a:ext cx="86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Yield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88833" y="978647"/>
            <a:ext cx="233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Clone and Nitrogen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12556" y="1370356"/>
            <a:ext cx="29026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dirty="0"/>
              <a:t>RCBD experiment with 2x2 factorial treatment structure (Clone, Nitrogen), 3 levels each, 4 blocks.</a:t>
            </a:r>
          </a:p>
        </p:txBody>
      </p:sp>
    </p:spTree>
    <p:extLst>
      <p:ext uri="{BB962C8B-B14F-4D97-AF65-F5344CB8AC3E}">
        <p14:creationId xmlns:p14="http://schemas.microsoft.com/office/powerpoint/2010/main" val="225478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871232"/>
              </p:ext>
            </p:extLst>
          </p:nvPr>
        </p:nvGraphicFramePr>
        <p:xfrm>
          <a:off x="1644865" y="2720978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Block 1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Block 2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Block 3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Block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c3 n2</a:t>
                      </a:r>
                    </a:p>
                  </a:txBody>
                  <a:tcPr marL="12700" marR="12700" marT="12700" marB="0"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c1 n2</a:t>
                      </a:r>
                      <a:endParaRPr lang="ru-RU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c3 n1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c2 n3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c1 n1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c3 n1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c2 n3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c1 n3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c3 n3</a:t>
                      </a:r>
                    </a:p>
                  </a:txBody>
                  <a:tcPr marL="12700" marR="12700" marT="12700" marB="0"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c3 n2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c1 n3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c2 n1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c2 n1</a:t>
                      </a:r>
                    </a:p>
                  </a:txBody>
                  <a:tcPr marL="12700" marR="12700" marT="12700" marB="0"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latin typeface="+mn-lt"/>
                        </a:rPr>
                        <a:t>c1 n1</a:t>
                      </a:r>
                      <a:endParaRPr lang="en-US" sz="180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c3 n2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c3 n2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c1 n2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c2 n2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c2 n1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c3 n1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c1 n3</a:t>
                      </a:r>
                    </a:p>
                  </a:txBody>
                  <a:tcPr marL="12700" marR="12700" marT="12700" marB="0"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c2 n3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latin typeface="+mn-lt"/>
                        </a:rPr>
                        <a:t>c1 n1</a:t>
                      </a:r>
                      <a:endParaRPr lang="en-US" sz="180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latin typeface="+mn-lt"/>
                        </a:rPr>
                        <a:t>c1 n1</a:t>
                      </a:r>
                      <a:endParaRPr lang="en-US" sz="180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c3 n1</a:t>
                      </a:r>
                    </a:p>
                  </a:txBody>
                  <a:tcPr marL="12700" marR="12700" marT="12700" marB="0"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c1 n3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c1 n2</a:t>
                      </a:r>
                      <a:endParaRPr lang="ru-RU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c2 n2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c2 n3</a:t>
                      </a:r>
                    </a:p>
                  </a:txBody>
                  <a:tcPr marL="12700" marR="12700" marT="12700" marB="0"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latin typeface="+mn-lt"/>
                        </a:rPr>
                        <a:t>c1 n1</a:t>
                      </a:r>
                      <a:endParaRPr lang="en-US" sz="180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c2 n2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c3 n3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c2 n2</a:t>
                      </a:r>
                    </a:p>
                  </a:txBody>
                  <a:tcPr marL="12700" marR="12700" marT="12700" marB="0"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c2 n1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latin typeface="+mn-lt"/>
                        </a:rPr>
                        <a:t>c1 n1</a:t>
                      </a:r>
                      <a:endParaRPr lang="en-US" sz="180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c1 n2</a:t>
                      </a:r>
                      <a:endParaRPr lang="ru-RU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93888" y="1874676"/>
            <a:ext cx="4983541" cy="76944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Repeat randomization of treatments for each block</a:t>
            </a:r>
            <a:endParaRPr lang="en-US" sz="22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79463" y="616513"/>
            <a:ext cx="7583487" cy="420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2575" indent="-282575" algn="l" defTabSz="914400" rtl="0" eaLnBrk="1" latinLnBrk="0" hangingPunct="1">
              <a:spcBef>
                <a:spcPts val="2000"/>
              </a:spcBef>
              <a:buFont typeface="Wingdings 2" pitchFamily="18" charset="2"/>
              <a:buChar char="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7850" indent="-2952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042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43000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2557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1325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0002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90763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717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smtClean="0"/>
              <a:t>Dependent variable? 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Independent variable(s)? 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Experimental design and treatment structure? </a:t>
            </a:r>
          </a:p>
          <a:p>
            <a:pPr marL="282575" lvl="1" indent="0">
              <a:lnSpc>
                <a:spcPct val="80000"/>
              </a:lnSpc>
              <a:buNone/>
            </a:pPr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3358445" y="616513"/>
            <a:ext cx="86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Yield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88833" y="978647"/>
            <a:ext cx="233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Clone and Nitrogen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12556" y="1370356"/>
            <a:ext cx="29026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dirty="0"/>
              <a:t>RCBD experiment with 2x2 factorial treatment structure (Clone, Nitrogen), 3 levels each, 4 blocks.</a:t>
            </a:r>
          </a:p>
        </p:txBody>
      </p:sp>
    </p:spTree>
    <p:extLst>
      <p:ext uri="{BB962C8B-B14F-4D97-AF65-F5344CB8AC3E}">
        <p14:creationId xmlns:p14="http://schemas.microsoft.com/office/powerpoint/2010/main" val="2103538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709586"/>
              </p:ext>
            </p:extLst>
          </p:nvPr>
        </p:nvGraphicFramePr>
        <p:xfrm>
          <a:off x="1644865" y="2720978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Block 1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Block 2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Block 3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Block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c3 n2</a:t>
                      </a:r>
                    </a:p>
                  </a:txBody>
                  <a:tcPr marL="12700" marR="12700" marT="12700" marB="0"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c1 n2</a:t>
                      </a:r>
                      <a:endParaRPr lang="ru-RU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c3 n1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c2 n3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c1 n1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c3 n1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c2 n3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c1 n3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c3 n3</a:t>
                      </a:r>
                    </a:p>
                  </a:txBody>
                  <a:tcPr marL="12700" marR="12700" marT="12700" marB="0"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c3 n2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c1 n3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c2 n1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c2 n1</a:t>
                      </a:r>
                    </a:p>
                  </a:txBody>
                  <a:tcPr marL="12700" marR="12700" marT="12700" marB="0"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latin typeface="+mn-lt"/>
                        </a:rPr>
                        <a:t>c1 n1</a:t>
                      </a:r>
                      <a:endParaRPr lang="en-US" sz="180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c3 n2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c3 n2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c1 n2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c2 n2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c2 n1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c3 n1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c1 n3</a:t>
                      </a:r>
                    </a:p>
                  </a:txBody>
                  <a:tcPr marL="12700" marR="12700" marT="12700" marB="0"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c2 n3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latin typeface="+mn-lt"/>
                        </a:rPr>
                        <a:t>c1 n1</a:t>
                      </a:r>
                      <a:endParaRPr lang="en-US" sz="180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latin typeface="+mn-lt"/>
                        </a:rPr>
                        <a:t>c1 n1</a:t>
                      </a:r>
                      <a:endParaRPr lang="en-US" sz="180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c3 n1</a:t>
                      </a:r>
                    </a:p>
                  </a:txBody>
                  <a:tcPr marL="12700" marR="12700" marT="12700" marB="0"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c1 n3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c1 n2</a:t>
                      </a:r>
                      <a:endParaRPr lang="ru-RU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c2 n2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c2 n3</a:t>
                      </a:r>
                    </a:p>
                  </a:txBody>
                  <a:tcPr marL="12700" marR="12700" marT="12700" marB="0"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latin typeface="+mn-lt"/>
                        </a:rPr>
                        <a:t>c1 n1</a:t>
                      </a:r>
                      <a:endParaRPr lang="en-US" sz="180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c2 n2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c3 n3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c2 n2</a:t>
                      </a:r>
                    </a:p>
                  </a:txBody>
                  <a:tcPr marL="12700" marR="12700" marT="12700" marB="0"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c2 n1</a:t>
                      </a: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latin typeface="+mn-lt"/>
                        </a:rPr>
                        <a:t>c1 n1</a:t>
                      </a:r>
                      <a:endParaRPr lang="en-US" sz="1800" dirty="0" smtClean="0"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c1 n2</a:t>
                      </a:r>
                      <a:endParaRPr lang="ru-RU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644865" y="2259397"/>
            <a:ext cx="4241787" cy="4308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Layout of field experiment</a:t>
            </a:r>
            <a:endParaRPr lang="en-US" sz="22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79463" y="616513"/>
            <a:ext cx="7583487" cy="420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2575" indent="-282575" algn="l" defTabSz="914400" rtl="0" eaLnBrk="1" latinLnBrk="0" hangingPunct="1">
              <a:spcBef>
                <a:spcPts val="2000"/>
              </a:spcBef>
              <a:buFont typeface="Wingdings 2" pitchFamily="18" charset="2"/>
              <a:buChar char="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7850" indent="-2952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042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43000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2557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1325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0002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90763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717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smtClean="0"/>
              <a:t>Dependent variable? 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Independent variable(s)? 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Experimental design and treatment structure? </a:t>
            </a:r>
          </a:p>
          <a:p>
            <a:pPr marL="282575" lvl="1" indent="0">
              <a:lnSpc>
                <a:spcPct val="80000"/>
              </a:lnSpc>
              <a:buNone/>
            </a:pPr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3358445" y="616513"/>
            <a:ext cx="86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Yield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88833" y="978647"/>
            <a:ext cx="233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Clone and Nitrogen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12556" y="1370356"/>
            <a:ext cx="29026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dirty="0"/>
              <a:t>RCBD experiment with 2x2 factorial treatment structure (Clone, Nitrogen), 3 levels each, 4 blocks.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57753" y="3894666"/>
            <a:ext cx="5946913" cy="553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</a:rPr>
              <a:t>Your yield data are ready</a:t>
            </a:r>
            <a:endParaRPr lang="en-US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269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550332"/>
            <a:ext cx="7583487" cy="1044388"/>
          </a:xfrm>
        </p:spPr>
        <p:txBody>
          <a:bodyPr/>
          <a:lstStyle/>
          <a:p>
            <a:r>
              <a:rPr lang="en-US" dirty="0" smtClean="0"/>
              <a:t>Let’s use the app to analyze the clone x irrigation dataset!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Load ‘</a:t>
            </a:r>
            <a:r>
              <a:rPr lang="en-US" sz="2400" dirty="0" err="1" smtClean="0"/>
              <a:t>rcbd_two_var.csv</a:t>
            </a:r>
            <a:r>
              <a:rPr lang="en-US" sz="2400" dirty="0" smtClean="0"/>
              <a:t>’ to the app</a:t>
            </a:r>
          </a:p>
          <a:p>
            <a:r>
              <a:rPr lang="en-US" sz="2400" dirty="0" smtClean="0"/>
              <a:t>This time, we’ll do </a:t>
            </a:r>
            <a:r>
              <a:rPr lang="en-US" sz="2400" b="1" dirty="0" smtClean="0"/>
              <a:t>all</a:t>
            </a:r>
            <a:r>
              <a:rPr lang="en-US" sz="2400" dirty="0" smtClean="0"/>
              <a:t> the data analysis steps in the correct order:</a:t>
            </a:r>
          </a:p>
          <a:p>
            <a:pPr marL="739775" lvl="1" indent="-457200">
              <a:buFont typeface="+mj-lt"/>
              <a:buAutoNum type="arabicParenR"/>
            </a:pPr>
            <a:r>
              <a:rPr lang="en-US" sz="2400" dirty="0" smtClean="0"/>
              <a:t>Check assumptions, and transform data if necessary</a:t>
            </a:r>
          </a:p>
          <a:p>
            <a:pPr marL="739775" lvl="1" indent="-457200">
              <a:buFont typeface="+mj-lt"/>
              <a:buAutoNum type="arabicParenR"/>
            </a:pPr>
            <a:r>
              <a:rPr lang="en-US" sz="2400" dirty="0" smtClean="0"/>
              <a:t>Check ANOVA results, and perform </a:t>
            </a:r>
            <a:r>
              <a:rPr lang="en-US" sz="2400" dirty="0" err="1" smtClean="0"/>
              <a:t>Tukey’s</a:t>
            </a:r>
            <a:r>
              <a:rPr lang="en-US" sz="2400" dirty="0" smtClean="0"/>
              <a:t> Mean Comparison Test</a:t>
            </a:r>
          </a:p>
          <a:p>
            <a:pPr marL="739775" lvl="1" indent="-457200">
              <a:buFont typeface="+mj-lt"/>
              <a:buAutoNum type="arabicParenR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1282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63" y="1123076"/>
            <a:ext cx="8054093" cy="1044388"/>
          </a:xfrm>
        </p:spPr>
        <p:txBody>
          <a:bodyPr/>
          <a:lstStyle/>
          <a:p>
            <a:pPr algn="ctr"/>
            <a:r>
              <a:rPr lang="en-US" dirty="0" smtClean="0"/>
              <a:t>Here are the results, </a:t>
            </a:r>
            <a:r>
              <a:rPr lang="en-US" dirty="0"/>
              <a:t>d</a:t>
            </a:r>
            <a:r>
              <a:rPr lang="en-US" dirty="0" smtClean="0"/>
              <a:t>oes everything look okay?</a:t>
            </a:r>
            <a:endParaRPr lang="en-US" dirty="0"/>
          </a:p>
        </p:txBody>
      </p:sp>
      <p:pic>
        <p:nvPicPr>
          <p:cNvPr id="4" name="Content Placeholder 3" descr="Screen Shot 2015-09-22 at 4.08.40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3" b="11773"/>
          <a:stretch>
            <a:fillRect/>
          </a:stretch>
        </p:blipFill>
        <p:spPr>
          <a:xfrm>
            <a:off x="666575" y="2280352"/>
            <a:ext cx="7583487" cy="4208930"/>
          </a:xfrm>
        </p:spPr>
      </p:pic>
    </p:spTree>
    <p:extLst>
      <p:ext uri="{BB962C8B-B14F-4D97-AF65-F5344CB8AC3E}">
        <p14:creationId xmlns:p14="http://schemas.microsoft.com/office/powerpoint/2010/main" val="3224508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9-22 at 4.08.40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3" b="11773"/>
          <a:stretch>
            <a:fillRect/>
          </a:stretch>
        </p:blipFill>
        <p:spPr>
          <a:xfrm>
            <a:off x="666575" y="2280352"/>
            <a:ext cx="7583487" cy="4208930"/>
          </a:xfrm>
        </p:spPr>
      </p:pic>
      <p:sp>
        <p:nvSpPr>
          <p:cNvPr id="5" name="Rectangle 4"/>
          <p:cNvSpPr/>
          <p:nvPr/>
        </p:nvSpPr>
        <p:spPr>
          <a:xfrm>
            <a:off x="761997" y="4582633"/>
            <a:ext cx="1832347" cy="1796902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5827889" y="3033888"/>
            <a:ext cx="3454334" cy="1425221"/>
          </a:xfrm>
          <a:prstGeom prst="wedgeRoundRectCallout">
            <a:avLst>
              <a:gd name="adj1" fmla="val -69748"/>
              <a:gd name="adj2" fmla="val -55653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/>
              <a:t>The model looks good </a:t>
            </a:r>
            <a:r>
              <a:rPr lang="en-US" sz="2600" dirty="0" smtClean="0">
                <a:sym typeface="Wingdings" panose="05000000000000000000" pitchFamily="2" charset="2"/>
              </a:rPr>
              <a:t> all variables in correct combinations</a:t>
            </a:r>
            <a:endParaRPr lang="en-US" sz="2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86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9-22 at 4.08.40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3" b="11773"/>
          <a:stretch>
            <a:fillRect/>
          </a:stretch>
        </p:blipFill>
        <p:spPr>
          <a:xfrm>
            <a:off x="299685" y="2303849"/>
            <a:ext cx="7583487" cy="4208930"/>
          </a:xfrm>
        </p:spPr>
      </p:pic>
      <p:sp>
        <p:nvSpPr>
          <p:cNvPr id="5" name="Rounded Rectangular Callout 4"/>
          <p:cNvSpPr/>
          <p:nvPr/>
        </p:nvSpPr>
        <p:spPr>
          <a:xfrm>
            <a:off x="4391282" y="2167631"/>
            <a:ext cx="4569273" cy="2065702"/>
          </a:xfrm>
          <a:prstGeom prst="wedgeRoundRectCallout">
            <a:avLst>
              <a:gd name="adj1" fmla="val -18392"/>
              <a:gd name="adj2" fmla="val 59995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But we don’t know yet if the ANOVA is valid! We must check assumption tests first and verify everything looks good or transform the data!</a:t>
            </a:r>
            <a:endParaRPr lang="en-US" sz="2200" dirty="0"/>
          </a:p>
        </p:txBody>
      </p:sp>
      <p:sp>
        <p:nvSpPr>
          <p:cNvPr id="6" name="Rectangle 5"/>
          <p:cNvSpPr/>
          <p:nvPr/>
        </p:nvSpPr>
        <p:spPr>
          <a:xfrm>
            <a:off x="5231219" y="4408314"/>
            <a:ext cx="1444699" cy="1968246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96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9-22 at 4.45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90015"/>
            <a:ext cx="8802510" cy="23293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1" y="1072446"/>
            <a:ext cx="255128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</a:t>
            </a:r>
            <a:r>
              <a:rPr lang="en-US" sz="3300" dirty="0" smtClean="0">
                <a:solidFill>
                  <a:srgbClr val="FFFF00"/>
                </a:solidFill>
              </a:rPr>
              <a:t>Normality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Equal   </a:t>
            </a:r>
          </a:p>
          <a:p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smtClean="0">
                <a:solidFill>
                  <a:schemeClr val="bg1"/>
                </a:solidFill>
              </a:rPr>
              <a:t>   variance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Additive  </a:t>
            </a:r>
          </a:p>
          <a:p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smtClean="0">
                <a:solidFill>
                  <a:schemeClr val="bg1"/>
                </a:solidFill>
              </a:rPr>
              <a:t>   model</a:t>
            </a:r>
            <a:endParaRPr lang="en-US" sz="3300" dirty="0">
              <a:solidFill>
                <a:schemeClr val="bg1"/>
              </a:solidFill>
            </a:endParaRPr>
          </a:p>
        </p:txBody>
      </p:sp>
      <p:pic>
        <p:nvPicPr>
          <p:cNvPr id="10" name="Picture 9" descr="Screen Shot 2015-09-22 at 5.01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71" y="104561"/>
            <a:ext cx="6140839" cy="411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19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9-22 at 4.45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90015"/>
            <a:ext cx="8802510" cy="23293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1" y="1072446"/>
            <a:ext cx="255128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</a:t>
            </a:r>
            <a:r>
              <a:rPr lang="en-US" sz="3300" dirty="0" smtClean="0">
                <a:solidFill>
                  <a:srgbClr val="FFFF00"/>
                </a:solidFill>
              </a:rPr>
              <a:t>Normality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Equal   </a:t>
            </a:r>
          </a:p>
          <a:p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smtClean="0">
                <a:solidFill>
                  <a:schemeClr val="bg1"/>
                </a:solidFill>
              </a:rPr>
              <a:t>   variance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Additive  </a:t>
            </a:r>
          </a:p>
          <a:p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smtClean="0">
                <a:solidFill>
                  <a:schemeClr val="bg1"/>
                </a:solidFill>
              </a:rPr>
              <a:t>   model</a:t>
            </a:r>
            <a:endParaRPr lang="en-US" sz="3300" dirty="0">
              <a:solidFill>
                <a:schemeClr val="bg1"/>
              </a:solidFill>
            </a:endParaRPr>
          </a:p>
        </p:txBody>
      </p:sp>
      <p:pic>
        <p:nvPicPr>
          <p:cNvPr id="10" name="Picture 9" descr="Screen Shot 2015-09-22 at 5.01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71" y="104561"/>
            <a:ext cx="6140839" cy="4116074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667001" y="5856111"/>
            <a:ext cx="762000" cy="423333"/>
          </a:xfrm>
          <a:prstGeom prst="ellipse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Arrow 2"/>
          <p:cNvSpPr/>
          <p:nvPr/>
        </p:nvSpPr>
        <p:spPr>
          <a:xfrm>
            <a:off x="3556000" y="5856111"/>
            <a:ext cx="832555" cy="423333"/>
          </a:xfrm>
          <a:prstGeom prst="leftArrow">
            <a:avLst/>
          </a:prstGeom>
          <a:solidFill>
            <a:srgbClr val="0000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388555" y="5862783"/>
            <a:ext cx="441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P-value &gt; 0.05 </a:t>
            </a:r>
            <a:r>
              <a:rPr lang="en-US" dirty="0" smtClean="0">
                <a:sym typeface="Wingdings"/>
              </a:rPr>
              <a:t> GOOD!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320831" y="701981"/>
            <a:ext cx="546832" cy="740929"/>
          </a:xfrm>
          <a:custGeom>
            <a:avLst/>
            <a:gdLst>
              <a:gd name="connsiteX0" fmla="*/ 0 w 1379877"/>
              <a:gd name="connsiteY0" fmla="*/ 882058 h 1428934"/>
              <a:gd name="connsiteX1" fmla="*/ 52919 w 1379877"/>
              <a:gd name="connsiteY1" fmla="*/ 987905 h 1428934"/>
              <a:gd name="connsiteX2" fmla="*/ 352795 w 1379877"/>
              <a:gd name="connsiteY2" fmla="*/ 1287804 h 1428934"/>
              <a:gd name="connsiteX3" fmla="*/ 370434 w 1379877"/>
              <a:gd name="connsiteY3" fmla="*/ 1358369 h 1428934"/>
              <a:gd name="connsiteX4" fmla="*/ 423353 w 1379877"/>
              <a:gd name="connsiteY4" fmla="*/ 1393651 h 1428934"/>
              <a:gd name="connsiteX5" fmla="*/ 458633 w 1379877"/>
              <a:gd name="connsiteY5" fmla="*/ 1428934 h 1428934"/>
              <a:gd name="connsiteX6" fmla="*/ 476273 w 1379877"/>
              <a:gd name="connsiteY6" fmla="*/ 1358369 h 1428934"/>
              <a:gd name="connsiteX7" fmla="*/ 493912 w 1379877"/>
              <a:gd name="connsiteY7" fmla="*/ 1164316 h 1428934"/>
              <a:gd name="connsiteX8" fmla="*/ 687950 w 1379877"/>
              <a:gd name="connsiteY8" fmla="*/ 846775 h 1428934"/>
              <a:gd name="connsiteX9" fmla="*/ 952546 w 1379877"/>
              <a:gd name="connsiteY9" fmla="*/ 511593 h 1428934"/>
              <a:gd name="connsiteX10" fmla="*/ 1058384 w 1379877"/>
              <a:gd name="connsiteY10" fmla="*/ 370464 h 1428934"/>
              <a:gd name="connsiteX11" fmla="*/ 1128943 w 1379877"/>
              <a:gd name="connsiteY11" fmla="*/ 282258 h 1428934"/>
              <a:gd name="connsiteX12" fmla="*/ 1181862 w 1379877"/>
              <a:gd name="connsiteY12" fmla="*/ 211694 h 1428934"/>
              <a:gd name="connsiteX13" fmla="*/ 1252421 w 1379877"/>
              <a:gd name="connsiteY13" fmla="*/ 123488 h 1428934"/>
              <a:gd name="connsiteX14" fmla="*/ 1287701 w 1379877"/>
              <a:gd name="connsiteY14" fmla="*/ 88206 h 1428934"/>
              <a:gd name="connsiteX15" fmla="*/ 1375899 w 1379877"/>
              <a:gd name="connsiteY15" fmla="*/ 0 h 1428934"/>
              <a:gd name="connsiteX16" fmla="*/ 1340620 w 1379877"/>
              <a:gd name="connsiteY16" fmla="*/ 35282 h 142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79877" h="1428934">
                <a:moveTo>
                  <a:pt x="0" y="882058"/>
                </a:moveTo>
                <a:cubicBezTo>
                  <a:pt x="17640" y="917340"/>
                  <a:pt x="28278" y="957102"/>
                  <a:pt x="52919" y="987905"/>
                </a:cubicBezTo>
                <a:cubicBezTo>
                  <a:pt x="215937" y="1191694"/>
                  <a:pt x="214952" y="1184415"/>
                  <a:pt x="352795" y="1287804"/>
                </a:cubicBezTo>
                <a:cubicBezTo>
                  <a:pt x="358675" y="1311326"/>
                  <a:pt x="356986" y="1338195"/>
                  <a:pt x="370434" y="1358369"/>
                </a:cubicBezTo>
                <a:cubicBezTo>
                  <a:pt x="382193" y="1376010"/>
                  <a:pt x="406799" y="1380406"/>
                  <a:pt x="423353" y="1393651"/>
                </a:cubicBezTo>
                <a:cubicBezTo>
                  <a:pt x="436340" y="1404041"/>
                  <a:pt x="446873" y="1417173"/>
                  <a:pt x="458633" y="1428934"/>
                </a:cubicBezTo>
                <a:cubicBezTo>
                  <a:pt x="464513" y="1405412"/>
                  <a:pt x="473069" y="1382402"/>
                  <a:pt x="476273" y="1358369"/>
                </a:cubicBezTo>
                <a:cubicBezTo>
                  <a:pt x="484856" y="1293988"/>
                  <a:pt x="477384" y="1227129"/>
                  <a:pt x="493912" y="1164316"/>
                </a:cubicBezTo>
                <a:cubicBezTo>
                  <a:pt x="517107" y="1076168"/>
                  <a:pt x="642755" y="906354"/>
                  <a:pt x="687950" y="846775"/>
                </a:cubicBezTo>
                <a:cubicBezTo>
                  <a:pt x="773977" y="733367"/>
                  <a:pt x="865159" y="623957"/>
                  <a:pt x="952546" y="511593"/>
                </a:cubicBezTo>
                <a:cubicBezTo>
                  <a:pt x="988645" y="465176"/>
                  <a:pt x="1022534" y="417073"/>
                  <a:pt x="1058384" y="370464"/>
                </a:cubicBezTo>
                <a:cubicBezTo>
                  <a:pt x="1081339" y="340619"/>
                  <a:pt x="1105828" y="311979"/>
                  <a:pt x="1128943" y="282258"/>
                </a:cubicBezTo>
                <a:cubicBezTo>
                  <a:pt x="1146992" y="259050"/>
                  <a:pt x="1163813" y="234902"/>
                  <a:pt x="1181862" y="211694"/>
                </a:cubicBezTo>
                <a:cubicBezTo>
                  <a:pt x="1204977" y="181973"/>
                  <a:pt x="1225798" y="150113"/>
                  <a:pt x="1252421" y="123488"/>
                </a:cubicBezTo>
                <a:cubicBezTo>
                  <a:pt x="1264181" y="111727"/>
                  <a:pt x="1277312" y="101194"/>
                  <a:pt x="1287701" y="88206"/>
                </a:cubicBezTo>
                <a:cubicBezTo>
                  <a:pt x="1306515" y="64686"/>
                  <a:pt x="1333563" y="0"/>
                  <a:pt x="1375899" y="0"/>
                </a:cubicBezTo>
                <a:cubicBezTo>
                  <a:pt x="1392530" y="0"/>
                  <a:pt x="1352380" y="23521"/>
                  <a:pt x="1340620" y="35282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6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1" y="1072446"/>
            <a:ext cx="255128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Normality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</a:t>
            </a:r>
            <a:r>
              <a:rPr lang="en-US" sz="3300" dirty="0" smtClean="0">
                <a:solidFill>
                  <a:srgbClr val="FFFF00"/>
                </a:solidFill>
              </a:rPr>
              <a:t>Equal   </a:t>
            </a:r>
          </a:p>
          <a:p>
            <a:r>
              <a:rPr lang="en-US" sz="3300" dirty="0">
                <a:solidFill>
                  <a:srgbClr val="FFFF00"/>
                </a:solidFill>
              </a:rPr>
              <a:t> </a:t>
            </a:r>
            <a:r>
              <a:rPr lang="en-US" sz="3300" dirty="0" smtClean="0">
                <a:solidFill>
                  <a:srgbClr val="FFFF00"/>
                </a:solidFill>
              </a:rPr>
              <a:t>   variance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Additive  </a:t>
            </a:r>
          </a:p>
          <a:p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smtClean="0">
                <a:solidFill>
                  <a:schemeClr val="bg1"/>
                </a:solidFill>
              </a:rPr>
              <a:t>   model</a:t>
            </a:r>
            <a:endParaRPr lang="en-US" sz="3300" dirty="0">
              <a:solidFill>
                <a:schemeClr val="bg1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20831" y="701981"/>
            <a:ext cx="546832" cy="740929"/>
          </a:xfrm>
          <a:custGeom>
            <a:avLst/>
            <a:gdLst>
              <a:gd name="connsiteX0" fmla="*/ 0 w 1379877"/>
              <a:gd name="connsiteY0" fmla="*/ 882058 h 1428934"/>
              <a:gd name="connsiteX1" fmla="*/ 52919 w 1379877"/>
              <a:gd name="connsiteY1" fmla="*/ 987905 h 1428934"/>
              <a:gd name="connsiteX2" fmla="*/ 352795 w 1379877"/>
              <a:gd name="connsiteY2" fmla="*/ 1287804 h 1428934"/>
              <a:gd name="connsiteX3" fmla="*/ 370434 w 1379877"/>
              <a:gd name="connsiteY3" fmla="*/ 1358369 h 1428934"/>
              <a:gd name="connsiteX4" fmla="*/ 423353 w 1379877"/>
              <a:gd name="connsiteY4" fmla="*/ 1393651 h 1428934"/>
              <a:gd name="connsiteX5" fmla="*/ 458633 w 1379877"/>
              <a:gd name="connsiteY5" fmla="*/ 1428934 h 1428934"/>
              <a:gd name="connsiteX6" fmla="*/ 476273 w 1379877"/>
              <a:gd name="connsiteY6" fmla="*/ 1358369 h 1428934"/>
              <a:gd name="connsiteX7" fmla="*/ 493912 w 1379877"/>
              <a:gd name="connsiteY7" fmla="*/ 1164316 h 1428934"/>
              <a:gd name="connsiteX8" fmla="*/ 687950 w 1379877"/>
              <a:gd name="connsiteY8" fmla="*/ 846775 h 1428934"/>
              <a:gd name="connsiteX9" fmla="*/ 952546 w 1379877"/>
              <a:gd name="connsiteY9" fmla="*/ 511593 h 1428934"/>
              <a:gd name="connsiteX10" fmla="*/ 1058384 w 1379877"/>
              <a:gd name="connsiteY10" fmla="*/ 370464 h 1428934"/>
              <a:gd name="connsiteX11" fmla="*/ 1128943 w 1379877"/>
              <a:gd name="connsiteY11" fmla="*/ 282258 h 1428934"/>
              <a:gd name="connsiteX12" fmla="*/ 1181862 w 1379877"/>
              <a:gd name="connsiteY12" fmla="*/ 211694 h 1428934"/>
              <a:gd name="connsiteX13" fmla="*/ 1252421 w 1379877"/>
              <a:gd name="connsiteY13" fmla="*/ 123488 h 1428934"/>
              <a:gd name="connsiteX14" fmla="*/ 1287701 w 1379877"/>
              <a:gd name="connsiteY14" fmla="*/ 88206 h 1428934"/>
              <a:gd name="connsiteX15" fmla="*/ 1375899 w 1379877"/>
              <a:gd name="connsiteY15" fmla="*/ 0 h 1428934"/>
              <a:gd name="connsiteX16" fmla="*/ 1340620 w 1379877"/>
              <a:gd name="connsiteY16" fmla="*/ 35282 h 142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79877" h="1428934">
                <a:moveTo>
                  <a:pt x="0" y="882058"/>
                </a:moveTo>
                <a:cubicBezTo>
                  <a:pt x="17640" y="917340"/>
                  <a:pt x="28278" y="957102"/>
                  <a:pt x="52919" y="987905"/>
                </a:cubicBezTo>
                <a:cubicBezTo>
                  <a:pt x="215937" y="1191694"/>
                  <a:pt x="214952" y="1184415"/>
                  <a:pt x="352795" y="1287804"/>
                </a:cubicBezTo>
                <a:cubicBezTo>
                  <a:pt x="358675" y="1311326"/>
                  <a:pt x="356986" y="1338195"/>
                  <a:pt x="370434" y="1358369"/>
                </a:cubicBezTo>
                <a:cubicBezTo>
                  <a:pt x="382193" y="1376010"/>
                  <a:pt x="406799" y="1380406"/>
                  <a:pt x="423353" y="1393651"/>
                </a:cubicBezTo>
                <a:cubicBezTo>
                  <a:pt x="436340" y="1404041"/>
                  <a:pt x="446873" y="1417173"/>
                  <a:pt x="458633" y="1428934"/>
                </a:cubicBezTo>
                <a:cubicBezTo>
                  <a:pt x="464513" y="1405412"/>
                  <a:pt x="473069" y="1382402"/>
                  <a:pt x="476273" y="1358369"/>
                </a:cubicBezTo>
                <a:cubicBezTo>
                  <a:pt x="484856" y="1293988"/>
                  <a:pt x="477384" y="1227129"/>
                  <a:pt x="493912" y="1164316"/>
                </a:cubicBezTo>
                <a:cubicBezTo>
                  <a:pt x="517107" y="1076168"/>
                  <a:pt x="642755" y="906354"/>
                  <a:pt x="687950" y="846775"/>
                </a:cubicBezTo>
                <a:cubicBezTo>
                  <a:pt x="773977" y="733367"/>
                  <a:pt x="865159" y="623957"/>
                  <a:pt x="952546" y="511593"/>
                </a:cubicBezTo>
                <a:cubicBezTo>
                  <a:pt x="988645" y="465176"/>
                  <a:pt x="1022534" y="417073"/>
                  <a:pt x="1058384" y="370464"/>
                </a:cubicBezTo>
                <a:cubicBezTo>
                  <a:pt x="1081339" y="340619"/>
                  <a:pt x="1105828" y="311979"/>
                  <a:pt x="1128943" y="282258"/>
                </a:cubicBezTo>
                <a:cubicBezTo>
                  <a:pt x="1146992" y="259050"/>
                  <a:pt x="1163813" y="234902"/>
                  <a:pt x="1181862" y="211694"/>
                </a:cubicBezTo>
                <a:cubicBezTo>
                  <a:pt x="1204977" y="181973"/>
                  <a:pt x="1225798" y="150113"/>
                  <a:pt x="1252421" y="123488"/>
                </a:cubicBezTo>
                <a:cubicBezTo>
                  <a:pt x="1264181" y="111727"/>
                  <a:pt x="1277312" y="101194"/>
                  <a:pt x="1287701" y="88206"/>
                </a:cubicBezTo>
                <a:cubicBezTo>
                  <a:pt x="1306515" y="64686"/>
                  <a:pt x="1333563" y="0"/>
                  <a:pt x="1375899" y="0"/>
                </a:cubicBezTo>
                <a:cubicBezTo>
                  <a:pt x="1392530" y="0"/>
                  <a:pt x="1352380" y="23521"/>
                  <a:pt x="1340620" y="35282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6" descr="Screen Shot 2015-09-22 at 4.36.33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16" b="9993"/>
          <a:stretch/>
        </p:blipFill>
        <p:spPr>
          <a:xfrm>
            <a:off x="2779889" y="1800742"/>
            <a:ext cx="6334742" cy="3222814"/>
          </a:xfrm>
        </p:spPr>
      </p:pic>
      <p:sp>
        <p:nvSpPr>
          <p:cNvPr id="5" name="Rectangle 4"/>
          <p:cNvSpPr/>
          <p:nvPr/>
        </p:nvSpPr>
        <p:spPr>
          <a:xfrm>
            <a:off x="2624667" y="1627631"/>
            <a:ext cx="6519333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200" b="1" dirty="0" smtClean="0"/>
              <a:t>Residuals </a:t>
            </a:r>
            <a:r>
              <a:rPr lang="en-US" sz="2200" b="1" dirty="0" err="1" smtClean="0"/>
              <a:t>vs</a:t>
            </a:r>
            <a:r>
              <a:rPr lang="en-US" sz="2200" b="1" dirty="0" smtClean="0"/>
              <a:t> Fitted</a:t>
            </a:r>
            <a:endParaRPr lang="en-US" sz="2200" dirty="0"/>
          </a:p>
        </p:txBody>
      </p:sp>
      <p:sp>
        <p:nvSpPr>
          <p:cNvPr id="9" name="Rectangle 8"/>
          <p:cNvSpPr/>
          <p:nvPr/>
        </p:nvSpPr>
        <p:spPr>
          <a:xfrm rot="16200000">
            <a:off x="1128037" y="3125538"/>
            <a:ext cx="339592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Residuals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2625944" y="4999494"/>
            <a:ext cx="651805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Fitted</a:t>
            </a:r>
            <a:endParaRPr lang="en-US" sz="2000" dirty="0"/>
          </a:p>
        </p:txBody>
      </p:sp>
      <p:sp>
        <p:nvSpPr>
          <p:cNvPr id="11" name="Cloud Callout 10"/>
          <p:cNvSpPr/>
          <p:nvPr/>
        </p:nvSpPr>
        <p:spPr>
          <a:xfrm>
            <a:off x="302610" y="4021667"/>
            <a:ext cx="2723445" cy="2156557"/>
          </a:xfrm>
          <a:prstGeom prst="cloudCallout">
            <a:avLst/>
          </a:prstGeom>
          <a:solidFill>
            <a:schemeClr val="accent3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Does the plot display any trend that may be a problem?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00778" y="3703936"/>
            <a:ext cx="2173111" cy="92450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400778" y="2058518"/>
            <a:ext cx="1453444" cy="145550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78778" y="2064626"/>
            <a:ext cx="3527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Alert! Residuals increase with fitted values.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111271" y="701981"/>
            <a:ext cx="6135013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/>
              <a:t>Yield</a:t>
            </a:r>
            <a:r>
              <a:rPr lang="en-US" sz="2000" b="1" baseline="-25000" dirty="0" smtClean="0"/>
              <a:t> </a:t>
            </a:r>
            <a:r>
              <a:rPr lang="en-US" sz="2000" b="1" dirty="0" smtClean="0"/>
              <a:t>~ </a:t>
            </a:r>
            <a:r>
              <a:rPr lang="en-US" sz="2000" b="1" dirty="0" smtClean="0">
                <a:solidFill>
                  <a:srgbClr val="660066"/>
                </a:solidFill>
              </a:rPr>
              <a:t>Clone</a:t>
            </a:r>
            <a:r>
              <a:rPr lang="en-US" sz="2000" b="1" dirty="0" smtClean="0"/>
              <a:t> </a:t>
            </a:r>
            <a:r>
              <a:rPr lang="en-US" sz="2000" b="1" dirty="0"/>
              <a:t>+ </a:t>
            </a:r>
            <a:r>
              <a:rPr lang="en-US" sz="2000" b="1" dirty="0" smtClean="0">
                <a:solidFill>
                  <a:srgbClr val="660066"/>
                </a:solidFill>
              </a:rPr>
              <a:t>Nitrogen</a:t>
            </a:r>
            <a:r>
              <a:rPr lang="en-US" sz="2000" b="1" dirty="0" smtClean="0"/>
              <a:t> </a:t>
            </a:r>
            <a:r>
              <a:rPr lang="en-US" sz="2000" b="1" dirty="0"/>
              <a:t>+ </a:t>
            </a:r>
            <a:r>
              <a:rPr lang="en-US" sz="2000" b="1" dirty="0" err="1" smtClean="0">
                <a:solidFill>
                  <a:srgbClr val="660066"/>
                </a:solidFill>
              </a:rPr>
              <a:t>Clone</a:t>
            </a:r>
            <a:r>
              <a:rPr lang="en-US" sz="2000" b="1" dirty="0" err="1"/>
              <a:t>:</a:t>
            </a:r>
            <a:r>
              <a:rPr lang="en-US" sz="2000" b="1" dirty="0" err="1" smtClean="0">
                <a:solidFill>
                  <a:srgbClr val="660066"/>
                </a:solidFill>
              </a:rPr>
              <a:t>Nitrogen</a:t>
            </a:r>
            <a:r>
              <a:rPr lang="en-US" sz="2000" b="1" dirty="0" smtClean="0"/>
              <a:t> </a:t>
            </a:r>
            <a:r>
              <a:rPr lang="en-US" sz="2000" b="1" dirty="0"/>
              <a:t>+ </a:t>
            </a:r>
            <a:r>
              <a:rPr lang="en-US" sz="2000" b="1" dirty="0" smtClean="0"/>
              <a:t>Block</a:t>
            </a:r>
            <a:endParaRPr lang="en-US" sz="2000" dirty="0"/>
          </a:p>
        </p:txBody>
      </p:sp>
      <p:sp>
        <p:nvSpPr>
          <p:cNvPr id="23" name="Rectangle 22"/>
          <p:cNvSpPr/>
          <p:nvPr/>
        </p:nvSpPr>
        <p:spPr>
          <a:xfrm>
            <a:off x="2005715" y="144365"/>
            <a:ext cx="9890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FFFFFF"/>
                </a:solidFill>
              </a:rPr>
              <a:t>Fitted</a:t>
            </a:r>
            <a:endParaRPr lang="en-US" sz="2000" i="1" dirty="0">
              <a:solidFill>
                <a:srgbClr val="FFFFFF"/>
              </a:solidFill>
            </a:endParaRPr>
          </a:p>
        </p:txBody>
      </p:sp>
      <p:cxnSp>
        <p:nvCxnSpPr>
          <p:cNvPr id="25" name="Straight Arrow Connector 24"/>
          <p:cNvCxnSpPr>
            <a:stCxn id="23" idx="2"/>
          </p:cNvCxnSpPr>
          <p:nvPr/>
        </p:nvCxnSpPr>
        <p:spPr>
          <a:xfrm>
            <a:off x="2500263" y="544475"/>
            <a:ext cx="0" cy="1857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684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92340"/>
            <a:ext cx="7583487" cy="1044388"/>
          </a:xfrm>
        </p:spPr>
        <p:txBody>
          <a:bodyPr/>
          <a:lstStyle/>
          <a:p>
            <a:r>
              <a:rPr lang="en-US" dirty="0" smtClean="0"/>
              <a:t>Section 4 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spcBef>
                <a:spcPts val="2000"/>
              </a:spcBef>
              <a:buNone/>
            </a:pPr>
            <a:r>
              <a:rPr lang="en-US" dirty="0" smtClean="0"/>
              <a:t>You will gain a basic understanding of:</a:t>
            </a:r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r>
              <a:rPr lang="en-US" dirty="0" smtClean="0"/>
              <a:t>The assumptions of ANOVA and transformations</a:t>
            </a:r>
          </a:p>
          <a:p>
            <a:pPr marL="739775" lvl="2" indent="-457200">
              <a:spcBef>
                <a:spcPts val="2000"/>
              </a:spcBef>
              <a:buFont typeface="+mj-lt"/>
              <a:buAutoNum type="alphaLcParenR"/>
            </a:pPr>
            <a:r>
              <a:rPr lang="en-US" dirty="0" smtClean="0"/>
              <a:t>Know the assumptions, and how to check your data</a:t>
            </a:r>
          </a:p>
          <a:p>
            <a:pPr marL="739775" lvl="2" indent="-457200">
              <a:spcBef>
                <a:spcPts val="2000"/>
              </a:spcBef>
              <a:buFont typeface="+mj-lt"/>
              <a:buAutoNum type="alphaLcParenR"/>
            </a:pPr>
            <a:r>
              <a:rPr lang="en-US" dirty="0" smtClean="0"/>
              <a:t>What to do when assumption tests fail, and what transformation to choose for your data</a:t>
            </a:r>
          </a:p>
          <a:p>
            <a:pPr marL="739775" lvl="2" indent="-457200">
              <a:spcBef>
                <a:spcPts val="2000"/>
              </a:spcBef>
              <a:buFont typeface="+mj-lt"/>
              <a:buAutoNum type="alphaLcParenR"/>
            </a:pPr>
            <a:r>
              <a:rPr lang="en-US" dirty="0" smtClean="0"/>
              <a:t>How to do all of this with the app!</a:t>
            </a:r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dirty="0" smtClean="0"/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dirty="0" smtClean="0"/>
          </a:p>
          <a:p>
            <a:pPr marL="0" lvl="1" indent="0">
              <a:spcBef>
                <a:spcPts val="2000"/>
              </a:spcBef>
              <a:buNone/>
            </a:pPr>
            <a:endParaRPr lang="en-US" dirty="0" smtClean="0"/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dirty="0"/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dirty="0" smtClean="0"/>
          </a:p>
          <a:p>
            <a:pPr marL="0" lvl="1" indent="0">
              <a:spcBef>
                <a:spcPts val="2000"/>
              </a:spcBef>
              <a:buNone/>
            </a:pPr>
            <a:endParaRPr lang="en-US" dirty="0" smtClean="0"/>
          </a:p>
          <a:p>
            <a:pPr marL="457200" lvl="1" indent="-457200">
              <a:spcBef>
                <a:spcPts val="2000"/>
              </a:spcBef>
              <a:buFont typeface="+mj-lt"/>
              <a:buAutoNum type="arabicPeriod"/>
            </a:pPr>
            <a:endParaRPr lang="en-US" dirty="0"/>
          </a:p>
          <a:p>
            <a:pPr marL="282575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061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1" y="1072446"/>
            <a:ext cx="255128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Normality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</a:t>
            </a:r>
            <a:r>
              <a:rPr lang="en-US" sz="3300" dirty="0" smtClean="0">
                <a:solidFill>
                  <a:srgbClr val="FFFF00"/>
                </a:solidFill>
              </a:rPr>
              <a:t>Equal   </a:t>
            </a:r>
          </a:p>
          <a:p>
            <a:r>
              <a:rPr lang="en-US" sz="3300" dirty="0">
                <a:solidFill>
                  <a:srgbClr val="FFFF00"/>
                </a:solidFill>
              </a:rPr>
              <a:t> </a:t>
            </a:r>
            <a:r>
              <a:rPr lang="en-US" sz="3300" dirty="0" smtClean="0">
                <a:solidFill>
                  <a:srgbClr val="FFFF00"/>
                </a:solidFill>
              </a:rPr>
              <a:t>   variance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Additive  </a:t>
            </a:r>
          </a:p>
          <a:p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smtClean="0">
                <a:solidFill>
                  <a:schemeClr val="bg1"/>
                </a:solidFill>
              </a:rPr>
              <a:t>   model</a:t>
            </a:r>
            <a:endParaRPr lang="en-US" sz="3300" dirty="0">
              <a:solidFill>
                <a:schemeClr val="bg1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20831" y="701981"/>
            <a:ext cx="546832" cy="740929"/>
          </a:xfrm>
          <a:custGeom>
            <a:avLst/>
            <a:gdLst>
              <a:gd name="connsiteX0" fmla="*/ 0 w 1379877"/>
              <a:gd name="connsiteY0" fmla="*/ 882058 h 1428934"/>
              <a:gd name="connsiteX1" fmla="*/ 52919 w 1379877"/>
              <a:gd name="connsiteY1" fmla="*/ 987905 h 1428934"/>
              <a:gd name="connsiteX2" fmla="*/ 352795 w 1379877"/>
              <a:gd name="connsiteY2" fmla="*/ 1287804 h 1428934"/>
              <a:gd name="connsiteX3" fmla="*/ 370434 w 1379877"/>
              <a:gd name="connsiteY3" fmla="*/ 1358369 h 1428934"/>
              <a:gd name="connsiteX4" fmla="*/ 423353 w 1379877"/>
              <a:gd name="connsiteY4" fmla="*/ 1393651 h 1428934"/>
              <a:gd name="connsiteX5" fmla="*/ 458633 w 1379877"/>
              <a:gd name="connsiteY5" fmla="*/ 1428934 h 1428934"/>
              <a:gd name="connsiteX6" fmla="*/ 476273 w 1379877"/>
              <a:gd name="connsiteY6" fmla="*/ 1358369 h 1428934"/>
              <a:gd name="connsiteX7" fmla="*/ 493912 w 1379877"/>
              <a:gd name="connsiteY7" fmla="*/ 1164316 h 1428934"/>
              <a:gd name="connsiteX8" fmla="*/ 687950 w 1379877"/>
              <a:gd name="connsiteY8" fmla="*/ 846775 h 1428934"/>
              <a:gd name="connsiteX9" fmla="*/ 952546 w 1379877"/>
              <a:gd name="connsiteY9" fmla="*/ 511593 h 1428934"/>
              <a:gd name="connsiteX10" fmla="*/ 1058384 w 1379877"/>
              <a:gd name="connsiteY10" fmla="*/ 370464 h 1428934"/>
              <a:gd name="connsiteX11" fmla="*/ 1128943 w 1379877"/>
              <a:gd name="connsiteY11" fmla="*/ 282258 h 1428934"/>
              <a:gd name="connsiteX12" fmla="*/ 1181862 w 1379877"/>
              <a:gd name="connsiteY12" fmla="*/ 211694 h 1428934"/>
              <a:gd name="connsiteX13" fmla="*/ 1252421 w 1379877"/>
              <a:gd name="connsiteY13" fmla="*/ 123488 h 1428934"/>
              <a:gd name="connsiteX14" fmla="*/ 1287701 w 1379877"/>
              <a:gd name="connsiteY14" fmla="*/ 88206 h 1428934"/>
              <a:gd name="connsiteX15" fmla="*/ 1375899 w 1379877"/>
              <a:gd name="connsiteY15" fmla="*/ 0 h 1428934"/>
              <a:gd name="connsiteX16" fmla="*/ 1340620 w 1379877"/>
              <a:gd name="connsiteY16" fmla="*/ 35282 h 142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79877" h="1428934">
                <a:moveTo>
                  <a:pt x="0" y="882058"/>
                </a:moveTo>
                <a:cubicBezTo>
                  <a:pt x="17640" y="917340"/>
                  <a:pt x="28278" y="957102"/>
                  <a:pt x="52919" y="987905"/>
                </a:cubicBezTo>
                <a:cubicBezTo>
                  <a:pt x="215937" y="1191694"/>
                  <a:pt x="214952" y="1184415"/>
                  <a:pt x="352795" y="1287804"/>
                </a:cubicBezTo>
                <a:cubicBezTo>
                  <a:pt x="358675" y="1311326"/>
                  <a:pt x="356986" y="1338195"/>
                  <a:pt x="370434" y="1358369"/>
                </a:cubicBezTo>
                <a:cubicBezTo>
                  <a:pt x="382193" y="1376010"/>
                  <a:pt x="406799" y="1380406"/>
                  <a:pt x="423353" y="1393651"/>
                </a:cubicBezTo>
                <a:cubicBezTo>
                  <a:pt x="436340" y="1404041"/>
                  <a:pt x="446873" y="1417173"/>
                  <a:pt x="458633" y="1428934"/>
                </a:cubicBezTo>
                <a:cubicBezTo>
                  <a:pt x="464513" y="1405412"/>
                  <a:pt x="473069" y="1382402"/>
                  <a:pt x="476273" y="1358369"/>
                </a:cubicBezTo>
                <a:cubicBezTo>
                  <a:pt x="484856" y="1293988"/>
                  <a:pt x="477384" y="1227129"/>
                  <a:pt x="493912" y="1164316"/>
                </a:cubicBezTo>
                <a:cubicBezTo>
                  <a:pt x="517107" y="1076168"/>
                  <a:pt x="642755" y="906354"/>
                  <a:pt x="687950" y="846775"/>
                </a:cubicBezTo>
                <a:cubicBezTo>
                  <a:pt x="773977" y="733367"/>
                  <a:pt x="865159" y="623957"/>
                  <a:pt x="952546" y="511593"/>
                </a:cubicBezTo>
                <a:cubicBezTo>
                  <a:pt x="988645" y="465176"/>
                  <a:pt x="1022534" y="417073"/>
                  <a:pt x="1058384" y="370464"/>
                </a:cubicBezTo>
                <a:cubicBezTo>
                  <a:pt x="1081339" y="340619"/>
                  <a:pt x="1105828" y="311979"/>
                  <a:pt x="1128943" y="282258"/>
                </a:cubicBezTo>
                <a:cubicBezTo>
                  <a:pt x="1146992" y="259050"/>
                  <a:pt x="1163813" y="234902"/>
                  <a:pt x="1181862" y="211694"/>
                </a:cubicBezTo>
                <a:cubicBezTo>
                  <a:pt x="1204977" y="181973"/>
                  <a:pt x="1225798" y="150113"/>
                  <a:pt x="1252421" y="123488"/>
                </a:cubicBezTo>
                <a:cubicBezTo>
                  <a:pt x="1264181" y="111727"/>
                  <a:pt x="1277312" y="101194"/>
                  <a:pt x="1287701" y="88206"/>
                </a:cubicBezTo>
                <a:cubicBezTo>
                  <a:pt x="1306515" y="64686"/>
                  <a:pt x="1333563" y="0"/>
                  <a:pt x="1375899" y="0"/>
                </a:cubicBezTo>
                <a:cubicBezTo>
                  <a:pt x="1392530" y="0"/>
                  <a:pt x="1352380" y="23521"/>
                  <a:pt x="1340620" y="35282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6" descr="Screen Shot 2015-09-22 at 4.36.33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16" b="9993"/>
          <a:stretch/>
        </p:blipFill>
        <p:spPr>
          <a:xfrm>
            <a:off x="2779889" y="1800742"/>
            <a:ext cx="6334742" cy="3222814"/>
          </a:xfrm>
        </p:spPr>
      </p:pic>
      <p:sp>
        <p:nvSpPr>
          <p:cNvPr id="5" name="Rectangle 4"/>
          <p:cNvSpPr/>
          <p:nvPr/>
        </p:nvSpPr>
        <p:spPr>
          <a:xfrm>
            <a:off x="2624667" y="1627631"/>
            <a:ext cx="6519333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200" b="1" dirty="0" smtClean="0"/>
              <a:t>Residuals </a:t>
            </a:r>
            <a:r>
              <a:rPr lang="en-US" sz="2200" b="1" dirty="0" err="1" smtClean="0"/>
              <a:t>vs</a:t>
            </a:r>
            <a:r>
              <a:rPr lang="en-US" sz="2200" b="1" dirty="0" smtClean="0"/>
              <a:t> Fitted</a:t>
            </a:r>
            <a:endParaRPr lang="en-US" sz="2200" dirty="0"/>
          </a:p>
        </p:txBody>
      </p:sp>
      <p:sp>
        <p:nvSpPr>
          <p:cNvPr id="9" name="Rectangle 8"/>
          <p:cNvSpPr/>
          <p:nvPr/>
        </p:nvSpPr>
        <p:spPr>
          <a:xfrm rot="16200000">
            <a:off x="1128037" y="3125538"/>
            <a:ext cx="339592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Residuals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2625944" y="4999494"/>
            <a:ext cx="651805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Fitted</a:t>
            </a:r>
            <a:endParaRPr lang="en-US" sz="2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0778" y="3703936"/>
            <a:ext cx="2173111" cy="92450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400778" y="2058518"/>
            <a:ext cx="1453444" cy="145550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78778" y="2064626"/>
            <a:ext cx="3527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Alert! Residuals increase with fitted values.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5000" y="5558046"/>
            <a:ext cx="7745062" cy="12003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Let’s check the box plots to see how differences </a:t>
            </a:r>
            <a:r>
              <a:rPr lang="en-US" sz="2400" i="1" dirty="0" smtClean="0"/>
              <a:t>within</a:t>
            </a:r>
            <a:r>
              <a:rPr lang="en-US" sz="2400" dirty="0" smtClean="0"/>
              <a:t> treatments (error) compares among clone and nitrogen treatment levels 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2005715" y="701981"/>
            <a:ext cx="634612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/>
              <a:t>Yield</a:t>
            </a:r>
            <a:r>
              <a:rPr lang="en-US" sz="2000" b="1" baseline="-25000" dirty="0" smtClean="0"/>
              <a:t> </a:t>
            </a:r>
            <a:r>
              <a:rPr lang="en-US" sz="2000" b="1" dirty="0" smtClean="0"/>
              <a:t>~ </a:t>
            </a:r>
            <a:r>
              <a:rPr lang="en-US" sz="2000" b="1" dirty="0" smtClean="0">
                <a:solidFill>
                  <a:srgbClr val="660066"/>
                </a:solidFill>
              </a:rPr>
              <a:t>Clone</a:t>
            </a:r>
            <a:r>
              <a:rPr lang="en-US" sz="2000" b="1" dirty="0" smtClean="0"/>
              <a:t> </a:t>
            </a:r>
            <a:r>
              <a:rPr lang="en-US" sz="2000" b="1" dirty="0"/>
              <a:t>+ </a:t>
            </a:r>
            <a:r>
              <a:rPr lang="en-US" sz="2000" b="1" dirty="0" smtClean="0">
                <a:solidFill>
                  <a:srgbClr val="660066"/>
                </a:solidFill>
              </a:rPr>
              <a:t>Nitrogen</a:t>
            </a:r>
            <a:r>
              <a:rPr lang="en-US" sz="2000" b="1" dirty="0" smtClean="0"/>
              <a:t> </a:t>
            </a:r>
            <a:r>
              <a:rPr lang="en-US" sz="2000" b="1" dirty="0"/>
              <a:t>+ </a:t>
            </a:r>
            <a:r>
              <a:rPr lang="en-US" sz="2000" b="1" dirty="0" err="1" smtClean="0">
                <a:solidFill>
                  <a:srgbClr val="660066"/>
                </a:solidFill>
              </a:rPr>
              <a:t>Clone</a:t>
            </a:r>
            <a:r>
              <a:rPr lang="en-US" sz="2000" b="1" dirty="0" err="1" smtClean="0"/>
              <a:t>:</a:t>
            </a:r>
            <a:r>
              <a:rPr lang="en-US" sz="2000" b="1" dirty="0" err="1" smtClean="0">
                <a:solidFill>
                  <a:srgbClr val="660066"/>
                </a:solidFill>
              </a:rPr>
              <a:t>Nitrogen</a:t>
            </a:r>
            <a:r>
              <a:rPr lang="en-US" sz="2000" b="1" dirty="0" smtClean="0"/>
              <a:t> </a:t>
            </a:r>
            <a:r>
              <a:rPr lang="en-US" sz="2000" b="1" dirty="0"/>
              <a:t>+ </a:t>
            </a:r>
            <a:r>
              <a:rPr lang="en-US" sz="2000" b="1" dirty="0" smtClean="0"/>
              <a:t>Block</a:t>
            </a:r>
            <a:endParaRPr lang="en-US" sz="2000" dirty="0"/>
          </a:p>
        </p:txBody>
      </p:sp>
      <p:sp>
        <p:nvSpPr>
          <p:cNvPr id="23" name="Rectangle 22"/>
          <p:cNvSpPr/>
          <p:nvPr/>
        </p:nvSpPr>
        <p:spPr>
          <a:xfrm>
            <a:off x="2005715" y="144365"/>
            <a:ext cx="9890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FFFFFF"/>
                </a:solidFill>
              </a:rPr>
              <a:t>Fitted</a:t>
            </a:r>
            <a:endParaRPr lang="en-US" sz="2000" i="1" dirty="0">
              <a:solidFill>
                <a:srgbClr val="FFFFFF"/>
              </a:solidFill>
            </a:endParaRPr>
          </a:p>
        </p:txBody>
      </p:sp>
      <p:cxnSp>
        <p:nvCxnSpPr>
          <p:cNvPr id="25" name="Straight Arrow Connector 24"/>
          <p:cNvCxnSpPr>
            <a:stCxn id="23" idx="2"/>
          </p:cNvCxnSpPr>
          <p:nvPr/>
        </p:nvCxnSpPr>
        <p:spPr>
          <a:xfrm>
            <a:off x="2500263" y="544475"/>
            <a:ext cx="0" cy="1857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764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1" y="1072446"/>
            <a:ext cx="255128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Normality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</a:t>
            </a:r>
            <a:r>
              <a:rPr lang="en-US" sz="3300" dirty="0" smtClean="0">
                <a:solidFill>
                  <a:srgbClr val="FFFF00"/>
                </a:solidFill>
              </a:rPr>
              <a:t>Equal   </a:t>
            </a:r>
          </a:p>
          <a:p>
            <a:r>
              <a:rPr lang="en-US" sz="3300" dirty="0">
                <a:solidFill>
                  <a:srgbClr val="FFFF00"/>
                </a:solidFill>
              </a:rPr>
              <a:t> </a:t>
            </a:r>
            <a:r>
              <a:rPr lang="en-US" sz="3300" dirty="0" smtClean="0">
                <a:solidFill>
                  <a:srgbClr val="FFFF00"/>
                </a:solidFill>
              </a:rPr>
              <a:t>   variance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Additive  </a:t>
            </a:r>
          </a:p>
          <a:p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smtClean="0">
                <a:solidFill>
                  <a:schemeClr val="bg1"/>
                </a:solidFill>
              </a:rPr>
              <a:t>   model</a:t>
            </a:r>
            <a:endParaRPr lang="en-US" sz="3300" dirty="0">
              <a:solidFill>
                <a:schemeClr val="bg1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20831" y="701981"/>
            <a:ext cx="546832" cy="740929"/>
          </a:xfrm>
          <a:custGeom>
            <a:avLst/>
            <a:gdLst>
              <a:gd name="connsiteX0" fmla="*/ 0 w 1379877"/>
              <a:gd name="connsiteY0" fmla="*/ 882058 h 1428934"/>
              <a:gd name="connsiteX1" fmla="*/ 52919 w 1379877"/>
              <a:gd name="connsiteY1" fmla="*/ 987905 h 1428934"/>
              <a:gd name="connsiteX2" fmla="*/ 352795 w 1379877"/>
              <a:gd name="connsiteY2" fmla="*/ 1287804 h 1428934"/>
              <a:gd name="connsiteX3" fmla="*/ 370434 w 1379877"/>
              <a:gd name="connsiteY3" fmla="*/ 1358369 h 1428934"/>
              <a:gd name="connsiteX4" fmla="*/ 423353 w 1379877"/>
              <a:gd name="connsiteY4" fmla="*/ 1393651 h 1428934"/>
              <a:gd name="connsiteX5" fmla="*/ 458633 w 1379877"/>
              <a:gd name="connsiteY5" fmla="*/ 1428934 h 1428934"/>
              <a:gd name="connsiteX6" fmla="*/ 476273 w 1379877"/>
              <a:gd name="connsiteY6" fmla="*/ 1358369 h 1428934"/>
              <a:gd name="connsiteX7" fmla="*/ 493912 w 1379877"/>
              <a:gd name="connsiteY7" fmla="*/ 1164316 h 1428934"/>
              <a:gd name="connsiteX8" fmla="*/ 687950 w 1379877"/>
              <a:gd name="connsiteY8" fmla="*/ 846775 h 1428934"/>
              <a:gd name="connsiteX9" fmla="*/ 952546 w 1379877"/>
              <a:gd name="connsiteY9" fmla="*/ 511593 h 1428934"/>
              <a:gd name="connsiteX10" fmla="*/ 1058384 w 1379877"/>
              <a:gd name="connsiteY10" fmla="*/ 370464 h 1428934"/>
              <a:gd name="connsiteX11" fmla="*/ 1128943 w 1379877"/>
              <a:gd name="connsiteY11" fmla="*/ 282258 h 1428934"/>
              <a:gd name="connsiteX12" fmla="*/ 1181862 w 1379877"/>
              <a:gd name="connsiteY12" fmla="*/ 211694 h 1428934"/>
              <a:gd name="connsiteX13" fmla="*/ 1252421 w 1379877"/>
              <a:gd name="connsiteY13" fmla="*/ 123488 h 1428934"/>
              <a:gd name="connsiteX14" fmla="*/ 1287701 w 1379877"/>
              <a:gd name="connsiteY14" fmla="*/ 88206 h 1428934"/>
              <a:gd name="connsiteX15" fmla="*/ 1375899 w 1379877"/>
              <a:gd name="connsiteY15" fmla="*/ 0 h 1428934"/>
              <a:gd name="connsiteX16" fmla="*/ 1340620 w 1379877"/>
              <a:gd name="connsiteY16" fmla="*/ 35282 h 142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79877" h="1428934">
                <a:moveTo>
                  <a:pt x="0" y="882058"/>
                </a:moveTo>
                <a:cubicBezTo>
                  <a:pt x="17640" y="917340"/>
                  <a:pt x="28278" y="957102"/>
                  <a:pt x="52919" y="987905"/>
                </a:cubicBezTo>
                <a:cubicBezTo>
                  <a:pt x="215937" y="1191694"/>
                  <a:pt x="214952" y="1184415"/>
                  <a:pt x="352795" y="1287804"/>
                </a:cubicBezTo>
                <a:cubicBezTo>
                  <a:pt x="358675" y="1311326"/>
                  <a:pt x="356986" y="1338195"/>
                  <a:pt x="370434" y="1358369"/>
                </a:cubicBezTo>
                <a:cubicBezTo>
                  <a:pt x="382193" y="1376010"/>
                  <a:pt x="406799" y="1380406"/>
                  <a:pt x="423353" y="1393651"/>
                </a:cubicBezTo>
                <a:cubicBezTo>
                  <a:pt x="436340" y="1404041"/>
                  <a:pt x="446873" y="1417173"/>
                  <a:pt x="458633" y="1428934"/>
                </a:cubicBezTo>
                <a:cubicBezTo>
                  <a:pt x="464513" y="1405412"/>
                  <a:pt x="473069" y="1382402"/>
                  <a:pt x="476273" y="1358369"/>
                </a:cubicBezTo>
                <a:cubicBezTo>
                  <a:pt x="484856" y="1293988"/>
                  <a:pt x="477384" y="1227129"/>
                  <a:pt x="493912" y="1164316"/>
                </a:cubicBezTo>
                <a:cubicBezTo>
                  <a:pt x="517107" y="1076168"/>
                  <a:pt x="642755" y="906354"/>
                  <a:pt x="687950" y="846775"/>
                </a:cubicBezTo>
                <a:cubicBezTo>
                  <a:pt x="773977" y="733367"/>
                  <a:pt x="865159" y="623957"/>
                  <a:pt x="952546" y="511593"/>
                </a:cubicBezTo>
                <a:cubicBezTo>
                  <a:pt x="988645" y="465176"/>
                  <a:pt x="1022534" y="417073"/>
                  <a:pt x="1058384" y="370464"/>
                </a:cubicBezTo>
                <a:cubicBezTo>
                  <a:pt x="1081339" y="340619"/>
                  <a:pt x="1105828" y="311979"/>
                  <a:pt x="1128943" y="282258"/>
                </a:cubicBezTo>
                <a:cubicBezTo>
                  <a:pt x="1146992" y="259050"/>
                  <a:pt x="1163813" y="234902"/>
                  <a:pt x="1181862" y="211694"/>
                </a:cubicBezTo>
                <a:cubicBezTo>
                  <a:pt x="1204977" y="181973"/>
                  <a:pt x="1225798" y="150113"/>
                  <a:pt x="1252421" y="123488"/>
                </a:cubicBezTo>
                <a:cubicBezTo>
                  <a:pt x="1264181" y="111727"/>
                  <a:pt x="1277312" y="101194"/>
                  <a:pt x="1287701" y="88206"/>
                </a:cubicBezTo>
                <a:cubicBezTo>
                  <a:pt x="1306515" y="64686"/>
                  <a:pt x="1333563" y="0"/>
                  <a:pt x="1375899" y="0"/>
                </a:cubicBezTo>
                <a:cubicBezTo>
                  <a:pt x="1392530" y="0"/>
                  <a:pt x="1352380" y="23521"/>
                  <a:pt x="1340620" y="35282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Screen Shot 2015-09-22 at 4.45.42 PM.png"/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6" b="8968"/>
          <a:stretch/>
        </p:blipFill>
        <p:spPr>
          <a:xfrm>
            <a:off x="2963332" y="155223"/>
            <a:ext cx="6037689" cy="3132666"/>
          </a:xfrm>
        </p:spPr>
      </p:pic>
      <p:pic>
        <p:nvPicPr>
          <p:cNvPr id="11" name="Content Placeholder 3" descr="Screen Shot 2015-09-22 at 4.45.52 PM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" b="9143"/>
          <a:stretch/>
        </p:blipFill>
        <p:spPr>
          <a:xfrm>
            <a:off x="2935109" y="3287889"/>
            <a:ext cx="6098507" cy="3273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29664" y="3703936"/>
            <a:ext cx="3570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Effect of nitrogen on yield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55442" y="145161"/>
            <a:ext cx="35701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Effect of clone on yield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72837" y="3131445"/>
            <a:ext cx="43067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1                    c2                     c3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135944" y="1755613"/>
            <a:ext cx="35701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Yield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90555" y="4846556"/>
            <a:ext cx="30608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Yield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202284" y="6178224"/>
            <a:ext cx="43067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dirty="0" smtClean="0"/>
              <a:t>1                    </a:t>
            </a:r>
            <a:r>
              <a:rPr lang="en-US" dirty="0"/>
              <a:t>N</a:t>
            </a:r>
            <a:r>
              <a:rPr lang="en-US" dirty="0" smtClean="0"/>
              <a:t>2                     </a:t>
            </a:r>
            <a:r>
              <a:rPr lang="en-US" dirty="0"/>
              <a:t>N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8" name="Up-Down Arrow 17"/>
          <p:cNvSpPr/>
          <p:nvPr/>
        </p:nvSpPr>
        <p:spPr>
          <a:xfrm>
            <a:off x="5207000" y="2469445"/>
            <a:ext cx="211667" cy="324556"/>
          </a:xfrm>
          <a:prstGeom prst="up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-Down Arrow 18"/>
          <p:cNvSpPr/>
          <p:nvPr/>
        </p:nvSpPr>
        <p:spPr>
          <a:xfrm>
            <a:off x="6812844" y="1072446"/>
            <a:ext cx="211667" cy="677332"/>
          </a:xfrm>
          <a:prstGeom prst="up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-Down Arrow 19"/>
          <p:cNvSpPr/>
          <p:nvPr/>
        </p:nvSpPr>
        <p:spPr>
          <a:xfrm>
            <a:off x="5054599" y="5143269"/>
            <a:ext cx="211667" cy="656398"/>
          </a:xfrm>
          <a:prstGeom prst="up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-Down Arrow 20"/>
          <p:cNvSpPr/>
          <p:nvPr/>
        </p:nvSpPr>
        <p:spPr>
          <a:xfrm>
            <a:off x="8350953" y="4197826"/>
            <a:ext cx="211667" cy="1488952"/>
          </a:xfrm>
          <a:prstGeom prst="up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Callout 21"/>
          <p:cNvSpPr/>
          <p:nvPr/>
        </p:nvSpPr>
        <p:spPr>
          <a:xfrm>
            <a:off x="56444" y="3915603"/>
            <a:ext cx="3105667" cy="2262621"/>
          </a:xfrm>
          <a:prstGeom prst="cloudCallout">
            <a:avLst/>
          </a:prstGeom>
          <a:solidFill>
            <a:schemeClr val="accent3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What do these box plots tell you about variance across treatment levels?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26552" y="611913"/>
            <a:ext cx="1806223" cy="166199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Some treatment levels appear to have </a:t>
            </a:r>
            <a:r>
              <a:rPr lang="en-US" i="1" dirty="0" smtClean="0"/>
              <a:t>unequal </a:t>
            </a:r>
            <a:r>
              <a:rPr lang="en-US" dirty="0" smtClean="0"/>
              <a:t>differences within treatment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42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1" y="1072446"/>
            <a:ext cx="255128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Normality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</a:t>
            </a:r>
            <a:r>
              <a:rPr lang="en-US" sz="3300" dirty="0" smtClean="0">
                <a:solidFill>
                  <a:srgbClr val="FFFF00"/>
                </a:solidFill>
              </a:rPr>
              <a:t>Equal   </a:t>
            </a:r>
          </a:p>
          <a:p>
            <a:r>
              <a:rPr lang="en-US" sz="3300" dirty="0">
                <a:solidFill>
                  <a:srgbClr val="FFFF00"/>
                </a:solidFill>
              </a:rPr>
              <a:t> </a:t>
            </a:r>
            <a:r>
              <a:rPr lang="en-US" sz="3300" dirty="0" smtClean="0">
                <a:solidFill>
                  <a:srgbClr val="FFFF00"/>
                </a:solidFill>
              </a:rPr>
              <a:t>   variance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Additive  </a:t>
            </a:r>
          </a:p>
          <a:p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smtClean="0">
                <a:solidFill>
                  <a:schemeClr val="bg1"/>
                </a:solidFill>
              </a:rPr>
              <a:t>   model</a:t>
            </a:r>
            <a:endParaRPr lang="en-US" sz="3300" dirty="0">
              <a:solidFill>
                <a:schemeClr val="bg1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20831" y="701981"/>
            <a:ext cx="546832" cy="740929"/>
          </a:xfrm>
          <a:custGeom>
            <a:avLst/>
            <a:gdLst>
              <a:gd name="connsiteX0" fmla="*/ 0 w 1379877"/>
              <a:gd name="connsiteY0" fmla="*/ 882058 h 1428934"/>
              <a:gd name="connsiteX1" fmla="*/ 52919 w 1379877"/>
              <a:gd name="connsiteY1" fmla="*/ 987905 h 1428934"/>
              <a:gd name="connsiteX2" fmla="*/ 352795 w 1379877"/>
              <a:gd name="connsiteY2" fmla="*/ 1287804 h 1428934"/>
              <a:gd name="connsiteX3" fmla="*/ 370434 w 1379877"/>
              <a:gd name="connsiteY3" fmla="*/ 1358369 h 1428934"/>
              <a:gd name="connsiteX4" fmla="*/ 423353 w 1379877"/>
              <a:gd name="connsiteY4" fmla="*/ 1393651 h 1428934"/>
              <a:gd name="connsiteX5" fmla="*/ 458633 w 1379877"/>
              <a:gd name="connsiteY5" fmla="*/ 1428934 h 1428934"/>
              <a:gd name="connsiteX6" fmla="*/ 476273 w 1379877"/>
              <a:gd name="connsiteY6" fmla="*/ 1358369 h 1428934"/>
              <a:gd name="connsiteX7" fmla="*/ 493912 w 1379877"/>
              <a:gd name="connsiteY7" fmla="*/ 1164316 h 1428934"/>
              <a:gd name="connsiteX8" fmla="*/ 687950 w 1379877"/>
              <a:gd name="connsiteY8" fmla="*/ 846775 h 1428934"/>
              <a:gd name="connsiteX9" fmla="*/ 952546 w 1379877"/>
              <a:gd name="connsiteY9" fmla="*/ 511593 h 1428934"/>
              <a:gd name="connsiteX10" fmla="*/ 1058384 w 1379877"/>
              <a:gd name="connsiteY10" fmla="*/ 370464 h 1428934"/>
              <a:gd name="connsiteX11" fmla="*/ 1128943 w 1379877"/>
              <a:gd name="connsiteY11" fmla="*/ 282258 h 1428934"/>
              <a:gd name="connsiteX12" fmla="*/ 1181862 w 1379877"/>
              <a:gd name="connsiteY12" fmla="*/ 211694 h 1428934"/>
              <a:gd name="connsiteX13" fmla="*/ 1252421 w 1379877"/>
              <a:gd name="connsiteY13" fmla="*/ 123488 h 1428934"/>
              <a:gd name="connsiteX14" fmla="*/ 1287701 w 1379877"/>
              <a:gd name="connsiteY14" fmla="*/ 88206 h 1428934"/>
              <a:gd name="connsiteX15" fmla="*/ 1375899 w 1379877"/>
              <a:gd name="connsiteY15" fmla="*/ 0 h 1428934"/>
              <a:gd name="connsiteX16" fmla="*/ 1340620 w 1379877"/>
              <a:gd name="connsiteY16" fmla="*/ 35282 h 142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79877" h="1428934">
                <a:moveTo>
                  <a:pt x="0" y="882058"/>
                </a:moveTo>
                <a:cubicBezTo>
                  <a:pt x="17640" y="917340"/>
                  <a:pt x="28278" y="957102"/>
                  <a:pt x="52919" y="987905"/>
                </a:cubicBezTo>
                <a:cubicBezTo>
                  <a:pt x="215937" y="1191694"/>
                  <a:pt x="214952" y="1184415"/>
                  <a:pt x="352795" y="1287804"/>
                </a:cubicBezTo>
                <a:cubicBezTo>
                  <a:pt x="358675" y="1311326"/>
                  <a:pt x="356986" y="1338195"/>
                  <a:pt x="370434" y="1358369"/>
                </a:cubicBezTo>
                <a:cubicBezTo>
                  <a:pt x="382193" y="1376010"/>
                  <a:pt x="406799" y="1380406"/>
                  <a:pt x="423353" y="1393651"/>
                </a:cubicBezTo>
                <a:cubicBezTo>
                  <a:pt x="436340" y="1404041"/>
                  <a:pt x="446873" y="1417173"/>
                  <a:pt x="458633" y="1428934"/>
                </a:cubicBezTo>
                <a:cubicBezTo>
                  <a:pt x="464513" y="1405412"/>
                  <a:pt x="473069" y="1382402"/>
                  <a:pt x="476273" y="1358369"/>
                </a:cubicBezTo>
                <a:cubicBezTo>
                  <a:pt x="484856" y="1293988"/>
                  <a:pt x="477384" y="1227129"/>
                  <a:pt x="493912" y="1164316"/>
                </a:cubicBezTo>
                <a:cubicBezTo>
                  <a:pt x="517107" y="1076168"/>
                  <a:pt x="642755" y="906354"/>
                  <a:pt x="687950" y="846775"/>
                </a:cubicBezTo>
                <a:cubicBezTo>
                  <a:pt x="773977" y="733367"/>
                  <a:pt x="865159" y="623957"/>
                  <a:pt x="952546" y="511593"/>
                </a:cubicBezTo>
                <a:cubicBezTo>
                  <a:pt x="988645" y="465176"/>
                  <a:pt x="1022534" y="417073"/>
                  <a:pt x="1058384" y="370464"/>
                </a:cubicBezTo>
                <a:cubicBezTo>
                  <a:pt x="1081339" y="340619"/>
                  <a:pt x="1105828" y="311979"/>
                  <a:pt x="1128943" y="282258"/>
                </a:cubicBezTo>
                <a:cubicBezTo>
                  <a:pt x="1146992" y="259050"/>
                  <a:pt x="1163813" y="234902"/>
                  <a:pt x="1181862" y="211694"/>
                </a:cubicBezTo>
                <a:cubicBezTo>
                  <a:pt x="1204977" y="181973"/>
                  <a:pt x="1225798" y="150113"/>
                  <a:pt x="1252421" y="123488"/>
                </a:cubicBezTo>
                <a:cubicBezTo>
                  <a:pt x="1264181" y="111727"/>
                  <a:pt x="1277312" y="101194"/>
                  <a:pt x="1287701" y="88206"/>
                </a:cubicBezTo>
                <a:cubicBezTo>
                  <a:pt x="1306515" y="64686"/>
                  <a:pt x="1333563" y="0"/>
                  <a:pt x="1375899" y="0"/>
                </a:cubicBezTo>
                <a:cubicBezTo>
                  <a:pt x="1392530" y="0"/>
                  <a:pt x="1352380" y="23521"/>
                  <a:pt x="1340620" y="35282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Screen Shot 2015-09-22 at 4.45.42 PM.png"/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6" b="8968"/>
          <a:stretch/>
        </p:blipFill>
        <p:spPr>
          <a:xfrm>
            <a:off x="2963332" y="155223"/>
            <a:ext cx="6037689" cy="3132666"/>
          </a:xfrm>
        </p:spPr>
      </p:pic>
      <p:pic>
        <p:nvPicPr>
          <p:cNvPr id="11" name="Content Placeholder 3" descr="Screen Shot 2015-09-22 at 4.45.52 PM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" b="9143"/>
          <a:stretch/>
        </p:blipFill>
        <p:spPr>
          <a:xfrm>
            <a:off x="2935109" y="3287889"/>
            <a:ext cx="6098507" cy="3273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29664" y="3703936"/>
            <a:ext cx="3570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Effect of nitrogen on yield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55442" y="145161"/>
            <a:ext cx="35701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Effect of clone on yield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72837" y="3131445"/>
            <a:ext cx="43067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1                    c2                     c3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135944" y="1755613"/>
            <a:ext cx="35701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Yield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90555" y="4846556"/>
            <a:ext cx="30608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Yield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202284" y="6178224"/>
            <a:ext cx="43067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dirty="0" smtClean="0"/>
              <a:t>1                    </a:t>
            </a:r>
            <a:r>
              <a:rPr lang="en-US" dirty="0"/>
              <a:t>N</a:t>
            </a:r>
            <a:r>
              <a:rPr lang="en-US" dirty="0" smtClean="0"/>
              <a:t>2                     </a:t>
            </a:r>
            <a:r>
              <a:rPr lang="en-US" dirty="0"/>
              <a:t>N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8" name="Up-Down Arrow 17"/>
          <p:cNvSpPr/>
          <p:nvPr/>
        </p:nvSpPr>
        <p:spPr>
          <a:xfrm>
            <a:off x="5207000" y="2469445"/>
            <a:ext cx="211667" cy="324556"/>
          </a:xfrm>
          <a:prstGeom prst="up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-Down Arrow 18"/>
          <p:cNvSpPr/>
          <p:nvPr/>
        </p:nvSpPr>
        <p:spPr>
          <a:xfrm>
            <a:off x="6812844" y="1072446"/>
            <a:ext cx="211667" cy="677332"/>
          </a:xfrm>
          <a:prstGeom prst="up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-Down Arrow 19"/>
          <p:cNvSpPr/>
          <p:nvPr/>
        </p:nvSpPr>
        <p:spPr>
          <a:xfrm>
            <a:off x="5054599" y="5143269"/>
            <a:ext cx="211667" cy="656398"/>
          </a:xfrm>
          <a:prstGeom prst="up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-Down Arrow 20"/>
          <p:cNvSpPr/>
          <p:nvPr/>
        </p:nvSpPr>
        <p:spPr>
          <a:xfrm>
            <a:off x="8350953" y="4197826"/>
            <a:ext cx="211667" cy="1488952"/>
          </a:xfrm>
          <a:prstGeom prst="up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70728" y="2794002"/>
            <a:ext cx="6505221" cy="1403823"/>
          </a:xfrm>
          <a:prstGeom prst="rect">
            <a:avLst/>
          </a:prstGeom>
          <a:solidFill>
            <a:srgbClr val="9DF1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000000"/>
                </a:solidFill>
              </a:rPr>
              <a:t>To confirm, </a:t>
            </a:r>
            <a:r>
              <a:rPr lang="en-US" sz="2800" dirty="0">
                <a:solidFill>
                  <a:srgbClr val="000000"/>
                </a:solidFill>
              </a:rPr>
              <a:t>l</a:t>
            </a:r>
            <a:r>
              <a:rPr lang="en-US" sz="2800" dirty="0" smtClean="0">
                <a:solidFill>
                  <a:srgbClr val="000000"/>
                </a:solidFill>
              </a:rPr>
              <a:t>et’s check </a:t>
            </a:r>
            <a:r>
              <a:rPr lang="en-US" sz="2800" dirty="0" err="1" smtClean="0">
                <a:solidFill>
                  <a:srgbClr val="000000"/>
                </a:solidFill>
              </a:rPr>
              <a:t>Levene’s</a:t>
            </a:r>
            <a:r>
              <a:rPr lang="en-US" sz="2800" dirty="0" smtClean="0">
                <a:solidFill>
                  <a:srgbClr val="000000"/>
                </a:solidFill>
              </a:rPr>
              <a:t> tests for (1) clone and (2) nitrogen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336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1" y="1072446"/>
            <a:ext cx="255128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Normality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</a:t>
            </a:r>
            <a:r>
              <a:rPr lang="en-US" sz="3300" dirty="0" smtClean="0">
                <a:solidFill>
                  <a:srgbClr val="FFFF00"/>
                </a:solidFill>
              </a:rPr>
              <a:t>Equal   </a:t>
            </a:r>
          </a:p>
          <a:p>
            <a:r>
              <a:rPr lang="en-US" sz="3300" dirty="0">
                <a:solidFill>
                  <a:srgbClr val="FFFF00"/>
                </a:solidFill>
              </a:rPr>
              <a:t> </a:t>
            </a:r>
            <a:r>
              <a:rPr lang="en-US" sz="3300" dirty="0" smtClean="0">
                <a:solidFill>
                  <a:srgbClr val="FFFF00"/>
                </a:solidFill>
              </a:rPr>
              <a:t>   variance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Additive  </a:t>
            </a:r>
          </a:p>
          <a:p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smtClean="0">
                <a:solidFill>
                  <a:schemeClr val="bg1"/>
                </a:solidFill>
              </a:rPr>
              <a:t>   model</a:t>
            </a:r>
            <a:endParaRPr lang="en-US" sz="3300" dirty="0">
              <a:solidFill>
                <a:schemeClr val="bg1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20831" y="701981"/>
            <a:ext cx="546832" cy="740929"/>
          </a:xfrm>
          <a:custGeom>
            <a:avLst/>
            <a:gdLst>
              <a:gd name="connsiteX0" fmla="*/ 0 w 1379877"/>
              <a:gd name="connsiteY0" fmla="*/ 882058 h 1428934"/>
              <a:gd name="connsiteX1" fmla="*/ 52919 w 1379877"/>
              <a:gd name="connsiteY1" fmla="*/ 987905 h 1428934"/>
              <a:gd name="connsiteX2" fmla="*/ 352795 w 1379877"/>
              <a:gd name="connsiteY2" fmla="*/ 1287804 h 1428934"/>
              <a:gd name="connsiteX3" fmla="*/ 370434 w 1379877"/>
              <a:gd name="connsiteY3" fmla="*/ 1358369 h 1428934"/>
              <a:gd name="connsiteX4" fmla="*/ 423353 w 1379877"/>
              <a:gd name="connsiteY4" fmla="*/ 1393651 h 1428934"/>
              <a:gd name="connsiteX5" fmla="*/ 458633 w 1379877"/>
              <a:gd name="connsiteY5" fmla="*/ 1428934 h 1428934"/>
              <a:gd name="connsiteX6" fmla="*/ 476273 w 1379877"/>
              <a:gd name="connsiteY6" fmla="*/ 1358369 h 1428934"/>
              <a:gd name="connsiteX7" fmla="*/ 493912 w 1379877"/>
              <a:gd name="connsiteY7" fmla="*/ 1164316 h 1428934"/>
              <a:gd name="connsiteX8" fmla="*/ 687950 w 1379877"/>
              <a:gd name="connsiteY8" fmla="*/ 846775 h 1428934"/>
              <a:gd name="connsiteX9" fmla="*/ 952546 w 1379877"/>
              <a:gd name="connsiteY9" fmla="*/ 511593 h 1428934"/>
              <a:gd name="connsiteX10" fmla="*/ 1058384 w 1379877"/>
              <a:gd name="connsiteY10" fmla="*/ 370464 h 1428934"/>
              <a:gd name="connsiteX11" fmla="*/ 1128943 w 1379877"/>
              <a:gd name="connsiteY11" fmla="*/ 282258 h 1428934"/>
              <a:gd name="connsiteX12" fmla="*/ 1181862 w 1379877"/>
              <a:gd name="connsiteY12" fmla="*/ 211694 h 1428934"/>
              <a:gd name="connsiteX13" fmla="*/ 1252421 w 1379877"/>
              <a:gd name="connsiteY13" fmla="*/ 123488 h 1428934"/>
              <a:gd name="connsiteX14" fmla="*/ 1287701 w 1379877"/>
              <a:gd name="connsiteY14" fmla="*/ 88206 h 1428934"/>
              <a:gd name="connsiteX15" fmla="*/ 1375899 w 1379877"/>
              <a:gd name="connsiteY15" fmla="*/ 0 h 1428934"/>
              <a:gd name="connsiteX16" fmla="*/ 1340620 w 1379877"/>
              <a:gd name="connsiteY16" fmla="*/ 35282 h 142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79877" h="1428934">
                <a:moveTo>
                  <a:pt x="0" y="882058"/>
                </a:moveTo>
                <a:cubicBezTo>
                  <a:pt x="17640" y="917340"/>
                  <a:pt x="28278" y="957102"/>
                  <a:pt x="52919" y="987905"/>
                </a:cubicBezTo>
                <a:cubicBezTo>
                  <a:pt x="215937" y="1191694"/>
                  <a:pt x="214952" y="1184415"/>
                  <a:pt x="352795" y="1287804"/>
                </a:cubicBezTo>
                <a:cubicBezTo>
                  <a:pt x="358675" y="1311326"/>
                  <a:pt x="356986" y="1338195"/>
                  <a:pt x="370434" y="1358369"/>
                </a:cubicBezTo>
                <a:cubicBezTo>
                  <a:pt x="382193" y="1376010"/>
                  <a:pt x="406799" y="1380406"/>
                  <a:pt x="423353" y="1393651"/>
                </a:cubicBezTo>
                <a:cubicBezTo>
                  <a:pt x="436340" y="1404041"/>
                  <a:pt x="446873" y="1417173"/>
                  <a:pt x="458633" y="1428934"/>
                </a:cubicBezTo>
                <a:cubicBezTo>
                  <a:pt x="464513" y="1405412"/>
                  <a:pt x="473069" y="1382402"/>
                  <a:pt x="476273" y="1358369"/>
                </a:cubicBezTo>
                <a:cubicBezTo>
                  <a:pt x="484856" y="1293988"/>
                  <a:pt x="477384" y="1227129"/>
                  <a:pt x="493912" y="1164316"/>
                </a:cubicBezTo>
                <a:cubicBezTo>
                  <a:pt x="517107" y="1076168"/>
                  <a:pt x="642755" y="906354"/>
                  <a:pt x="687950" y="846775"/>
                </a:cubicBezTo>
                <a:cubicBezTo>
                  <a:pt x="773977" y="733367"/>
                  <a:pt x="865159" y="623957"/>
                  <a:pt x="952546" y="511593"/>
                </a:cubicBezTo>
                <a:cubicBezTo>
                  <a:pt x="988645" y="465176"/>
                  <a:pt x="1022534" y="417073"/>
                  <a:pt x="1058384" y="370464"/>
                </a:cubicBezTo>
                <a:cubicBezTo>
                  <a:pt x="1081339" y="340619"/>
                  <a:pt x="1105828" y="311979"/>
                  <a:pt x="1128943" y="282258"/>
                </a:cubicBezTo>
                <a:cubicBezTo>
                  <a:pt x="1146992" y="259050"/>
                  <a:pt x="1163813" y="234902"/>
                  <a:pt x="1181862" y="211694"/>
                </a:cubicBezTo>
                <a:cubicBezTo>
                  <a:pt x="1204977" y="181973"/>
                  <a:pt x="1225798" y="150113"/>
                  <a:pt x="1252421" y="123488"/>
                </a:cubicBezTo>
                <a:cubicBezTo>
                  <a:pt x="1264181" y="111727"/>
                  <a:pt x="1277312" y="101194"/>
                  <a:pt x="1287701" y="88206"/>
                </a:cubicBezTo>
                <a:cubicBezTo>
                  <a:pt x="1306515" y="64686"/>
                  <a:pt x="1333563" y="0"/>
                  <a:pt x="1375899" y="0"/>
                </a:cubicBezTo>
                <a:cubicBezTo>
                  <a:pt x="1392530" y="0"/>
                  <a:pt x="1352380" y="23521"/>
                  <a:pt x="1340620" y="35282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Screen Shot 2015-09-22 at 4.46.08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6" r="24683" b="-18716"/>
          <a:stretch/>
        </p:blipFill>
        <p:spPr>
          <a:xfrm>
            <a:off x="2836333" y="2031769"/>
            <a:ext cx="6101125" cy="3344334"/>
          </a:xfrm>
        </p:spPr>
      </p:pic>
      <p:sp>
        <p:nvSpPr>
          <p:cNvPr id="9" name="TextBox 8"/>
          <p:cNvSpPr txBox="1"/>
          <p:nvPr/>
        </p:nvSpPr>
        <p:spPr>
          <a:xfrm>
            <a:off x="2836332" y="1169995"/>
            <a:ext cx="610112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dirty="0" err="1" smtClean="0"/>
              <a:t>Levene’s</a:t>
            </a:r>
            <a:r>
              <a:rPr lang="en-US" sz="2500" dirty="0" smtClean="0"/>
              <a:t> Test for Homogeneity of Variance</a:t>
            </a:r>
            <a:endParaRPr lang="en-US" sz="2500" dirty="0"/>
          </a:p>
        </p:txBody>
      </p:sp>
      <p:sp>
        <p:nvSpPr>
          <p:cNvPr id="13" name="Cloud Callout 12"/>
          <p:cNvSpPr/>
          <p:nvPr/>
        </p:nvSpPr>
        <p:spPr>
          <a:xfrm>
            <a:off x="56445" y="3767206"/>
            <a:ext cx="2892778" cy="2262621"/>
          </a:xfrm>
          <a:prstGeom prst="cloudCallout">
            <a:avLst/>
          </a:prstGeom>
          <a:solidFill>
            <a:schemeClr val="accent3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Does everything look OK?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490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1" y="1072446"/>
            <a:ext cx="255128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Normality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</a:t>
            </a:r>
            <a:r>
              <a:rPr lang="en-US" sz="3300" dirty="0" smtClean="0">
                <a:solidFill>
                  <a:srgbClr val="FFFF00"/>
                </a:solidFill>
              </a:rPr>
              <a:t>Equal   </a:t>
            </a:r>
          </a:p>
          <a:p>
            <a:r>
              <a:rPr lang="en-US" sz="3300" dirty="0">
                <a:solidFill>
                  <a:srgbClr val="FFFF00"/>
                </a:solidFill>
              </a:rPr>
              <a:t> </a:t>
            </a:r>
            <a:r>
              <a:rPr lang="en-US" sz="3300" dirty="0" smtClean="0">
                <a:solidFill>
                  <a:srgbClr val="FFFF00"/>
                </a:solidFill>
              </a:rPr>
              <a:t>   variance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Additive  </a:t>
            </a:r>
          </a:p>
          <a:p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smtClean="0">
                <a:solidFill>
                  <a:schemeClr val="bg1"/>
                </a:solidFill>
              </a:rPr>
              <a:t>   model</a:t>
            </a:r>
            <a:endParaRPr lang="en-US" sz="3300" dirty="0">
              <a:solidFill>
                <a:schemeClr val="bg1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20831" y="701981"/>
            <a:ext cx="546832" cy="740929"/>
          </a:xfrm>
          <a:custGeom>
            <a:avLst/>
            <a:gdLst>
              <a:gd name="connsiteX0" fmla="*/ 0 w 1379877"/>
              <a:gd name="connsiteY0" fmla="*/ 882058 h 1428934"/>
              <a:gd name="connsiteX1" fmla="*/ 52919 w 1379877"/>
              <a:gd name="connsiteY1" fmla="*/ 987905 h 1428934"/>
              <a:gd name="connsiteX2" fmla="*/ 352795 w 1379877"/>
              <a:gd name="connsiteY2" fmla="*/ 1287804 h 1428934"/>
              <a:gd name="connsiteX3" fmla="*/ 370434 w 1379877"/>
              <a:gd name="connsiteY3" fmla="*/ 1358369 h 1428934"/>
              <a:gd name="connsiteX4" fmla="*/ 423353 w 1379877"/>
              <a:gd name="connsiteY4" fmla="*/ 1393651 h 1428934"/>
              <a:gd name="connsiteX5" fmla="*/ 458633 w 1379877"/>
              <a:gd name="connsiteY5" fmla="*/ 1428934 h 1428934"/>
              <a:gd name="connsiteX6" fmla="*/ 476273 w 1379877"/>
              <a:gd name="connsiteY6" fmla="*/ 1358369 h 1428934"/>
              <a:gd name="connsiteX7" fmla="*/ 493912 w 1379877"/>
              <a:gd name="connsiteY7" fmla="*/ 1164316 h 1428934"/>
              <a:gd name="connsiteX8" fmla="*/ 687950 w 1379877"/>
              <a:gd name="connsiteY8" fmla="*/ 846775 h 1428934"/>
              <a:gd name="connsiteX9" fmla="*/ 952546 w 1379877"/>
              <a:gd name="connsiteY9" fmla="*/ 511593 h 1428934"/>
              <a:gd name="connsiteX10" fmla="*/ 1058384 w 1379877"/>
              <a:gd name="connsiteY10" fmla="*/ 370464 h 1428934"/>
              <a:gd name="connsiteX11" fmla="*/ 1128943 w 1379877"/>
              <a:gd name="connsiteY11" fmla="*/ 282258 h 1428934"/>
              <a:gd name="connsiteX12" fmla="*/ 1181862 w 1379877"/>
              <a:gd name="connsiteY12" fmla="*/ 211694 h 1428934"/>
              <a:gd name="connsiteX13" fmla="*/ 1252421 w 1379877"/>
              <a:gd name="connsiteY13" fmla="*/ 123488 h 1428934"/>
              <a:gd name="connsiteX14" fmla="*/ 1287701 w 1379877"/>
              <a:gd name="connsiteY14" fmla="*/ 88206 h 1428934"/>
              <a:gd name="connsiteX15" fmla="*/ 1375899 w 1379877"/>
              <a:gd name="connsiteY15" fmla="*/ 0 h 1428934"/>
              <a:gd name="connsiteX16" fmla="*/ 1340620 w 1379877"/>
              <a:gd name="connsiteY16" fmla="*/ 35282 h 142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79877" h="1428934">
                <a:moveTo>
                  <a:pt x="0" y="882058"/>
                </a:moveTo>
                <a:cubicBezTo>
                  <a:pt x="17640" y="917340"/>
                  <a:pt x="28278" y="957102"/>
                  <a:pt x="52919" y="987905"/>
                </a:cubicBezTo>
                <a:cubicBezTo>
                  <a:pt x="215937" y="1191694"/>
                  <a:pt x="214952" y="1184415"/>
                  <a:pt x="352795" y="1287804"/>
                </a:cubicBezTo>
                <a:cubicBezTo>
                  <a:pt x="358675" y="1311326"/>
                  <a:pt x="356986" y="1338195"/>
                  <a:pt x="370434" y="1358369"/>
                </a:cubicBezTo>
                <a:cubicBezTo>
                  <a:pt x="382193" y="1376010"/>
                  <a:pt x="406799" y="1380406"/>
                  <a:pt x="423353" y="1393651"/>
                </a:cubicBezTo>
                <a:cubicBezTo>
                  <a:pt x="436340" y="1404041"/>
                  <a:pt x="446873" y="1417173"/>
                  <a:pt x="458633" y="1428934"/>
                </a:cubicBezTo>
                <a:cubicBezTo>
                  <a:pt x="464513" y="1405412"/>
                  <a:pt x="473069" y="1382402"/>
                  <a:pt x="476273" y="1358369"/>
                </a:cubicBezTo>
                <a:cubicBezTo>
                  <a:pt x="484856" y="1293988"/>
                  <a:pt x="477384" y="1227129"/>
                  <a:pt x="493912" y="1164316"/>
                </a:cubicBezTo>
                <a:cubicBezTo>
                  <a:pt x="517107" y="1076168"/>
                  <a:pt x="642755" y="906354"/>
                  <a:pt x="687950" y="846775"/>
                </a:cubicBezTo>
                <a:cubicBezTo>
                  <a:pt x="773977" y="733367"/>
                  <a:pt x="865159" y="623957"/>
                  <a:pt x="952546" y="511593"/>
                </a:cubicBezTo>
                <a:cubicBezTo>
                  <a:pt x="988645" y="465176"/>
                  <a:pt x="1022534" y="417073"/>
                  <a:pt x="1058384" y="370464"/>
                </a:cubicBezTo>
                <a:cubicBezTo>
                  <a:pt x="1081339" y="340619"/>
                  <a:pt x="1105828" y="311979"/>
                  <a:pt x="1128943" y="282258"/>
                </a:cubicBezTo>
                <a:cubicBezTo>
                  <a:pt x="1146992" y="259050"/>
                  <a:pt x="1163813" y="234902"/>
                  <a:pt x="1181862" y="211694"/>
                </a:cubicBezTo>
                <a:cubicBezTo>
                  <a:pt x="1204977" y="181973"/>
                  <a:pt x="1225798" y="150113"/>
                  <a:pt x="1252421" y="123488"/>
                </a:cubicBezTo>
                <a:cubicBezTo>
                  <a:pt x="1264181" y="111727"/>
                  <a:pt x="1277312" y="101194"/>
                  <a:pt x="1287701" y="88206"/>
                </a:cubicBezTo>
                <a:cubicBezTo>
                  <a:pt x="1306515" y="64686"/>
                  <a:pt x="1333563" y="0"/>
                  <a:pt x="1375899" y="0"/>
                </a:cubicBezTo>
                <a:cubicBezTo>
                  <a:pt x="1392530" y="0"/>
                  <a:pt x="1352380" y="23521"/>
                  <a:pt x="1340620" y="35282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Screen Shot 2015-09-22 at 4.46.08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6" r="24683" b="-18716"/>
          <a:stretch/>
        </p:blipFill>
        <p:spPr>
          <a:xfrm>
            <a:off x="2836333" y="2031769"/>
            <a:ext cx="6101125" cy="3344334"/>
          </a:xfrm>
        </p:spPr>
      </p:pic>
      <p:sp>
        <p:nvSpPr>
          <p:cNvPr id="9" name="TextBox 8"/>
          <p:cNvSpPr txBox="1"/>
          <p:nvPr/>
        </p:nvSpPr>
        <p:spPr>
          <a:xfrm>
            <a:off x="2836332" y="1169995"/>
            <a:ext cx="610112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dirty="0" err="1" smtClean="0"/>
              <a:t>Levene’s</a:t>
            </a:r>
            <a:r>
              <a:rPr lang="en-US" sz="2500" dirty="0" smtClean="0"/>
              <a:t> Test for Homogeneity of Variance</a:t>
            </a:r>
            <a:endParaRPr lang="en-US" sz="2500" dirty="0"/>
          </a:p>
        </p:txBody>
      </p:sp>
      <p:sp>
        <p:nvSpPr>
          <p:cNvPr id="16" name="Rectangle 15"/>
          <p:cNvSpPr/>
          <p:nvPr/>
        </p:nvSpPr>
        <p:spPr>
          <a:xfrm>
            <a:off x="3090333" y="2144888"/>
            <a:ext cx="1425223" cy="282223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104444" y="3849510"/>
            <a:ext cx="1749778" cy="282223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&quot;No&quot; Symbol 26"/>
          <p:cNvSpPr/>
          <p:nvPr/>
        </p:nvSpPr>
        <p:spPr>
          <a:xfrm>
            <a:off x="4515556" y="2794000"/>
            <a:ext cx="1001888" cy="282222"/>
          </a:xfrm>
          <a:prstGeom prst="noSmoking">
            <a:avLst>
              <a:gd name="adj" fmla="val 0"/>
            </a:avLst>
          </a:prstGeom>
          <a:ln w="31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Left Arrow 27"/>
          <p:cNvSpPr/>
          <p:nvPr/>
        </p:nvSpPr>
        <p:spPr>
          <a:xfrm>
            <a:off x="5573890" y="2794000"/>
            <a:ext cx="550333" cy="28222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124223" y="2652889"/>
            <a:ext cx="234244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P-value &lt; 0.05 </a:t>
            </a:r>
            <a:r>
              <a:rPr lang="en-US" dirty="0" smtClean="0">
                <a:sym typeface="Wingdings"/>
              </a:rPr>
              <a:t> Unequal variance</a:t>
            </a:r>
            <a:endParaRPr lang="en-US" dirty="0"/>
          </a:p>
        </p:txBody>
      </p:sp>
      <p:sp>
        <p:nvSpPr>
          <p:cNvPr id="30" name="Left Arrow 29"/>
          <p:cNvSpPr/>
          <p:nvPr/>
        </p:nvSpPr>
        <p:spPr>
          <a:xfrm>
            <a:off x="5185833" y="4512734"/>
            <a:ext cx="550333" cy="282222"/>
          </a:xfrm>
          <a:prstGeom prst="lef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545667" y="4371623"/>
            <a:ext cx="3391792" cy="369332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/>
              <a:t>P-value ≥ 0.05 </a:t>
            </a:r>
            <a:r>
              <a:rPr lang="en-US" dirty="0" smtClean="0">
                <a:sym typeface="Wingdings"/>
              </a:rPr>
              <a:t> equal variance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58222" y="1667948"/>
            <a:ext cx="674334" cy="660385"/>
            <a:chOff x="158222" y="1667948"/>
            <a:chExt cx="674334" cy="660385"/>
          </a:xfrm>
        </p:grpSpPr>
        <p:sp>
          <p:nvSpPr>
            <p:cNvPr id="33" name="Freeform 32"/>
            <p:cNvSpPr/>
            <p:nvPr/>
          </p:nvSpPr>
          <p:spPr>
            <a:xfrm>
              <a:off x="239889" y="1679222"/>
              <a:ext cx="592667" cy="649111"/>
            </a:xfrm>
            <a:custGeom>
              <a:avLst/>
              <a:gdLst>
                <a:gd name="connsiteX0" fmla="*/ 0 w 592667"/>
                <a:gd name="connsiteY0" fmla="*/ 0 h 649111"/>
                <a:gd name="connsiteX1" fmla="*/ 592667 w 592667"/>
                <a:gd name="connsiteY1" fmla="*/ 649111 h 64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2667" h="649111">
                  <a:moveTo>
                    <a:pt x="0" y="0"/>
                  </a:moveTo>
                  <a:lnTo>
                    <a:pt x="592667" y="649111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 rot="4588048">
              <a:off x="186444" y="1639726"/>
              <a:ext cx="592667" cy="649111"/>
            </a:xfrm>
            <a:custGeom>
              <a:avLst/>
              <a:gdLst>
                <a:gd name="connsiteX0" fmla="*/ 0 w 592667"/>
                <a:gd name="connsiteY0" fmla="*/ 0 h 649111"/>
                <a:gd name="connsiteX1" fmla="*/ 592667 w 592667"/>
                <a:gd name="connsiteY1" fmla="*/ 649111 h 64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2667" h="649111">
                  <a:moveTo>
                    <a:pt x="0" y="0"/>
                  </a:moveTo>
                  <a:lnTo>
                    <a:pt x="592667" y="649111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770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1" y="1072446"/>
            <a:ext cx="255128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Normality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Equal   </a:t>
            </a:r>
          </a:p>
          <a:p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smtClean="0">
                <a:solidFill>
                  <a:schemeClr val="bg1"/>
                </a:solidFill>
              </a:rPr>
              <a:t>   variance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</a:t>
            </a:r>
            <a:r>
              <a:rPr lang="en-US" sz="3300" dirty="0" smtClean="0">
                <a:solidFill>
                  <a:srgbClr val="FFFF00"/>
                </a:solidFill>
              </a:rPr>
              <a:t>Additive  </a:t>
            </a:r>
          </a:p>
          <a:p>
            <a:r>
              <a:rPr lang="en-US" sz="3300" dirty="0">
                <a:solidFill>
                  <a:srgbClr val="FFFF00"/>
                </a:solidFill>
              </a:rPr>
              <a:t> </a:t>
            </a:r>
            <a:r>
              <a:rPr lang="en-US" sz="3300" dirty="0" smtClean="0">
                <a:solidFill>
                  <a:srgbClr val="FFFF00"/>
                </a:solidFill>
              </a:rPr>
              <a:t>   model</a:t>
            </a:r>
            <a:endParaRPr lang="en-US" sz="3300" dirty="0">
              <a:solidFill>
                <a:srgbClr val="FFFF00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20831" y="701981"/>
            <a:ext cx="546832" cy="740929"/>
          </a:xfrm>
          <a:custGeom>
            <a:avLst/>
            <a:gdLst>
              <a:gd name="connsiteX0" fmla="*/ 0 w 1379877"/>
              <a:gd name="connsiteY0" fmla="*/ 882058 h 1428934"/>
              <a:gd name="connsiteX1" fmla="*/ 52919 w 1379877"/>
              <a:gd name="connsiteY1" fmla="*/ 987905 h 1428934"/>
              <a:gd name="connsiteX2" fmla="*/ 352795 w 1379877"/>
              <a:gd name="connsiteY2" fmla="*/ 1287804 h 1428934"/>
              <a:gd name="connsiteX3" fmla="*/ 370434 w 1379877"/>
              <a:gd name="connsiteY3" fmla="*/ 1358369 h 1428934"/>
              <a:gd name="connsiteX4" fmla="*/ 423353 w 1379877"/>
              <a:gd name="connsiteY4" fmla="*/ 1393651 h 1428934"/>
              <a:gd name="connsiteX5" fmla="*/ 458633 w 1379877"/>
              <a:gd name="connsiteY5" fmla="*/ 1428934 h 1428934"/>
              <a:gd name="connsiteX6" fmla="*/ 476273 w 1379877"/>
              <a:gd name="connsiteY6" fmla="*/ 1358369 h 1428934"/>
              <a:gd name="connsiteX7" fmla="*/ 493912 w 1379877"/>
              <a:gd name="connsiteY7" fmla="*/ 1164316 h 1428934"/>
              <a:gd name="connsiteX8" fmla="*/ 687950 w 1379877"/>
              <a:gd name="connsiteY8" fmla="*/ 846775 h 1428934"/>
              <a:gd name="connsiteX9" fmla="*/ 952546 w 1379877"/>
              <a:gd name="connsiteY9" fmla="*/ 511593 h 1428934"/>
              <a:gd name="connsiteX10" fmla="*/ 1058384 w 1379877"/>
              <a:gd name="connsiteY10" fmla="*/ 370464 h 1428934"/>
              <a:gd name="connsiteX11" fmla="*/ 1128943 w 1379877"/>
              <a:gd name="connsiteY11" fmla="*/ 282258 h 1428934"/>
              <a:gd name="connsiteX12" fmla="*/ 1181862 w 1379877"/>
              <a:gd name="connsiteY12" fmla="*/ 211694 h 1428934"/>
              <a:gd name="connsiteX13" fmla="*/ 1252421 w 1379877"/>
              <a:gd name="connsiteY13" fmla="*/ 123488 h 1428934"/>
              <a:gd name="connsiteX14" fmla="*/ 1287701 w 1379877"/>
              <a:gd name="connsiteY14" fmla="*/ 88206 h 1428934"/>
              <a:gd name="connsiteX15" fmla="*/ 1375899 w 1379877"/>
              <a:gd name="connsiteY15" fmla="*/ 0 h 1428934"/>
              <a:gd name="connsiteX16" fmla="*/ 1340620 w 1379877"/>
              <a:gd name="connsiteY16" fmla="*/ 35282 h 142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79877" h="1428934">
                <a:moveTo>
                  <a:pt x="0" y="882058"/>
                </a:moveTo>
                <a:cubicBezTo>
                  <a:pt x="17640" y="917340"/>
                  <a:pt x="28278" y="957102"/>
                  <a:pt x="52919" y="987905"/>
                </a:cubicBezTo>
                <a:cubicBezTo>
                  <a:pt x="215937" y="1191694"/>
                  <a:pt x="214952" y="1184415"/>
                  <a:pt x="352795" y="1287804"/>
                </a:cubicBezTo>
                <a:cubicBezTo>
                  <a:pt x="358675" y="1311326"/>
                  <a:pt x="356986" y="1338195"/>
                  <a:pt x="370434" y="1358369"/>
                </a:cubicBezTo>
                <a:cubicBezTo>
                  <a:pt x="382193" y="1376010"/>
                  <a:pt x="406799" y="1380406"/>
                  <a:pt x="423353" y="1393651"/>
                </a:cubicBezTo>
                <a:cubicBezTo>
                  <a:pt x="436340" y="1404041"/>
                  <a:pt x="446873" y="1417173"/>
                  <a:pt x="458633" y="1428934"/>
                </a:cubicBezTo>
                <a:cubicBezTo>
                  <a:pt x="464513" y="1405412"/>
                  <a:pt x="473069" y="1382402"/>
                  <a:pt x="476273" y="1358369"/>
                </a:cubicBezTo>
                <a:cubicBezTo>
                  <a:pt x="484856" y="1293988"/>
                  <a:pt x="477384" y="1227129"/>
                  <a:pt x="493912" y="1164316"/>
                </a:cubicBezTo>
                <a:cubicBezTo>
                  <a:pt x="517107" y="1076168"/>
                  <a:pt x="642755" y="906354"/>
                  <a:pt x="687950" y="846775"/>
                </a:cubicBezTo>
                <a:cubicBezTo>
                  <a:pt x="773977" y="733367"/>
                  <a:pt x="865159" y="623957"/>
                  <a:pt x="952546" y="511593"/>
                </a:cubicBezTo>
                <a:cubicBezTo>
                  <a:pt x="988645" y="465176"/>
                  <a:pt x="1022534" y="417073"/>
                  <a:pt x="1058384" y="370464"/>
                </a:cubicBezTo>
                <a:cubicBezTo>
                  <a:pt x="1081339" y="340619"/>
                  <a:pt x="1105828" y="311979"/>
                  <a:pt x="1128943" y="282258"/>
                </a:cubicBezTo>
                <a:cubicBezTo>
                  <a:pt x="1146992" y="259050"/>
                  <a:pt x="1163813" y="234902"/>
                  <a:pt x="1181862" y="211694"/>
                </a:cubicBezTo>
                <a:cubicBezTo>
                  <a:pt x="1204977" y="181973"/>
                  <a:pt x="1225798" y="150113"/>
                  <a:pt x="1252421" y="123488"/>
                </a:cubicBezTo>
                <a:cubicBezTo>
                  <a:pt x="1264181" y="111727"/>
                  <a:pt x="1277312" y="101194"/>
                  <a:pt x="1287701" y="88206"/>
                </a:cubicBezTo>
                <a:cubicBezTo>
                  <a:pt x="1306515" y="64686"/>
                  <a:pt x="1333563" y="0"/>
                  <a:pt x="1375899" y="0"/>
                </a:cubicBezTo>
                <a:cubicBezTo>
                  <a:pt x="1392530" y="0"/>
                  <a:pt x="1352380" y="23521"/>
                  <a:pt x="1340620" y="35282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Screen Shot 2015-09-22 at 4.46.08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6" r="24683" b="-18716"/>
          <a:stretch/>
        </p:blipFill>
        <p:spPr>
          <a:xfrm>
            <a:off x="2836333" y="2031769"/>
            <a:ext cx="6101125" cy="3344334"/>
          </a:xfrm>
        </p:spPr>
      </p:pic>
      <p:sp>
        <p:nvSpPr>
          <p:cNvPr id="9" name="TextBox 8"/>
          <p:cNvSpPr txBox="1"/>
          <p:nvPr/>
        </p:nvSpPr>
        <p:spPr>
          <a:xfrm>
            <a:off x="2836332" y="1169995"/>
            <a:ext cx="610112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dirty="0" err="1" smtClean="0"/>
              <a:t>Levene’s</a:t>
            </a:r>
            <a:r>
              <a:rPr lang="en-US" sz="2500" dirty="0" smtClean="0"/>
              <a:t> Test for Homogeneity of Variance</a:t>
            </a:r>
            <a:endParaRPr lang="en-US" sz="2500" dirty="0"/>
          </a:p>
        </p:txBody>
      </p:sp>
      <p:sp>
        <p:nvSpPr>
          <p:cNvPr id="16" name="Rectangle 15"/>
          <p:cNvSpPr/>
          <p:nvPr/>
        </p:nvSpPr>
        <p:spPr>
          <a:xfrm>
            <a:off x="3090333" y="2144888"/>
            <a:ext cx="1425223" cy="282223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104444" y="3849510"/>
            <a:ext cx="1749778" cy="282223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&quot;No&quot; Symbol 26"/>
          <p:cNvSpPr/>
          <p:nvPr/>
        </p:nvSpPr>
        <p:spPr>
          <a:xfrm>
            <a:off x="4515556" y="2794000"/>
            <a:ext cx="1001888" cy="282222"/>
          </a:xfrm>
          <a:prstGeom prst="noSmoking">
            <a:avLst>
              <a:gd name="adj" fmla="val 0"/>
            </a:avLst>
          </a:prstGeom>
          <a:ln w="31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Left Arrow 27"/>
          <p:cNvSpPr/>
          <p:nvPr/>
        </p:nvSpPr>
        <p:spPr>
          <a:xfrm>
            <a:off x="5573890" y="2794000"/>
            <a:ext cx="550333" cy="28222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124223" y="2652889"/>
            <a:ext cx="234244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P-value &lt; 0.05 </a:t>
            </a:r>
            <a:r>
              <a:rPr lang="en-US" dirty="0" smtClean="0">
                <a:sym typeface="Wingdings"/>
              </a:rPr>
              <a:t> Unequal variance</a:t>
            </a:r>
            <a:endParaRPr lang="en-US" dirty="0"/>
          </a:p>
        </p:txBody>
      </p:sp>
      <p:sp>
        <p:nvSpPr>
          <p:cNvPr id="30" name="Left Arrow 29"/>
          <p:cNvSpPr/>
          <p:nvPr/>
        </p:nvSpPr>
        <p:spPr>
          <a:xfrm>
            <a:off x="5185833" y="4512734"/>
            <a:ext cx="550333" cy="282222"/>
          </a:xfrm>
          <a:prstGeom prst="lef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545667" y="4371623"/>
            <a:ext cx="3391792" cy="369332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/>
              <a:t>P-value ≥ 0.05 </a:t>
            </a:r>
            <a:r>
              <a:rPr lang="en-US" dirty="0" smtClean="0">
                <a:sym typeface="Wingdings"/>
              </a:rPr>
              <a:t> equal variance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58222" y="1667948"/>
            <a:ext cx="674334" cy="660385"/>
            <a:chOff x="158222" y="1667948"/>
            <a:chExt cx="674334" cy="660385"/>
          </a:xfrm>
        </p:grpSpPr>
        <p:sp>
          <p:nvSpPr>
            <p:cNvPr id="33" name="Freeform 32"/>
            <p:cNvSpPr/>
            <p:nvPr/>
          </p:nvSpPr>
          <p:spPr>
            <a:xfrm>
              <a:off x="239889" y="1679222"/>
              <a:ext cx="592667" cy="649111"/>
            </a:xfrm>
            <a:custGeom>
              <a:avLst/>
              <a:gdLst>
                <a:gd name="connsiteX0" fmla="*/ 0 w 592667"/>
                <a:gd name="connsiteY0" fmla="*/ 0 h 649111"/>
                <a:gd name="connsiteX1" fmla="*/ 592667 w 592667"/>
                <a:gd name="connsiteY1" fmla="*/ 649111 h 64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2667" h="649111">
                  <a:moveTo>
                    <a:pt x="0" y="0"/>
                  </a:moveTo>
                  <a:lnTo>
                    <a:pt x="592667" y="649111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 rot="4588048">
              <a:off x="186444" y="1639726"/>
              <a:ext cx="592667" cy="649111"/>
            </a:xfrm>
            <a:custGeom>
              <a:avLst/>
              <a:gdLst>
                <a:gd name="connsiteX0" fmla="*/ 0 w 592667"/>
                <a:gd name="connsiteY0" fmla="*/ 0 h 649111"/>
                <a:gd name="connsiteX1" fmla="*/ 592667 w 592667"/>
                <a:gd name="connsiteY1" fmla="*/ 649111 h 64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2667" h="649111">
                  <a:moveTo>
                    <a:pt x="0" y="0"/>
                  </a:moveTo>
                  <a:lnTo>
                    <a:pt x="592667" y="649111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601611" y="5094110"/>
            <a:ext cx="6505221" cy="1248603"/>
          </a:xfrm>
          <a:prstGeom prst="rect">
            <a:avLst/>
          </a:prstGeom>
          <a:solidFill>
            <a:srgbClr val="9DF1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000000"/>
                </a:solidFill>
              </a:rPr>
              <a:t>Let’s check the last test, </a:t>
            </a:r>
            <a:r>
              <a:rPr lang="en-US" sz="2800" dirty="0" err="1" smtClean="0">
                <a:solidFill>
                  <a:srgbClr val="000000"/>
                </a:solidFill>
              </a:rPr>
              <a:t>Tukey’s</a:t>
            </a:r>
            <a:r>
              <a:rPr lang="en-US" sz="2800" dirty="0" smtClean="0">
                <a:solidFill>
                  <a:srgbClr val="000000"/>
                </a:solidFill>
              </a:rPr>
              <a:t> Test for </a:t>
            </a:r>
            <a:r>
              <a:rPr lang="en-US" sz="2800" dirty="0" err="1" smtClean="0">
                <a:solidFill>
                  <a:srgbClr val="000000"/>
                </a:solidFill>
              </a:rPr>
              <a:t>Nonadditivity</a:t>
            </a:r>
            <a:r>
              <a:rPr lang="en-US" sz="2800" dirty="0" smtClean="0">
                <a:solidFill>
                  <a:srgbClr val="000000"/>
                </a:solidFill>
              </a:rPr>
              <a:t>.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70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1" y="1072446"/>
            <a:ext cx="255128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Normality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Equal   </a:t>
            </a:r>
          </a:p>
          <a:p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smtClean="0">
                <a:solidFill>
                  <a:schemeClr val="bg1"/>
                </a:solidFill>
              </a:rPr>
              <a:t>   variance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</a:t>
            </a:r>
            <a:r>
              <a:rPr lang="en-US" sz="3300" dirty="0" smtClean="0">
                <a:solidFill>
                  <a:srgbClr val="FFFF00"/>
                </a:solidFill>
              </a:rPr>
              <a:t>Additive  </a:t>
            </a:r>
          </a:p>
          <a:p>
            <a:r>
              <a:rPr lang="en-US" sz="3300" dirty="0">
                <a:solidFill>
                  <a:srgbClr val="FFFF00"/>
                </a:solidFill>
              </a:rPr>
              <a:t> </a:t>
            </a:r>
            <a:r>
              <a:rPr lang="en-US" sz="3300" dirty="0" smtClean="0">
                <a:solidFill>
                  <a:srgbClr val="FFFF00"/>
                </a:solidFill>
              </a:rPr>
              <a:t>   model</a:t>
            </a:r>
            <a:endParaRPr lang="en-US" sz="3300" dirty="0">
              <a:solidFill>
                <a:srgbClr val="FFFF00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20831" y="701981"/>
            <a:ext cx="546832" cy="740929"/>
          </a:xfrm>
          <a:custGeom>
            <a:avLst/>
            <a:gdLst>
              <a:gd name="connsiteX0" fmla="*/ 0 w 1379877"/>
              <a:gd name="connsiteY0" fmla="*/ 882058 h 1428934"/>
              <a:gd name="connsiteX1" fmla="*/ 52919 w 1379877"/>
              <a:gd name="connsiteY1" fmla="*/ 987905 h 1428934"/>
              <a:gd name="connsiteX2" fmla="*/ 352795 w 1379877"/>
              <a:gd name="connsiteY2" fmla="*/ 1287804 h 1428934"/>
              <a:gd name="connsiteX3" fmla="*/ 370434 w 1379877"/>
              <a:gd name="connsiteY3" fmla="*/ 1358369 h 1428934"/>
              <a:gd name="connsiteX4" fmla="*/ 423353 w 1379877"/>
              <a:gd name="connsiteY4" fmla="*/ 1393651 h 1428934"/>
              <a:gd name="connsiteX5" fmla="*/ 458633 w 1379877"/>
              <a:gd name="connsiteY5" fmla="*/ 1428934 h 1428934"/>
              <a:gd name="connsiteX6" fmla="*/ 476273 w 1379877"/>
              <a:gd name="connsiteY6" fmla="*/ 1358369 h 1428934"/>
              <a:gd name="connsiteX7" fmla="*/ 493912 w 1379877"/>
              <a:gd name="connsiteY7" fmla="*/ 1164316 h 1428934"/>
              <a:gd name="connsiteX8" fmla="*/ 687950 w 1379877"/>
              <a:gd name="connsiteY8" fmla="*/ 846775 h 1428934"/>
              <a:gd name="connsiteX9" fmla="*/ 952546 w 1379877"/>
              <a:gd name="connsiteY9" fmla="*/ 511593 h 1428934"/>
              <a:gd name="connsiteX10" fmla="*/ 1058384 w 1379877"/>
              <a:gd name="connsiteY10" fmla="*/ 370464 h 1428934"/>
              <a:gd name="connsiteX11" fmla="*/ 1128943 w 1379877"/>
              <a:gd name="connsiteY11" fmla="*/ 282258 h 1428934"/>
              <a:gd name="connsiteX12" fmla="*/ 1181862 w 1379877"/>
              <a:gd name="connsiteY12" fmla="*/ 211694 h 1428934"/>
              <a:gd name="connsiteX13" fmla="*/ 1252421 w 1379877"/>
              <a:gd name="connsiteY13" fmla="*/ 123488 h 1428934"/>
              <a:gd name="connsiteX14" fmla="*/ 1287701 w 1379877"/>
              <a:gd name="connsiteY14" fmla="*/ 88206 h 1428934"/>
              <a:gd name="connsiteX15" fmla="*/ 1375899 w 1379877"/>
              <a:gd name="connsiteY15" fmla="*/ 0 h 1428934"/>
              <a:gd name="connsiteX16" fmla="*/ 1340620 w 1379877"/>
              <a:gd name="connsiteY16" fmla="*/ 35282 h 142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79877" h="1428934">
                <a:moveTo>
                  <a:pt x="0" y="882058"/>
                </a:moveTo>
                <a:cubicBezTo>
                  <a:pt x="17640" y="917340"/>
                  <a:pt x="28278" y="957102"/>
                  <a:pt x="52919" y="987905"/>
                </a:cubicBezTo>
                <a:cubicBezTo>
                  <a:pt x="215937" y="1191694"/>
                  <a:pt x="214952" y="1184415"/>
                  <a:pt x="352795" y="1287804"/>
                </a:cubicBezTo>
                <a:cubicBezTo>
                  <a:pt x="358675" y="1311326"/>
                  <a:pt x="356986" y="1338195"/>
                  <a:pt x="370434" y="1358369"/>
                </a:cubicBezTo>
                <a:cubicBezTo>
                  <a:pt x="382193" y="1376010"/>
                  <a:pt x="406799" y="1380406"/>
                  <a:pt x="423353" y="1393651"/>
                </a:cubicBezTo>
                <a:cubicBezTo>
                  <a:pt x="436340" y="1404041"/>
                  <a:pt x="446873" y="1417173"/>
                  <a:pt x="458633" y="1428934"/>
                </a:cubicBezTo>
                <a:cubicBezTo>
                  <a:pt x="464513" y="1405412"/>
                  <a:pt x="473069" y="1382402"/>
                  <a:pt x="476273" y="1358369"/>
                </a:cubicBezTo>
                <a:cubicBezTo>
                  <a:pt x="484856" y="1293988"/>
                  <a:pt x="477384" y="1227129"/>
                  <a:pt x="493912" y="1164316"/>
                </a:cubicBezTo>
                <a:cubicBezTo>
                  <a:pt x="517107" y="1076168"/>
                  <a:pt x="642755" y="906354"/>
                  <a:pt x="687950" y="846775"/>
                </a:cubicBezTo>
                <a:cubicBezTo>
                  <a:pt x="773977" y="733367"/>
                  <a:pt x="865159" y="623957"/>
                  <a:pt x="952546" y="511593"/>
                </a:cubicBezTo>
                <a:cubicBezTo>
                  <a:pt x="988645" y="465176"/>
                  <a:pt x="1022534" y="417073"/>
                  <a:pt x="1058384" y="370464"/>
                </a:cubicBezTo>
                <a:cubicBezTo>
                  <a:pt x="1081339" y="340619"/>
                  <a:pt x="1105828" y="311979"/>
                  <a:pt x="1128943" y="282258"/>
                </a:cubicBezTo>
                <a:cubicBezTo>
                  <a:pt x="1146992" y="259050"/>
                  <a:pt x="1163813" y="234902"/>
                  <a:pt x="1181862" y="211694"/>
                </a:cubicBezTo>
                <a:cubicBezTo>
                  <a:pt x="1204977" y="181973"/>
                  <a:pt x="1225798" y="150113"/>
                  <a:pt x="1252421" y="123488"/>
                </a:cubicBezTo>
                <a:cubicBezTo>
                  <a:pt x="1264181" y="111727"/>
                  <a:pt x="1277312" y="101194"/>
                  <a:pt x="1287701" y="88206"/>
                </a:cubicBezTo>
                <a:cubicBezTo>
                  <a:pt x="1306515" y="64686"/>
                  <a:pt x="1333563" y="0"/>
                  <a:pt x="1375899" y="0"/>
                </a:cubicBezTo>
                <a:cubicBezTo>
                  <a:pt x="1392530" y="0"/>
                  <a:pt x="1352380" y="23521"/>
                  <a:pt x="1340620" y="35282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36332" y="701981"/>
            <a:ext cx="6101125" cy="10310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dirty="0" err="1" smtClean="0"/>
              <a:t>Tukey’s</a:t>
            </a:r>
            <a:r>
              <a:rPr lang="en-US" sz="2500" dirty="0" smtClean="0"/>
              <a:t> Test for </a:t>
            </a:r>
            <a:r>
              <a:rPr lang="en-US" sz="2500" dirty="0" err="1" smtClean="0"/>
              <a:t>Nonadditivity</a:t>
            </a:r>
            <a:endParaRPr lang="en-US" sz="2500" dirty="0" smtClean="0"/>
          </a:p>
          <a:p>
            <a:r>
              <a:rPr lang="en-US" dirty="0" smtClean="0"/>
              <a:t>Attention: Refer only to the ‘</a:t>
            </a:r>
            <a:r>
              <a:rPr lang="en-US" dirty="0" err="1" smtClean="0"/>
              <a:t>yield.pred.sq</a:t>
            </a:r>
            <a:r>
              <a:rPr lang="en-US" dirty="0" smtClean="0"/>
              <a:t>’ row in this table, ignore all other rows.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58222" y="1667948"/>
            <a:ext cx="674334" cy="660385"/>
            <a:chOff x="158222" y="1667948"/>
            <a:chExt cx="674334" cy="660385"/>
          </a:xfrm>
        </p:grpSpPr>
        <p:sp>
          <p:nvSpPr>
            <p:cNvPr id="33" name="Freeform 32"/>
            <p:cNvSpPr/>
            <p:nvPr/>
          </p:nvSpPr>
          <p:spPr>
            <a:xfrm>
              <a:off x="239889" y="1679222"/>
              <a:ext cx="592667" cy="649111"/>
            </a:xfrm>
            <a:custGeom>
              <a:avLst/>
              <a:gdLst>
                <a:gd name="connsiteX0" fmla="*/ 0 w 592667"/>
                <a:gd name="connsiteY0" fmla="*/ 0 h 649111"/>
                <a:gd name="connsiteX1" fmla="*/ 592667 w 592667"/>
                <a:gd name="connsiteY1" fmla="*/ 649111 h 64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2667" h="649111">
                  <a:moveTo>
                    <a:pt x="0" y="0"/>
                  </a:moveTo>
                  <a:lnTo>
                    <a:pt x="592667" y="649111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 rot="4588048">
              <a:off x="186444" y="1639726"/>
              <a:ext cx="592667" cy="649111"/>
            </a:xfrm>
            <a:custGeom>
              <a:avLst/>
              <a:gdLst>
                <a:gd name="connsiteX0" fmla="*/ 0 w 592667"/>
                <a:gd name="connsiteY0" fmla="*/ 0 h 649111"/>
                <a:gd name="connsiteX1" fmla="*/ 592667 w 592667"/>
                <a:gd name="connsiteY1" fmla="*/ 649111 h 64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2667" h="649111">
                  <a:moveTo>
                    <a:pt x="0" y="0"/>
                  </a:moveTo>
                  <a:lnTo>
                    <a:pt x="592667" y="649111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Content Placeholder 2" descr="Screen Shot 2016-06-12 at 8.15.51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1349" r="10957" b="-11349"/>
          <a:stretch/>
        </p:blipFill>
        <p:spPr>
          <a:xfrm>
            <a:off x="2836333" y="1306689"/>
            <a:ext cx="6307668" cy="4208930"/>
          </a:xfrm>
        </p:spPr>
      </p:pic>
      <p:sp>
        <p:nvSpPr>
          <p:cNvPr id="21" name="Cloud Callout 20"/>
          <p:cNvSpPr/>
          <p:nvPr/>
        </p:nvSpPr>
        <p:spPr>
          <a:xfrm>
            <a:off x="56445" y="3767206"/>
            <a:ext cx="2892778" cy="2262621"/>
          </a:xfrm>
          <a:prstGeom prst="cloudCallout">
            <a:avLst/>
          </a:prstGeom>
          <a:solidFill>
            <a:schemeClr val="accent3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Does everything look OK?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606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2" descr="Screen Shot 2016-06-12 at 8.15.51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1349" r="10957" b="-11349"/>
          <a:stretch/>
        </p:blipFill>
        <p:spPr>
          <a:xfrm>
            <a:off x="2836333" y="1306689"/>
            <a:ext cx="6307668" cy="42089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1" y="1072446"/>
            <a:ext cx="255128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Normality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Equal   </a:t>
            </a:r>
          </a:p>
          <a:p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smtClean="0">
                <a:solidFill>
                  <a:schemeClr val="bg1"/>
                </a:solidFill>
              </a:rPr>
              <a:t>   variance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</a:t>
            </a:r>
            <a:r>
              <a:rPr lang="en-US" sz="3300" dirty="0" smtClean="0">
                <a:solidFill>
                  <a:srgbClr val="FFFF00"/>
                </a:solidFill>
              </a:rPr>
              <a:t>Additive  </a:t>
            </a:r>
          </a:p>
          <a:p>
            <a:r>
              <a:rPr lang="en-US" sz="3300" dirty="0">
                <a:solidFill>
                  <a:srgbClr val="FFFF00"/>
                </a:solidFill>
              </a:rPr>
              <a:t> </a:t>
            </a:r>
            <a:r>
              <a:rPr lang="en-US" sz="3300" dirty="0" smtClean="0">
                <a:solidFill>
                  <a:srgbClr val="FFFF00"/>
                </a:solidFill>
              </a:rPr>
              <a:t>   model</a:t>
            </a:r>
            <a:endParaRPr lang="en-US" sz="3300" dirty="0">
              <a:solidFill>
                <a:srgbClr val="FFFF00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20831" y="701981"/>
            <a:ext cx="546832" cy="740929"/>
          </a:xfrm>
          <a:custGeom>
            <a:avLst/>
            <a:gdLst>
              <a:gd name="connsiteX0" fmla="*/ 0 w 1379877"/>
              <a:gd name="connsiteY0" fmla="*/ 882058 h 1428934"/>
              <a:gd name="connsiteX1" fmla="*/ 52919 w 1379877"/>
              <a:gd name="connsiteY1" fmla="*/ 987905 h 1428934"/>
              <a:gd name="connsiteX2" fmla="*/ 352795 w 1379877"/>
              <a:gd name="connsiteY2" fmla="*/ 1287804 h 1428934"/>
              <a:gd name="connsiteX3" fmla="*/ 370434 w 1379877"/>
              <a:gd name="connsiteY3" fmla="*/ 1358369 h 1428934"/>
              <a:gd name="connsiteX4" fmla="*/ 423353 w 1379877"/>
              <a:gd name="connsiteY4" fmla="*/ 1393651 h 1428934"/>
              <a:gd name="connsiteX5" fmla="*/ 458633 w 1379877"/>
              <a:gd name="connsiteY5" fmla="*/ 1428934 h 1428934"/>
              <a:gd name="connsiteX6" fmla="*/ 476273 w 1379877"/>
              <a:gd name="connsiteY6" fmla="*/ 1358369 h 1428934"/>
              <a:gd name="connsiteX7" fmla="*/ 493912 w 1379877"/>
              <a:gd name="connsiteY7" fmla="*/ 1164316 h 1428934"/>
              <a:gd name="connsiteX8" fmla="*/ 687950 w 1379877"/>
              <a:gd name="connsiteY8" fmla="*/ 846775 h 1428934"/>
              <a:gd name="connsiteX9" fmla="*/ 952546 w 1379877"/>
              <a:gd name="connsiteY9" fmla="*/ 511593 h 1428934"/>
              <a:gd name="connsiteX10" fmla="*/ 1058384 w 1379877"/>
              <a:gd name="connsiteY10" fmla="*/ 370464 h 1428934"/>
              <a:gd name="connsiteX11" fmla="*/ 1128943 w 1379877"/>
              <a:gd name="connsiteY11" fmla="*/ 282258 h 1428934"/>
              <a:gd name="connsiteX12" fmla="*/ 1181862 w 1379877"/>
              <a:gd name="connsiteY12" fmla="*/ 211694 h 1428934"/>
              <a:gd name="connsiteX13" fmla="*/ 1252421 w 1379877"/>
              <a:gd name="connsiteY13" fmla="*/ 123488 h 1428934"/>
              <a:gd name="connsiteX14" fmla="*/ 1287701 w 1379877"/>
              <a:gd name="connsiteY14" fmla="*/ 88206 h 1428934"/>
              <a:gd name="connsiteX15" fmla="*/ 1375899 w 1379877"/>
              <a:gd name="connsiteY15" fmla="*/ 0 h 1428934"/>
              <a:gd name="connsiteX16" fmla="*/ 1340620 w 1379877"/>
              <a:gd name="connsiteY16" fmla="*/ 35282 h 142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79877" h="1428934">
                <a:moveTo>
                  <a:pt x="0" y="882058"/>
                </a:moveTo>
                <a:cubicBezTo>
                  <a:pt x="17640" y="917340"/>
                  <a:pt x="28278" y="957102"/>
                  <a:pt x="52919" y="987905"/>
                </a:cubicBezTo>
                <a:cubicBezTo>
                  <a:pt x="215937" y="1191694"/>
                  <a:pt x="214952" y="1184415"/>
                  <a:pt x="352795" y="1287804"/>
                </a:cubicBezTo>
                <a:cubicBezTo>
                  <a:pt x="358675" y="1311326"/>
                  <a:pt x="356986" y="1338195"/>
                  <a:pt x="370434" y="1358369"/>
                </a:cubicBezTo>
                <a:cubicBezTo>
                  <a:pt x="382193" y="1376010"/>
                  <a:pt x="406799" y="1380406"/>
                  <a:pt x="423353" y="1393651"/>
                </a:cubicBezTo>
                <a:cubicBezTo>
                  <a:pt x="436340" y="1404041"/>
                  <a:pt x="446873" y="1417173"/>
                  <a:pt x="458633" y="1428934"/>
                </a:cubicBezTo>
                <a:cubicBezTo>
                  <a:pt x="464513" y="1405412"/>
                  <a:pt x="473069" y="1382402"/>
                  <a:pt x="476273" y="1358369"/>
                </a:cubicBezTo>
                <a:cubicBezTo>
                  <a:pt x="484856" y="1293988"/>
                  <a:pt x="477384" y="1227129"/>
                  <a:pt x="493912" y="1164316"/>
                </a:cubicBezTo>
                <a:cubicBezTo>
                  <a:pt x="517107" y="1076168"/>
                  <a:pt x="642755" y="906354"/>
                  <a:pt x="687950" y="846775"/>
                </a:cubicBezTo>
                <a:cubicBezTo>
                  <a:pt x="773977" y="733367"/>
                  <a:pt x="865159" y="623957"/>
                  <a:pt x="952546" y="511593"/>
                </a:cubicBezTo>
                <a:cubicBezTo>
                  <a:pt x="988645" y="465176"/>
                  <a:pt x="1022534" y="417073"/>
                  <a:pt x="1058384" y="370464"/>
                </a:cubicBezTo>
                <a:cubicBezTo>
                  <a:pt x="1081339" y="340619"/>
                  <a:pt x="1105828" y="311979"/>
                  <a:pt x="1128943" y="282258"/>
                </a:cubicBezTo>
                <a:cubicBezTo>
                  <a:pt x="1146992" y="259050"/>
                  <a:pt x="1163813" y="234902"/>
                  <a:pt x="1181862" y="211694"/>
                </a:cubicBezTo>
                <a:cubicBezTo>
                  <a:pt x="1204977" y="181973"/>
                  <a:pt x="1225798" y="150113"/>
                  <a:pt x="1252421" y="123488"/>
                </a:cubicBezTo>
                <a:cubicBezTo>
                  <a:pt x="1264181" y="111727"/>
                  <a:pt x="1277312" y="101194"/>
                  <a:pt x="1287701" y="88206"/>
                </a:cubicBezTo>
                <a:cubicBezTo>
                  <a:pt x="1306515" y="64686"/>
                  <a:pt x="1333563" y="0"/>
                  <a:pt x="1375899" y="0"/>
                </a:cubicBezTo>
                <a:cubicBezTo>
                  <a:pt x="1392530" y="0"/>
                  <a:pt x="1352380" y="23521"/>
                  <a:pt x="1340620" y="35282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36332" y="701981"/>
            <a:ext cx="6101125" cy="10310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dirty="0" err="1" smtClean="0"/>
              <a:t>Tukey’s</a:t>
            </a:r>
            <a:r>
              <a:rPr lang="en-US" sz="2500" dirty="0" smtClean="0"/>
              <a:t> Test for </a:t>
            </a:r>
            <a:r>
              <a:rPr lang="en-US" sz="2500" dirty="0" err="1" smtClean="0"/>
              <a:t>Nonadditivity</a:t>
            </a:r>
            <a:endParaRPr lang="en-US" sz="2500" dirty="0" smtClean="0"/>
          </a:p>
          <a:p>
            <a:r>
              <a:rPr lang="en-US" dirty="0" smtClean="0"/>
              <a:t>Attention: Refer only to the ‘</a:t>
            </a:r>
            <a:r>
              <a:rPr lang="en-US" dirty="0" err="1" smtClean="0"/>
              <a:t>yield.pred.sq</a:t>
            </a:r>
            <a:r>
              <a:rPr lang="en-US" dirty="0" smtClean="0"/>
              <a:t>’ row in this table, ignore all other rows.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864554" y="3651954"/>
            <a:ext cx="1439335" cy="282223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Left Arrow 27"/>
          <p:cNvSpPr/>
          <p:nvPr/>
        </p:nvSpPr>
        <p:spPr>
          <a:xfrm>
            <a:off x="7041445" y="3677178"/>
            <a:ext cx="353255" cy="282222"/>
          </a:xfrm>
          <a:prstGeom prst="lef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258711" y="3444040"/>
            <a:ext cx="1749301" cy="646331"/>
          </a:xfrm>
          <a:prstGeom prst="rect">
            <a:avLst/>
          </a:prstGeom>
          <a:solidFill>
            <a:srgbClr val="FFFFFF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P-value &gt; 0.05 </a:t>
            </a:r>
          </a:p>
          <a:p>
            <a:r>
              <a:rPr lang="en-US" dirty="0" smtClean="0">
                <a:sym typeface="Wingdings"/>
              </a:rPr>
              <a:t>OK!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58222" y="1667948"/>
            <a:ext cx="674334" cy="660385"/>
            <a:chOff x="158222" y="1667948"/>
            <a:chExt cx="674334" cy="660385"/>
          </a:xfrm>
        </p:grpSpPr>
        <p:sp>
          <p:nvSpPr>
            <p:cNvPr id="33" name="Freeform 32"/>
            <p:cNvSpPr/>
            <p:nvPr/>
          </p:nvSpPr>
          <p:spPr>
            <a:xfrm>
              <a:off x="239889" y="1679222"/>
              <a:ext cx="592667" cy="649111"/>
            </a:xfrm>
            <a:custGeom>
              <a:avLst/>
              <a:gdLst>
                <a:gd name="connsiteX0" fmla="*/ 0 w 592667"/>
                <a:gd name="connsiteY0" fmla="*/ 0 h 649111"/>
                <a:gd name="connsiteX1" fmla="*/ 592667 w 592667"/>
                <a:gd name="connsiteY1" fmla="*/ 649111 h 64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2667" h="649111">
                  <a:moveTo>
                    <a:pt x="0" y="0"/>
                  </a:moveTo>
                  <a:lnTo>
                    <a:pt x="592667" y="649111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 rot="4588048">
              <a:off x="186444" y="1639726"/>
              <a:ext cx="592667" cy="649111"/>
            </a:xfrm>
            <a:custGeom>
              <a:avLst/>
              <a:gdLst>
                <a:gd name="connsiteX0" fmla="*/ 0 w 592667"/>
                <a:gd name="connsiteY0" fmla="*/ 0 h 649111"/>
                <a:gd name="connsiteX1" fmla="*/ 592667 w 592667"/>
                <a:gd name="connsiteY1" fmla="*/ 649111 h 64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2667" h="649111">
                  <a:moveTo>
                    <a:pt x="0" y="0"/>
                  </a:moveTo>
                  <a:lnTo>
                    <a:pt x="592667" y="649111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Cloud Callout 12"/>
          <p:cNvSpPr/>
          <p:nvPr/>
        </p:nvSpPr>
        <p:spPr>
          <a:xfrm>
            <a:off x="56445" y="3767206"/>
            <a:ext cx="2892778" cy="2262621"/>
          </a:xfrm>
          <a:prstGeom prst="cloudCallout">
            <a:avLst/>
          </a:prstGeom>
          <a:solidFill>
            <a:schemeClr val="accent3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Does everything look OK?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324556" y="2209048"/>
            <a:ext cx="546832" cy="740929"/>
          </a:xfrm>
          <a:custGeom>
            <a:avLst/>
            <a:gdLst>
              <a:gd name="connsiteX0" fmla="*/ 0 w 1379877"/>
              <a:gd name="connsiteY0" fmla="*/ 882058 h 1428934"/>
              <a:gd name="connsiteX1" fmla="*/ 52919 w 1379877"/>
              <a:gd name="connsiteY1" fmla="*/ 987905 h 1428934"/>
              <a:gd name="connsiteX2" fmla="*/ 352795 w 1379877"/>
              <a:gd name="connsiteY2" fmla="*/ 1287804 h 1428934"/>
              <a:gd name="connsiteX3" fmla="*/ 370434 w 1379877"/>
              <a:gd name="connsiteY3" fmla="*/ 1358369 h 1428934"/>
              <a:gd name="connsiteX4" fmla="*/ 423353 w 1379877"/>
              <a:gd name="connsiteY4" fmla="*/ 1393651 h 1428934"/>
              <a:gd name="connsiteX5" fmla="*/ 458633 w 1379877"/>
              <a:gd name="connsiteY5" fmla="*/ 1428934 h 1428934"/>
              <a:gd name="connsiteX6" fmla="*/ 476273 w 1379877"/>
              <a:gd name="connsiteY6" fmla="*/ 1358369 h 1428934"/>
              <a:gd name="connsiteX7" fmla="*/ 493912 w 1379877"/>
              <a:gd name="connsiteY7" fmla="*/ 1164316 h 1428934"/>
              <a:gd name="connsiteX8" fmla="*/ 687950 w 1379877"/>
              <a:gd name="connsiteY8" fmla="*/ 846775 h 1428934"/>
              <a:gd name="connsiteX9" fmla="*/ 952546 w 1379877"/>
              <a:gd name="connsiteY9" fmla="*/ 511593 h 1428934"/>
              <a:gd name="connsiteX10" fmla="*/ 1058384 w 1379877"/>
              <a:gd name="connsiteY10" fmla="*/ 370464 h 1428934"/>
              <a:gd name="connsiteX11" fmla="*/ 1128943 w 1379877"/>
              <a:gd name="connsiteY11" fmla="*/ 282258 h 1428934"/>
              <a:gd name="connsiteX12" fmla="*/ 1181862 w 1379877"/>
              <a:gd name="connsiteY12" fmla="*/ 211694 h 1428934"/>
              <a:gd name="connsiteX13" fmla="*/ 1252421 w 1379877"/>
              <a:gd name="connsiteY13" fmla="*/ 123488 h 1428934"/>
              <a:gd name="connsiteX14" fmla="*/ 1287701 w 1379877"/>
              <a:gd name="connsiteY14" fmla="*/ 88206 h 1428934"/>
              <a:gd name="connsiteX15" fmla="*/ 1375899 w 1379877"/>
              <a:gd name="connsiteY15" fmla="*/ 0 h 1428934"/>
              <a:gd name="connsiteX16" fmla="*/ 1340620 w 1379877"/>
              <a:gd name="connsiteY16" fmla="*/ 35282 h 142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79877" h="1428934">
                <a:moveTo>
                  <a:pt x="0" y="882058"/>
                </a:moveTo>
                <a:cubicBezTo>
                  <a:pt x="17640" y="917340"/>
                  <a:pt x="28278" y="957102"/>
                  <a:pt x="52919" y="987905"/>
                </a:cubicBezTo>
                <a:cubicBezTo>
                  <a:pt x="215937" y="1191694"/>
                  <a:pt x="214952" y="1184415"/>
                  <a:pt x="352795" y="1287804"/>
                </a:cubicBezTo>
                <a:cubicBezTo>
                  <a:pt x="358675" y="1311326"/>
                  <a:pt x="356986" y="1338195"/>
                  <a:pt x="370434" y="1358369"/>
                </a:cubicBezTo>
                <a:cubicBezTo>
                  <a:pt x="382193" y="1376010"/>
                  <a:pt x="406799" y="1380406"/>
                  <a:pt x="423353" y="1393651"/>
                </a:cubicBezTo>
                <a:cubicBezTo>
                  <a:pt x="436340" y="1404041"/>
                  <a:pt x="446873" y="1417173"/>
                  <a:pt x="458633" y="1428934"/>
                </a:cubicBezTo>
                <a:cubicBezTo>
                  <a:pt x="464513" y="1405412"/>
                  <a:pt x="473069" y="1382402"/>
                  <a:pt x="476273" y="1358369"/>
                </a:cubicBezTo>
                <a:cubicBezTo>
                  <a:pt x="484856" y="1293988"/>
                  <a:pt x="477384" y="1227129"/>
                  <a:pt x="493912" y="1164316"/>
                </a:cubicBezTo>
                <a:cubicBezTo>
                  <a:pt x="517107" y="1076168"/>
                  <a:pt x="642755" y="906354"/>
                  <a:pt x="687950" y="846775"/>
                </a:cubicBezTo>
                <a:cubicBezTo>
                  <a:pt x="773977" y="733367"/>
                  <a:pt x="865159" y="623957"/>
                  <a:pt x="952546" y="511593"/>
                </a:cubicBezTo>
                <a:cubicBezTo>
                  <a:pt x="988645" y="465176"/>
                  <a:pt x="1022534" y="417073"/>
                  <a:pt x="1058384" y="370464"/>
                </a:cubicBezTo>
                <a:cubicBezTo>
                  <a:pt x="1081339" y="340619"/>
                  <a:pt x="1105828" y="311979"/>
                  <a:pt x="1128943" y="282258"/>
                </a:cubicBezTo>
                <a:cubicBezTo>
                  <a:pt x="1146992" y="259050"/>
                  <a:pt x="1163813" y="234902"/>
                  <a:pt x="1181862" y="211694"/>
                </a:cubicBezTo>
                <a:cubicBezTo>
                  <a:pt x="1204977" y="181973"/>
                  <a:pt x="1225798" y="150113"/>
                  <a:pt x="1252421" y="123488"/>
                </a:cubicBezTo>
                <a:cubicBezTo>
                  <a:pt x="1264181" y="111727"/>
                  <a:pt x="1277312" y="101194"/>
                  <a:pt x="1287701" y="88206"/>
                </a:cubicBezTo>
                <a:cubicBezTo>
                  <a:pt x="1306515" y="64686"/>
                  <a:pt x="1333563" y="0"/>
                  <a:pt x="1375899" y="0"/>
                </a:cubicBezTo>
                <a:cubicBezTo>
                  <a:pt x="1392530" y="0"/>
                  <a:pt x="1352380" y="23521"/>
                  <a:pt x="1340620" y="35282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6166556" y="3703936"/>
            <a:ext cx="874889" cy="23024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284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1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1" y="1072446"/>
            <a:ext cx="255128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Normality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Equal   </a:t>
            </a:r>
          </a:p>
          <a:p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smtClean="0">
                <a:solidFill>
                  <a:schemeClr val="bg1"/>
                </a:solidFill>
              </a:rPr>
              <a:t>   variance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Additive  </a:t>
            </a:r>
          </a:p>
          <a:p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smtClean="0">
                <a:solidFill>
                  <a:schemeClr val="bg1"/>
                </a:solidFill>
              </a:rPr>
              <a:t>   model</a:t>
            </a:r>
            <a:endParaRPr lang="en-US" sz="3300" dirty="0">
              <a:solidFill>
                <a:schemeClr val="bg1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20831" y="701981"/>
            <a:ext cx="546832" cy="740929"/>
          </a:xfrm>
          <a:custGeom>
            <a:avLst/>
            <a:gdLst>
              <a:gd name="connsiteX0" fmla="*/ 0 w 1379877"/>
              <a:gd name="connsiteY0" fmla="*/ 882058 h 1428934"/>
              <a:gd name="connsiteX1" fmla="*/ 52919 w 1379877"/>
              <a:gd name="connsiteY1" fmla="*/ 987905 h 1428934"/>
              <a:gd name="connsiteX2" fmla="*/ 352795 w 1379877"/>
              <a:gd name="connsiteY2" fmla="*/ 1287804 h 1428934"/>
              <a:gd name="connsiteX3" fmla="*/ 370434 w 1379877"/>
              <a:gd name="connsiteY3" fmla="*/ 1358369 h 1428934"/>
              <a:gd name="connsiteX4" fmla="*/ 423353 w 1379877"/>
              <a:gd name="connsiteY4" fmla="*/ 1393651 h 1428934"/>
              <a:gd name="connsiteX5" fmla="*/ 458633 w 1379877"/>
              <a:gd name="connsiteY5" fmla="*/ 1428934 h 1428934"/>
              <a:gd name="connsiteX6" fmla="*/ 476273 w 1379877"/>
              <a:gd name="connsiteY6" fmla="*/ 1358369 h 1428934"/>
              <a:gd name="connsiteX7" fmla="*/ 493912 w 1379877"/>
              <a:gd name="connsiteY7" fmla="*/ 1164316 h 1428934"/>
              <a:gd name="connsiteX8" fmla="*/ 687950 w 1379877"/>
              <a:gd name="connsiteY8" fmla="*/ 846775 h 1428934"/>
              <a:gd name="connsiteX9" fmla="*/ 952546 w 1379877"/>
              <a:gd name="connsiteY9" fmla="*/ 511593 h 1428934"/>
              <a:gd name="connsiteX10" fmla="*/ 1058384 w 1379877"/>
              <a:gd name="connsiteY10" fmla="*/ 370464 h 1428934"/>
              <a:gd name="connsiteX11" fmla="*/ 1128943 w 1379877"/>
              <a:gd name="connsiteY11" fmla="*/ 282258 h 1428934"/>
              <a:gd name="connsiteX12" fmla="*/ 1181862 w 1379877"/>
              <a:gd name="connsiteY12" fmla="*/ 211694 h 1428934"/>
              <a:gd name="connsiteX13" fmla="*/ 1252421 w 1379877"/>
              <a:gd name="connsiteY13" fmla="*/ 123488 h 1428934"/>
              <a:gd name="connsiteX14" fmla="*/ 1287701 w 1379877"/>
              <a:gd name="connsiteY14" fmla="*/ 88206 h 1428934"/>
              <a:gd name="connsiteX15" fmla="*/ 1375899 w 1379877"/>
              <a:gd name="connsiteY15" fmla="*/ 0 h 1428934"/>
              <a:gd name="connsiteX16" fmla="*/ 1340620 w 1379877"/>
              <a:gd name="connsiteY16" fmla="*/ 35282 h 142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79877" h="1428934">
                <a:moveTo>
                  <a:pt x="0" y="882058"/>
                </a:moveTo>
                <a:cubicBezTo>
                  <a:pt x="17640" y="917340"/>
                  <a:pt x="28278" y="957102"/>
                  <a:pt x="52919" y="987905"/>
                </a:cubicBezTo>
                <a:cubicBezTo>
                  <a:pt x="215937" y="1191694"/>
                  <a:pt x="214952" y="1184415"/>
                  <a:pt x="352795" y="1287804"/>
                </a:cubicBezTo>
                <a:cubicBezTo>
                  <a:pt x="358675" y="1311326"/>
                  <a:pt x="356986" y="1338195"/>
                  <a:pt x="370434" y="1358369"/>
                </a:cubicBezTo>
                <a:cubicBezTo>
                  <a:pt x="382193" y="1376010"/>
                  <a:pt x="406799" y="1380406"/>
                  <a:pt x="423353" y="1393651"/>
                </a:cubicBezTo>
                <a:cubicBezTo>
                  <a:pt x="436340" y="1404041"/>
                  <a:pt x="446873" y="1417173"/>
                  <a:pt x="458633" y="1428934"/>
                </a:cubicBezTo>
                <a:cubicBezTo>
                  <a:pt x="464513" y="1405412"/>
                  <a:pt x="473069" y="1382402"/>
                  <a:pt x="476273" y="1358369"/>
                </a:cubicBezTo>
                <a:cubicBezTo>
                  <a:pt x="484856" y="1293988"/>
                  <a:pt x="477384" y="1227129"/>
                  <a:pt x="493912" y="1164316"/>
                </a:cubicBezTo>
                <a:cubicBezTo>
                  <a:pt x="517107" y="1076168"/>
                  <a:pt x="642755" y="906354"/>
                  <a:pt x="687950" y="846775"/>
                </a:cubicBezTo>
                <a:cubicBezTo>
                  <a:pt x="773977" y="733367"/>
                  <a:pt x="865159" y="623957"/>
                  <a:pt x="952546" y="511593"/>
                </a:cubicBezTo>
                <a:cubicBezTo>
                  <a:pt x="988645" y="465176"/>
                  <a:pt x="1022534" y="417073"/>
                  <a:pt x="1058384" y="370464"/>
                </a:cubicBezTo>
                <a:cubicBezTo>
                  <a:pt x="1081339" y="340619"/>
                  <a:pt x="1105828" y="311979"/>
                  <a:pt x="1128943" y="282258"/>
                </a:cubicBezTo>
                <a:cubicBezTo>
                  <a:pt x="1146992" y="259050"/>
                  <a:pt x="1163813" y="234902"/>
                  <a:pt x="1181862" y="211694"/>
                </a:cubicBezTo>
                <a:cubicBezTo>
                  <a:pt x="1204977" y="181973"/>
                  <a:pt x="1225798" y="150113"/>
                  <a:pt x="1252421" y="123488"/>
                </a:cubicBezTo>
                <a:cubicBezTo>
                  <a:pt x="1264181" y="111727"/>
                  <a:pt x="1277312" y="101194"/>
                  <a:pt x="1287701" y="88206"/>
                </a:cubicBezTo>
                <a:cubicBezTo>
                  <a:pt x="1306515" y="64686"/>
                  <a:pt x="1333563" y="0"/>
                  <a:pt x="1375899" y="0"/>
                </a:cubicBezTo>
                <a:cubicBezTo>
                  <a:pt x="1392530" y="0"/>
                  <a:pt x="1352380" y="23521"/>
                  <a:pt x="1340620" y="35282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58222" y="1667948"/>
            <a:ext cx="674334" cy="660385"/>
            <a:chOff x="158222" y="1667948"/>
            <a:chExt cx="674334" cy="660385"/>
          </a:xfrm>
        </p:grpSpPr>
        <p:sp>
          <p:nvSpPr>
            <p:cNvPr id="33" name="Freeform 32"/>
            <p:cNvSpPr/>
            <p:nvPr/>
          </p:nvSpPr>
          <p:spPr>
            <a:xfrm>
              <a:off x="239889" y="1679222"/>
              <a:ext cx="592667" cy="649111"/>
            </a:xfrm>
            <a:custGeom>
              <a:avLst/>
              <a:gdLst>
                <a:gd name="connsiteX0" fmla="*/ 0 w 592667"/>
                <a:gd name="connsiteY0" fmla="*/ 0 h 649111"/>
                <a:gd name="connsiteX1" fmla="*/ 592667 w 592667"/>
                <a:gd name="connsiteY1" fmla="*/ 649111 h 64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2667" h="649111">
                  <a:moveTo>
                    <a:pt x="0" y="0"/>
                  </a:moveTo>
                  <a:lnTo>
                    <a:pt x="592667" y="649111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 rot="4588048">
              <a:off x="186444" y="1639726"/>
              <a:ext cx="592667" cy="649111"/>
            </a:xfrm>
            <a:custGeom>
              <a:avLst/>
              <a:gdLst>
                <a:gd name="connsiteX0" fmla="*/ 0 w 592667"/>
                <a:gd name="connsiteY0" fmla="*/ 0 h 649111"/>
                <a:gd name="connsiteX1" fmla="*/ 592667 w 592667"/>
                <a:gd name="connsiteY1" fmla="*/ 649111 h 64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2667" h="649111">
                  <a:moveTo>
                    <a:pt x="0" y="0"/>
                  </a:moveTo>
                  <a:lnTo>
                    <a:pt x="592667" y="649111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loud Callout 1"/>
          <p:cNvSpPr/>
          <p:nvPr/>
        </p:nvSpPr>
        <p:spPr>
          <a:xfrm>
            <a:off x="3526537" y="486358"/>
            <a:ext cx="3323863" cy="2566895"/>
          </a:xfrm>
          <a:prstGeom prst="cloudCallou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</a:rPr>
              <a:t>What’s the next step?</a:t>
            </a:r>
            <a:endParaRPr lang="en-US" sz="2600" dirty="0">
              <a:solidFill>
                <a:schemeClr val="tx1"/>
              </a:solidFill>
            </a:endParaRPr>
          </a:p>
        </p:txBody>
      </p:sp>
      <p:pic>
        <p:nvPicPr>
          <p:cNvPr id="12" name="Content Placeholder 4" descr="AA027414.png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542" r="-71542"/>
          <a:stretch>
            <a:fillRect/>
          </a:stretch>
        </p:blipFill>
        <p:spPr>
          <a:xfrm>
            <a:off x="2088037" y="3280422"/>
            <a:ext cx="4968011" cy="2757308"/>
          </a:xfrm>
        </p:spPr>
      </p:pic>
      <p:sp>
        <p:nvSpPr>
          <p:cNvPr id="13" name="Freeform 12"/>
          <p:cNvSpPr/>
          <p:nvPr/>
        </p:nvSpPr>
        <p:spPr>
          <a:xfrm>
            <a:off x="296333" y="2300111"/>
            <a:ext cx="546832" cy="740929"/>
          </a:xfrm>
          <a:custGeom>
            <a:avLst/>
            <a:gdLst>
              <a:gd name="connsiteX0" fmla="*/ 0 w 1379877"/>
              <a:gd name="connsiteY0" fmla="*/ 882058 h 1428934"/>
              <a:gd name="connsiteX1" fmla="*/ 52919 w 1379877"/>
              <a:gd name="connsiteY1" fmla="*/ 987905 h 1428934"/>
              <a:gd name="connsiteX2" fmla="*/ 352795 w 1379877"/>
              <a:gd name="connsiteY2" fmla="*/ 1287804 h 1428934"/>
              <a:gd name="connsiteX3" fmla="*/ 370434 w 1379877"/>
              <a:gd name="connsiteY3" fmla="*/ 1358369 h 1428934"/>
              <a:gd name="connsiteX4" fmla="*/ 423353 w 1379877"/>
              <a:gd name="connsiteY4" fmla="*/ 1393651 h 1428934"/>
              <a:gd name="connsiteX5" fmla="*/ 458633 w 1379877"/>
              <a:gd name="connsiteY5" fmla="*/ 1428934 h 1428934"/>
              <a:gd name="connsiteX6" fmla="*/ 476273 w 1379877"/>
              <a:gd name="connsiteY6" fmla="*/ 1358369 h 1428934"/>
              <a:gd name="connsiteX7" fmla="*/ 493912 w 1379877"/>
              <a:gd name="connsiteY7" fmla="*/ 1164316 h 1428934"/>
              <a:gd name="connsiteX8" fmla="*/ 687950 w 1379877"/>
              <a:gd name="connsiteY8" fmla="*/ 846775 h 1428934"/>
              <a:gd name="connsiteX9" fmla="*/ 952546 w 1379877"/>
              <a:gd name="connsiteY9" fmla="*/ 511593 h 1428934"/>
              <a:gd name="connsiteX10" fmla="*/ 1058384 w 1379877"/>
              <a:gd name="connsiteY10" fmla="*/ 370464 h 1428934"/>
              <a:gd name="connsiteX11" fmla="*/ 1128943 w 1379877"/>
              <a:gd name="connsiteY11" fmla="*/ 282258 h 1428934"/>
              <a:gd name="connsiteX12" fmla="*/ 1181862 w 1379877"/>
              <a:gd name="connsiteY12" fmla="*/ 211694 h 1428934"/>
              <a:gd name="connsiteX13" fmla="*/ 1252421 w 1379877"/>
              <a:gd name="connsiteY13" fmla="*/ 123488 h 1428934"/>
              <a:gd name="connsiteX14" fmla="*/ 1287701 w 1379877"/>
              <a:gd name="connsiteY14" fmla="*/ 88206 h 1428934"/>
              <a:gd name="connsiteX15" fmla="*/ 1375899 w 1379877"/>
              <a:gd name="connsiteY15" fmla="*/ 0 h 1428934"/>
              <a:gd name="connsiteX16" fmla="*/ 1340620 w 1379877"/>
              <a:gd name="connsiteY16" fmla="*/ 35282 h 142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79877" h="1428934">
                <a:moveTo>
                  <a:pt x="0" y="882058"/>
                </a:moveTo>
                <a:cubicBezTo>
                  <a:pt x="17640" y="917340"/>
                  <a:pt x="28278" y="957102"/>
                  <a:pt x="52919" y="987905"/>
                </a:cubicBezTo>
                <a:cubicBezTo>
                  <a:pt x="215937" y="1191694"/>
                  <a:pt x="214952" y="1184415"/>
                  <a:pt x="352795" y="1287804"/>
                </a:cubicBezTo>
                <a:cubicBezTo>
                  <a:pt x="358675" y="1311326"/>
                  <a:pt x="356986" y="1338195"/>
                  <a:pt x="370434" y="1358369"/>
                </a:cubicBezTo>
                <a:cubicBezTo>
                  <a:pt x="382193" y="1376010"/>
                  <a:pt x="406799" y="1380406"/>
                  <a:pt x="423353" y="1393651"/>
                </a:cubicBezTo>
                <a:cubicBezTo>
                  <a:pt x="436340" y="1404041"/>
                  <a:pt x="446873" y="1417173"/>
                  <a:pt x="458633" y="1428934"/>
                </a:cubicBezTo>
                <a:cubicBezTo>
                  <a:pt x="464513" y="1405412"/>
                  <a:pt x="473069" y="1382402"/>
                  <a:pt x="476273" y="1358369"/>
                </a:cubicBezTo>
                <a:cubicBezTo>
                  <a:pt x="484856" y="1293988"/>
                  <a:pt x="477384" y="1227129"/>
                  <a:pt x="493912" y="1164316"/>
                </a:cubicBezTo>
                <a:cubicBezTo>
                  <a:pt x="517107" y="1076168"/>
                  <a:pt x="642755" y="906354"/>
                  <a:pt x="687950" y="846775"/>
                </a:cubicBezTo>
                <a:cubicBezTo>
                  <a:pt x="773977" y="733367"/>
                  <a:pt x="865159" y="623957"/>
                  <a:pt x="952546" y="511593"/>
                </a:cubicBezTo>
                <a:cubicBezTo>
                  <a:pt x="988645" y="465176"/>
                  <a:pt x="1022534" y="417073"/>
                  <a:pt x="1058384" y="370464"/>
                </a:cubicBezTo>
                <a:cubicBezTo>
                  <a:pt x="1081339" y="340619"/>
                  <a:pt x="1105828" y="311979"/>
                  <a:pt x="1128943" y="282258"/>
                </a:cubicBezTo>
                <a:cubicBezTo>
                  <a:pt x="1146992" y="259050"/>
                  <a:pt x="1163813" y="234902"/>
                  <a:pt x="1181862" y="211694"/>
                </a:cubicBezTo>
                <a:cubicBezTo>
                  <a:pt x="1204977" y="181973"/>
                  <a:pt x="1225798" y="150113"/>
                  <a:pt x="1252421" y="123488"/>
                </a:cubicBezTo>
                <a:cubicBezTo>
                  <a:pt x="1264181" y="111727"/>
                  <a:pt x="1277312" y="101194"/>
                  <a:pt x="1287701" y="88206"/>
                </a:cubicBezTo>
                <a:cubicBezTo>
                  <a:pt x="1306515" y="64686"/>
                  <a:pt x="1333563" y="0"/>
                  <a:pt x="1375899" y="0"/>
                </a:cubicBezTo>
                <a:cubicBezTo>
                  <a:pt x="1392530" y="0"/>
                  <a:pt x="1352380" y="23521"/>
                  <a:pt x="1340620" y="35282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950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1" y="1072446"/>
            <a:ext cx="255128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Normality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Equal   </a:t>
            </a:r>
          </a:p>
          <a:p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smtClean="0">
                <a:solidFill>
                  <a:schemeClr val="bg1"/>
                </a:solidFill>
              </a:rPr>
              <a:t>   variance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3300" dirty="0" smtClean="0">
                <a:solidFill>
                  <a:schemeClr val="bg1"/>
                </a:solidFill>
              </a:rPr>
              <a:t> Additive  </a:t>
            </a:r>
          </a:p>
          <a:p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smtClean="0">
                <a:solidFill>
                  <a:schemeClr val="bg1"/>
                </a:solidFill>
              </a:rPr>
              <a:t>   model</a:t>
            </a:r>
            <a:endParaRPr lang="en-US" sz="3300" dirty="0">
              <a:solidFill>
                <a:schemeClr val="bg1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20831" y="701981"/>
            <a:ext cx="546832" cy="740929"/>
          </a:xfrm>
          <a:custGeom>
            <a:avLst/>
            <a:gdLst>
              <a:gd name="connsiteX0" fmla="*/ 0 w 1379877"/>
              <a:gd name="connsiteY0" fmla="*/ 882058 h 1428934"/>
              <a:gd name="connsiteX1" fmla="*/ 52919 w 1379877"/>
              <a:gd name="connsiteY1" fmla="*/ 987905 h 1428934"/>
              <a:gd name="connsiteX2" fmla="*/ 352795 w 1379877"/>
              <a:gd name="connsiteY2" fmla="*/ 1287804 h 1428934"/>
              <a:gd name="connsiteX3" fmla="*/ 370434 w 1379877"/>
              <a:gd name="connsiteY3" fmla="*/ 1358369 h 1428934"/>
              <a:gd name="connsiteX4" fmla="*/ 423353 w 1379877"/>
              <a:gd name="connsiteY4" fmla="*/ 1393651 h 1428934"/>
              <a:gd name="connsiteX5" fmla="*/ 458633 w 1379877"/>
              <a:gd name="connsiteY5" fmla="*/ 1428934 h 1428934"/>
              <a:gd name="connsiteX6" fmla="*/ 476273 w 1379877"/>
              <a:gd name="connsiteY6" fmla="*/ 1358369 h 1428934"/>
              <a:gd name="connsiteX7" fmla="*/ 493912 w 1379877"/>
              <a:gd name="connsiteY7" fmla="*/ 1164316 h 1428934"/>
              <a:gd name="connsiteX8" fmla="*/ 687950 w 1379877"/>
              <a:gd name="connsiteY8" fmla="*/ 846775 h 1428934"/>
              <a:gd name="connsiteX9" fmla="*/ 952546 w 1379877"/>
              <a:gd name="connsiteY9" fmla="*/ 511593 h 1428934"/>
              <a:gd name="connsiteX10" fmla="*/ 1058384 w 1379877"/>
              <a:gd name="connsiteY10" fmla="*/ 370464 h 1428934"/>
              <a:gd name="connsiteX11" fmla="*/ 1128943 w 1379877"/>
              <a:gd name="connsiteY11" fmla="*/ 282258 h 1428934"/>
              <a:gd name="connsiteX12" fmla="*/ 1181862 w 1379877"/>
              <a:gd name="connsiteY12" fmla="*/ 211694 h 1428934"/>
              <a:gd name="connsiteX13" fmla="*/ 1252421 w 1379877"/>
              <a:gd name="connsiteY13" fmla="*/ 123488 h 1428934"/>
              <a:gd name="connsiteX14" fmla="*/ 1287701 w 1379877"/>
              <a:gd name="connsiteY14" fmla="*/ 88206 h 1428934"/>
              <a:gd name="connsiteX15" fmla="*/ 1375899 w 1379877"/>
              <a:gd name="connsiteY15" fmla="*/ 0 h 1428934"/>
              <a:gd name="connsiteX16" fmla="*/ 1340620 w 1379877"/>
              <a:gd name="connsiteY16" fmla="*/ 35282 h 142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79877" h="1428934">
                <a:moveTo>
                  <a:pt x="0" y="882058"/>
                </a:moveTo>
                <a:cubicBezTo>
                  <a:pt x="17640" y="917340"/>
                  <a:pt x="28278" y="957102"/>
                  <a:pt x="52919" y="987905"/>
                </a:cubicBezTo>
                <a:cubicBezTo>
                  <a:pt x="215937" y="1191694"/>
                  <a:pt x="214952" y="1184415"/>
                  <a:pt x="352795" y="1287804"/>
                </a:cubicBezTo>
                <a:cubicBezTo>
                  <a:pt x="358675" y="1311326"/>
                  <a:pt x="356986" y="1338195"/>
                  <a:pt x="370434" y="1358369"/>
                </a:cubicBezTo>
                <a:cubicBezTo>
                  <a:pt x="382193" y="1376010"/>
                  <a:pt x="406799" y="1380406"/>
                  <a:pt x="423353" y="1393651"/>
                </a:cubicBezTo>
                <a:cubicBezTo>
                  <a:pt x="436340" y="1404041"/>
                  <a:pt x="446873" y="1417173"/>
                  <a:pt x="458633" y="1428934"/>
                </a:cubicBezTo>
                <a:cubicBezTo>
                  <a:pt x="464513" y="1405412"/>
                  <a:pt x="473069" y="1382402"/>
                  <a:pt x="476273" y="1358369"/>
                </a:cubicBezTo>
                <a:cubicBezTo>
                  <a:pt x="484856" y="1293988"/>
                  <a:pt x="477384" y="1227129"/>
                  <a:pt x="493912" y="1164316"/>
                </a:cubicBezTo>
                <a:cubicBezTo>
                  <a:pt x="517107" y="1076168"/>
                  <a:pt x="642755" y="906354"/>
                  <a:pt x="687950" y="846775"/>
                </a:cubicBezTo>
                <a:cubicBezTo>
                  <a:pt x="773977" y="733367"/>
                  <a:pt x="865159" y="623957"/>
                  <a:pt x="952546" y="511593"/>
                </a:cubicBezTo>
                <a:cubicBezTo>
                  <a:pt x="988645" y="465176"/>
                  <a:pt x="1022534" y="417073"/>
                  <a:pt x="1058384" y="370464"/>
                </a:cubicBezTo>
                <a:cubicBezTo>
                  <a:pt x="1081339" y="340619"/>
                  <a:pt x="1105828" y="311979"/>
                  <a:pt x="1128943" y="282258"/>
                </a:cubicBezTo>
                <a:cubicBezTo>
                  <a:pt x="1146992" y="259050"/>
                  <a:pt x="1163813" y="234902"/>
                  <a:pt x="1181862" y="211694"/>
                </a:cubicBezTo>
                <a:cubicBezTo>
                  <a:pt x="1204977" y="181973"/>
                  <a:pt x="1225798" y="150113"/>
                  <a:pt x="1252421" y="123488"/>
                </a:cubicBezTo>
                <a:cubicBezTo>
                  <a:pt x="1264181" y="111727"/>
                  <a:pt x="1277312" y="101194"/>
                  <a:pt x="1287701" y="88206"/>
                </a:cubicBezTo>
                <a:cubicBezTo>
                  <a:pt x="1306515" y="64686"/>
                  <a:pt x="1333563" y="0"/>
                  <a:pt x="1375899" y="0"/>
                </a:cubicBezTo>
                <a:cubicBezTo>
                  <a:pt x="1392530" y="0"/>
                  <a:pt x="1352380" y="23521"/>
                  <a:pt x="1340620" y="35282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158222" y="1667948"/>
            <a:ext cx="674334" cy="660385"/>
            <a:chOff x="158222" y="1667948"/>
            <a:chExt cx="674334" cy="660385"/>
          </a:xfrm>
        </p:grpSpPr>
        <p:sp>
          <p:nvSpPr>
            <p:cNvPr id="33" name="Freeform 32"/>
            <p:cNvSpPr/>
            <p:nvPr/>
          </p:nvSpPr>
          <p:spPr>
            <a:xfrm>
              <a:off x="239889" y="1679222"/>
              <a:ext cx="592667" cy="649111"/>
            </a:xfrm>
            <a:custGeom>
              <a:avLst/>
              <a:gdLst>
                <a:gd name="connsiteX0" fmla="*/ 0 w 592667"/>
                <a:gd name="connsiteY0" fmla="*/ 0 h 649111"/>
                <a:gd name="connsiteX1" fmla="*/ 592667 w 592667"/>
                <a:gd name="connsiteY1" fmla="*/ 649111 h 64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2667" h="649111">
                  <a:moveTo>
                    <a:pt x="0" y="0"/>
                  </a:moveTo>
                  <a:lnTo>
                    <a:pt x="592667" y="649111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 rot="4588048">
              <a:off x="186444" y="1639726"/>
              <a:ext cx="592667" cy="649111"/>
            </a:xfrm>
            <a:custGeom>
              <a:avLst/>
              <a:gdLst>
                <a:gd name="connsiteX0" fmla="*/ 0 w 592667"/>
                <a:gd name="connsiteY0" fmla="*/ 0 h 649111"/>
                <a:gd name="connsiteX1" fmla="*/ 592667 w 592667"/>
                <a:gd name="connsiteY1" fmla="*/ 649111 h 64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2667" h="649111">
                  <a:moveTo>
                    <a:pt x="0" y="0"/>
                  </a:moveTo>
                  <a:lnTo>
                    <a:pt x="592667" y="649111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2942166" y="957620"/>
            <a:ext cx="5609167" cy="3298021"/>
          </a:xfrm>
          <a:prstGeom prst="rect">
            <a:avLst/>
          </a:prstGeom>
          <a:solidFill>
            <a:srgbClr val="9DF1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000000"/>
                </a:solidFill>
              </a:rPr>
              <a:t>We need to transform the </a:t>
            </a:r>
            <a:r>
              <a:rPr lang="en-US" sz="3200" i="1" dirty="0" smtClean="0">
                <a:solidFill>
                  <a:srgbClr val="000000"/>
                </a:solidFill>
              </a:rPr>
              <a:t>yield data </a:t>
            </a:r>
            <a:r>
              <a:rPr lang="en-US" sz="3200" dirty="0" smtClean="0">
                <a:solidFill>
                  <a:srgbClr val="000000"/>
                </a:solidFill>
              </a:rPr>
              <a:t>to address unequal variance. </a:t>
            </a:r>
          </a:p>
          <a:p>
            <a:pPr algn="ctr"/>
            <a:r>
              <a:rPr lang="en-US" sz="3200" b="1" dirty="0" smtClean="0">
                <a:solidFill>
                  <a:srgbClr val="000000"/>
                </a:solidFill>
              </a:rPr>
              <a:t>Try all transformations, but we will just go over Log and Power.</a:t>
            </a:r>
            <a:endParaRPr lang="en-US" sz="3200" b="1" dirty="0">
              <a:solidFill>
                <a:srgbClr val="000000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296333" y="2300111"/>
            <a:ext cx="546832" cy="740929"/>
          </a:xfrm>
          <a:custGeom>
            <a:avLst/>
            <a:gdLst>
              <a:gd name="connsiteX0" fmla="*/ 0 w 1379877"/>
              <a:gd name="connsiteY0" fmla="*/ 882058 h 1428934"/>
              <a:gd name="connsiteX1" fmla="*/ 52919 w 1379877"/>
              <a:gd name="connsiteY1" fmla="*/ 987905 h 1428934"/>
              <a:gd name="connsiteX2" fmla="*/ 352795 w 1379877"/>
              <a:gd name="connsiteY2" fmla="*/ 1287804 h 1428934"/>
              <a:gd name="connsiteX3" fmla="*/ 370434 w 1379877"/>
              <a:gd name="connsiteY3" fmla="*/ 1358369 h 1428934"/>
              <a:gd name="connsiteX4" fmla="*/ 423353 w 1379877"/>
              <a:gd name="connsiteY4" fmla="*/ 1393651 h 1428934"/>
              <a:gd name="connsiteX5" fmla="*/ 458633 w 1379877"/>
              <a:gd name="connsiteY5" fmla="*/ 1428934 h 1428934"/>
              <a:gd name="connsiteX6" fmla="*/ 476273 w 1379877"/>
              <a:gd name="connsiteY6" fmla="*/ 1358369 h 1428934"/>
              <a:gd name="connsiteX7" fmla="*/ 493912 w 1379877"/>
              <a:gd name="connsiteY7" fmla="*/ 1164316 h 1428934"/>
              <a:gd name="connsiteX8" fmla="*/ 687950 w 1379877"/>
              <a:gd name="connsiteY8" fmla="*/ 846775 h 1428934"/>
              <a:gd name="connsiteX9" fmla="*/ 952546 w 1379877"/>
              <a:gd name="connsiteY9" fmla="*/ 511593 h 1428934"/>
              <a:gd name="connsiteX10" fmla="*/ 1058384 w 1379877"/>
              <a:gd name="connsiteY10" fmla="*/ 370464 h 1428934"/>
              <a:gd name="connsiteX11" fmla="*/ 1128943 w 1379877"/>
              <a:gd name="connsiteY11" fmla="*/ 282258 h 1428934"/>
              <a:gd name="connsiteX12" fmla="*/ 1181862 w 1379877"/>
              <a:gd name="connsiteY12" fmla="*/ 211694 h 1428934"/>
              <a:gd name="connsiteX13" fmla="*/ 1252421 w 1379877"/>
              <a:gd name="connsiteY13" fmla="*/ 123488 h 1428934"/>
              <a:gd name="connsiteX14" fmla="*/ 1287701 w 1379877"/>
              <a:gd name="connsiteY14" fmla="*/ 88206 h 1428934"/>
              <a:gd name="connsiteX15" fmla="*/ 1375899 w 1379877"/>
              <a:gd name="connsiteY15" fmla="*/ 0 h 1428934"/>
              <a:gd name="connsiteX16" fmla="*/ 1340620 w 1379877"/>
              <a:gd name="connsiteY16" fmla="*/ 35282 h 142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79877" h="1428934">
                <a:moveTo>
                  <a:pt x="0" y="882058"/>
                </a:moveTo>
                <a:cubicBezTo>
                  <a:pt x="17640" y="917340"/>
                  <a:pt x="28278" y="957102"/>
                  <a:pt x="52919" y="987905"/>
                </a:cubicBezTo>
                <a:cubicBezTo>
                  <a:pt x="215937" y="1191694"/>
                  <a:pt x="214952" y="1184415"/>
                  <a:pt x="352795" y="1287804"/>
                </a:cubicBezTo>
                <a:cubicBezTo>
                  <a:pt x="358675" y="1311326"/>
                  <a:pt x="356986" y="1338195"/>
                  <a:pt x="370434" y="1358369"/>
                </a:cubicBezTo>
                <a:cubicBezTo>
                  <a:pt x="382193" y="1376010"/>
                  <a:pt x="406799" y="1380406"/>
                  <a:pt x="423353" y="1393651"/>
                </a:cubicBezTo>
                <a:cubicBezTo>
                  <a:pt x="436340" y="1404041"/>
                  <a:pt x="446873" y="1417173"/>
                  <a:pt x="458633" y="1428934"/>
                </a:cubicBezTo>
                <a:cubicBezTo>
                  <a:pt x="464513" y="1405412"/>
                  <a:pt x="473069" y="1382402"/>
                  <a:pt x="476273" y="1358369"/>
                </a:cubicBezTo>
                <a:cubicBezTo>
                  <a:pt x="484856" y="1293988"/>
                  <a:pt x="477384" y="1227129"/>
                  <a:pt x="493912" y="1164316"/>
                </a:cubicBezTo>
                <a:cubicBezTo>
                  <a:pt x="517107" y="1076168"/>
                  <a:pt x="642755" y="906354"/>
                  <a:pt x="687950" y="846775"/>
                </a:cubicBezTo>
                <a:cubicBezTo>
                  <a:pt x="773977" y="733367"/>
                  <a:pt x="865159" y="623957"/>
                  <a:pt x="952546" y="511593"/>
                </a:cubicBezTo>
                <a:cubicBezTo>
                  <a:pt x="988645" y="465176"/>
                  <a:pt x="1022534" y="417073"/>
                  <a:pt x="1058384" y="370464"/>
                </a:cubicBezTo>
                <a:cubicBezTo>
                  <a:pt x="1081339" y="340619"/>
                  <a:pt x="1105828" y="311979"/>
                  <a:pt x="1128943" y="282258"/>
                </a:cubicBezTo>
                <a:cubicBezTo>
                  <a:pt x="1146992" y="259050"/>
                  <a:pt x="1163813" y="234902"/>
                  <a:pt x="1181862" y="211694"/>
                </a:cubicBezTo>
                <a:cubicBezTo>
                  <a:pt x="1204977" y="181973"/>
                  <a:pt x="1225798" y="150113"/>
                  <a:pt x="1252421" y="123488"/>
                </a:cubicBezTo>
                <a:cubicBezTo>
                  <a:pt x="1264181" y="111727"/>
                  <a:pt x="1277312" y="101194"/>
                  <a:pt x="1287701" y="88206"/>
                </a:cubicBezTo>
                <a:cubicBezTo>
                  <a:pt x="1306515" y="64686"/>
                  <a:pt x="1333563" y="0"/>
                  <a:pt x="1375899" y="0"/>
                </a:cubicBezTo>
                <a:cubicBezTo>
                  <a:pt x="1392530" y="0"/>
                  <a:pt x="1352380" y="23521"/>
                  <a:pt x="1340620" y="35282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8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18" y="749261"/>
            <a:ext cx="8164800" cy="1394213"/>
          </a:xfrm>
          <a:solidFill>
            <a:schemeClr val="tx1"/>
          </a:solidFill>
        </p:spPr>
        <p:txBody>
          <a:bodyPr anchor="t"/>
          <a:lstStyle/>
          <a:p>
            <a:r>
              <a:rPr lang="en-US" sz="2800" dirty="0" smtClean="0">
                <a:solidFill>
                  <a:srgbClr val="FFFF00"/>
                </a:solidFill>
              </a:rPr>
              <a:t>Follow these four key assumptions of ANOVA to ensure that your analysis and conclusions are valid and correct: </a:t>
            </a:r>
            <a:endParaRPr lang="en-US" sz="2800" dirty="0">
              <a:solidFill>
                <a:srgbClr val="FFFF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396335"/>
              </p:ext>
            </p:extLst>
          </p:nvPr>
        </p:nvGraphicFramePr>
        <p:xfrm>
          <a:off x="457918" y="2143475"/>
          <a:ext cx="8164800" cy="4184363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4082400"/>
                <a:gridCol w="4082400"/>
              </a:tblGrid>
              <a:tr h="3025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ANOVA Assumptions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When might I have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a </a:t>
                      </a:r>
                      <a:r>
                        <a:rPr lang="en-US" i="0" baseline="0" dirty="0" smtClean="0">
                          <a:solidFill>
                            <a:srgbClr val="000000"/>
                          </a:solidFill>
                        </a:rPr>
                        <a:t>problem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?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b"/>
                </a:tc>
              </a:tr>
              <a:tr h="11063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1. Errors are statistically independent 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Did I forget</a:t>
                      </a:r>
                      <a:r>
                        <a:rPr lang="en-US" baseline="0" dirty="0" smtClean="0"/>
                        <a:t> to </a:t>
                      </a:r>
                      <a:r>
                        <a:rPr lang="en-US" i="1" baseline="0" dirty="0" smtClean="0"/>
                        <a:t>randomly</a:t>
                      </a:r>
                      <a:r>
                        <a:rPr lang="en-US" baseline="0" dirty="0" smtClean="0"/>
                        <a:t> assign treatments to experimental units?(e.g. fertilizer rate treatments assigned to plots)</a:t>
                      </a:r>
                      <a:endParaRPr lang="en-US" dirty="0"/>
                    </a:p>
                  </a:txBody>
                  <a:tcPr/>
                </a:tc>
              </a:tr>
              <a:tr h="8510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2. Additive effects: the variables are </a:t>
                      </a:r>
                      <a:r>
                        <a:rPr lang="en-US" i="1" dirty="0" smtClean="0"/>
                        <a:t>added</a:t>
                      </a:r>
                      <a:r>
                        <a:rPr lang="en-US" dirty="0" smtClean="0"/>
                        <a:t>, not multiplied</a:t>
                      </a:r>
                      <a:endParaRPr lang="en-US" i="1" dirty="0" smtClean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Does the </a:t>
                      </a:r>
                      <a:r>
                        <a:rPr lang="en-US" i="1" dirty="0" smtClean="0"/>
                        <a:t>effect</a:t>
                      </a:r>
                      <a:r>
                        <a:rPr lang="en-US" dirty="0" smtClean="0"/>
                        <a:t> of the treatment </a:t>
                      </a:r>
                      <a:r>
                        <a:rPr lang="en-US" i="1" dirty="0" smtClean="0"/>
                        <a:t>depend</a:t>
                      </a:r>
                      <a:r>
                        <a:rPr lang="en-US" dirty="0" smtClean="0"/>
                        <a:t> on what block they’re</a:t>
                      </a:r>
                      <a:r>
                        <a:rPr lang="en-US" baseline="0" dirty="0" smtClean="0"/>
                        <a:t> in?</a:t>
                      </a:r>
                      <a:endParaRPr lang="en-US" dirty="0"/>
                    </a:p>
                  </a:txBody>
                  <a:tcPr/>
                </a:tc>
              </a:tr>
              <a:tr h="8010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3. Normal distribution of errors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the data</a:t>
                      </a:r>
                      <a:r>
                        <a:rPr lang="en-US" baseline="0" dirty="0" smtClean="0"/>
                        <a:t> represent a rare event, or are there outliers?</a:t>
                      </a:r>
                      <a:endParaRPr lang="en-US" dirty="0"/>
                    </a:p>
                  </a:txBody>
                  <a:tcPr/>
                </a:tc>
              </a:tr>
              <a:tr h="8010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4. Equal </a:t>
                      </a:r>
                      <a:r>
                        <a:rPr lang="en-US" baseline="0" dirty="0" smtClean="0"/>
                        <a:t>differences </a:t>
                      </a:r>
                      <a:r>
                        <a:rPr lang="en-US" i="0" baseline="0" dirty="0" smtClean="0"/>
                        <a:t>(variance) </a:t>
                      </a:r>
                      <a:r>
                        <a:rPr lang="en-US" i="1" baseline="0" dirty="0" smtClean="0"/>
                        <a:t>within</a:t>
                      </a:r>
                      <a:r>
                        <a:rPr lang="en-US" baseline="0" dirty="0" smtClean="0"/>
                        <a:t> treatments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Is</a:t>
                      </a:r>
                      <a:r>
                        <a:rPr lang="en-US" baseline="0" dirty="0" smtClean="0"/>
                        <a:t> there a very strong treatment effect, or is this a multi-site study?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80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the power transformation….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27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6-06-12 at 8.22.08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9" r="-1406" b="47564"/>
          <a:stretch/>
        </p:blipFill>
        <p:spPr>
          <a:xfrm>
            <a:off x="678405" y="2108397"/>
            <a:ext cx="7811546" cy="33782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908" y="756353"/>
            <a:ext cx="8054093" cy="1044388"/>
          </a:xfrm>
        </p:spPr>
        <p:txBody>
          <a:bodyPr/>
          <a:lstStyle/>
          <a:p>
            <a:r>
              <a:rPr lang="en-US" dirty="0" smtClean="0"/>
              <a:t>Click </a:t>
            </a:r>
            <a:r>
              <a:rPr lang="en-US" dirty="0"/>
              <a:t>Power </a:t>
            </a:r>
            <a:r>
              <a:rPr lang="en-US" dirty="0" smtClean="0"/>
              <a:t>transformation.</a:t>
            </a:r>
            <a:endParaRPr lang="en-US" dirty="0"/>
          </a:p>
        </p:txBody>
      </p:sp>
      <p:sp>
        <p:nvSpPr>
          <p:cNvPr id="6" name="Left Arrow 5"/>
          <p:cNvSpPr/>
          <p:nvPr/>
        </p:nvSpPr>
        <p:spPr>
          <a:xfrm>
            <a:off x="3766831" y="3120163"/>
            <a:ext cx="606214" cy="40648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45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Shot 2015-09-23 at 4.27.53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94" b="-29928"/>
          <a:stretch/>
        </p:blipFill>
        <p:spPr>
          <a:xfrm>
            <a:off x="779463" y="2117577"/>
            <a:ext cx="7583487" cy="200194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804330"/>
            <a:ext cx="7583487" cy="1044388"/>
          </a:xfrm>
        </p:spPr>
        <p:txBody>
          <a:bodyPr/>
          <a:lstStyle/>
          <a:p>
            <a:r>
              <a:rPr lang="en-US" sz="3500" dirty="0" smtClean="0"/>
              <a:t>Note </a:t>
            </a:r>
            <a:r>
              <a:rPr lang="en-US" sz="3500" dirty="0"/>
              <a:t>the exponent used in the power transformation</a:t>
            </a:r>
          </a:p>
        </p:txBody>
      </p:sp>
      <p:sp>
        <p:nvSpPr>
          <p:cNvPr id="9" name="Oval 8"/>
          <p:cNvSpPr/>
          <p:nvPr/>
        </p:nvSpPr>
        <p:spPr>
          <a:xfrm>
            <a:off x="857954" y="2834419"/>
            <a:ext cx="2063045" cy="352778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57954" y="3697414"/>
            <a:ext cx="7504996" cy="3252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does this mean?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Each measurement was raised to 0.9065: (Yield value)</a:t>
            </a:r>
            <a:r>
              <a:rPr lang="en-US" sz="2800" baseline="30000" dirty="0" smtClean="0">
                <a:solidFill>
                  <a:schemeClr val="bg1"/>
                </a:solidFill>
              </a:rPr>
              <a:t>0.9065</a:t>
            </a:r>
          </a:p>
          <a:p>
            <a:endParaRPr lang="en-US" sz="2800" baseline="300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Let’s check the Assumption Tests to see if they improved..</a:t>
            </a:r>
            <a:endParaRPr lang="en-US" sz="2800" baseline="30000" dirty="0">
              <a:solidFill>
                <a:schemeClr val="bg1"/>
              </a:solidFill>
            </a:endParaRPr>
          </a:p>
          <a:p>
            <a:endParaRPr lang="en-US" sz="2800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066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890585"/>
              </p:ext>
            </p:extLst>
          </p:nvPr>
        </p:nvGraphicFramePr>
        <p:xfrm>
          <a:off x="207952" y="820973"/>
          <a:ext cx="8669750" cy="568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875"/>
                <a:gridCol w="4334875"/>
              </a:tblGrid>
              <a:tr h="51531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FFFF00"/>
                          </a:solidFill>
                        </a:rPr>
                        <a:t>Original data</a:t>
                      </a:r>
                      <a:endParaRPr lang="en-US" sz="22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FFFF00"/>
                          </a:solidFill>
                        </a:rPr>
                        <a:t>Power-transformed</a:t>
                      </a:r>
                      <a:endParaRPr lang="en-US" sz="22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51702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6437" y="168605"/>
            <a:ext cx="7583487" cy="533101"/>
          </a:xfrm>
          <a:noFill/>
        </p:spPr>
        <p:txBody>
          <a:bodyPr anchor="t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Assumption of normality</a:t>
            </a:r>
            <a:endParaRPr lang="en-US" sz="3000" dirty="0">
              <a:solidFill>
                <a:schemeClr val="tx1"/>
              </a:solidFill>
            </a:endParaRPr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418678"/>
              </p:ext>
            </p:extLst>
          </p:nvPr>
        </p:nvGraphicFramePr>
        <p:xfrm>
          <a:off x="341917" y="1378308"/>
          <a:ext cx="409458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6018"/>
                <a:gridCol w="2178569"/>
              </a:tblGrid>
              <a:tr h="21264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Shapiro-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Wilk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 Test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2647">
                <a:tc gridSpan="2"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Data: residuals(fit)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12647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W = 0.98486,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p-value = 0.893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1" name="Picture 30" descr="Screen Shot 2015-09-22 at 5.01.42 PM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7"/>
          <a:stretch/>
        </p:blipFill>
        <p:spPr>
          <a:xfrm>
            <a:off x="207952" y="3130621"/>
            <a:ext cx="4263520" cy="296401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 rot="16200000">
            <a:off x="-492714" y="4411242"/>
            <a:ext cx="1656854" cy="215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Density </a:t>
            </a:r>
            <a:endParaRPr lang="en-US" sz="1400" b="1" dirty="0">
              <a:latin typeface="Lao Sangam MN"/>
              <a:cs typeface="Lao Sangam MN"/>
            </a:endParaRP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643269"/>
              </p:ext>
            </p:extLst>
          </p:nvPr>
        </p:nvGraphicFramePr>
        <p:xfrm>
          <a:off x="4715118" y="1378308"/>
          <a:ext cx="409458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6018"/>
                <a:gridCol w="2178569"/>
              </a:tblGrid>
              <a:tr h="21264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Shapiro-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Wilk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 Test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2647">
                <a:tc gridSpan="2"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Data: residuals(fit)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12647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W = 0.98225,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p-value = 0.8185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6" descr="Screen Shot 2015-09-23 at 4.28.49 PM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315" y="3130621"/>
            <a:ext cx="4238863" cy="296401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 rot="16200000">
            <a:off x="3917439" y="4458075"/>
            <a:ext cx="1656854" cy="215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Density 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38" name="Left Arrow 37"/>
          <p:cNvSpPr/>
          <p:nvPr/>
        </p:nvSpPr>
        <p:spPr>
          <a:xfrm rot="5400000">
            <a:off x="3511094" y="2262530"/>
            <a:ext cx="406782" cy="282223"/>
          </a:xfrm>
          <a:prstGeom prst="lef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42495" y="2484290"/>
            <a:ext cx="3494009" cy="646331"/>
          </a:xfrm>
          <a:prstGeom prst="rect">
            <a:avLst/>
          </a:prstGeom>
          <a:solidFill>
            <a:srgbClr val="FFFFFF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Recall, p&gt;0.05 </a:t>
            </a:r>
            <a:r>
              <a:rPr lang="en-US" dirty="0" smtClean="0">
                <a:solidFill>
                  <a:srgbClr val="0000FF"/>
                </a:solidFill>
                <a:sym typeface="Wingdings"/>
              </a:rPr>
              <a:t> normally distributed residuals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0" name="Left Arrow 39"/>
          <p:cNvSpPr/>
          <p:nvPr/>
        </p:nvSpPr>
        <p:spPr>
          <a:xfrm rot="5400000">
            <a:off x="7884295" y="2214507"/>
            <a:ext cx="406782" cy="282223"/>
          </a:xfrm>
          <a:prstGeom prst="lef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184342" y="2436267"/>
            <a:ext cx="1625363" cy="369332"/>
          </a:xfrm>
          <a:prstGeom prst="rect">
            <a:avLst/>
          </a:prstGeom>
          <a:solidFill>
            <a:srgbClr val="FFFFFF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Also OK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255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158858"/>
              </p:ext>
            </p:extLst>
          </p:nvPr>
        </p:nvGraphicFramePr>
        <p:xfrm>
          <a:off x="250843" y="785028"/>
          <a:ext cx="8669750" cy="6030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875"/>
                <a:gridCol w="4334875"/>
              </a:tblGrid>
              <a:tr h="45193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FFFF00"/>
                          </a:solidFill>
                        </a:rPr>
                        <a:t>Original data</a:t>
                      </a:r>
                      <a:endParaRPr lang="en-US" sz="22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FFFF00"/>
                          </a:solidFill>
                        </a:rPr>
                        <a:t>Power-transformed</a:t>
                      </a:r>
                      <a:endParaRPr lang="en-US" sz="22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55787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2" name="Content Placeholder 3" descr="Screen Shot 2015-09-22 at 4.45.52 PM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" b="9143"/>
          <a:stretch/>
        </p:blipFill>
        <p:spPr>
          <a:xfrm>
            <a:off x="476264" y="4734407"/>
            <a:ext cx="3960241" cy="196060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6437" y="168605"/>
            <a:ext cx="7583487" cy="533101"/>
          </a:xfrm>
          <a:noFill/>
        </p:spPr>
        <p:txBody>
          <a:bodyPr anchor="t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Assumption of equal variance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1210" y="6479959"/>
            <a:ext cx="4084740" cy="215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    n1                 n2                 n3</a:t>
            </a:r>
            <a:endParaRPr lang="en-US" sz="1400" b="1" dirty="0">
              <a:latin typeface="Lao Sangam MN"/>
              <a:cs typeface="Lao Sangam MN"/>
            </a:endParaRPr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388444"/>
              </p:ext>
            </p:extLst>
          </p:nvPr>
        </p:nvGraphicFramePr>
        <p:xfrm>
          <a:off x="341918" y="1275684"/>
          <a:ext cx="411926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50"/>
                <a:gridCol w="712285"/>
                <a:gridCol w="1192052"/>
                <a:gridCol w="1178474"/>
              </a:tblGrid>
              <a:tr h="212647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Levene’s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Test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2647">
                <a:tc gridSpan="4"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yield ~ clone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126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Df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F value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Pr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(&gt;F)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12647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group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5.2195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0.01073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8" name="Oval 87"/>
          <p:cNvSpPr/>
          <p:nvPr/>
        </p:nvSpPr>
        <p:spPr>
          <a:xfrm>
            <a:off x="3134657" y="2585984"/>
            <a:ext cx="860158" cy="256828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963541"/>
              </p:ext>
            </p:extLst>
          </p:nvPr>
        </p:nvGraphicFramePr>
        <p:xfrm>
          <a:off x="336322" y="2386286"/>
          <a:ext cx="4100183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650"/>
                <a:gridCol w="708986"/>
                <a:gridCol w="1186531"/>
                <a:gridCol w="1173016"/>
              </a:tblGrid>
              <a:tr h="0">
                <a:tc gridSpan="4"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yield ~ nitrogen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126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Df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F value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Pr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(&gt;F)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12647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group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1.0005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0.3786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 descr="Screen Shot 2015-09-23 at 4.29.00 PM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7" b="6374"/>
          <a:stretch/>
        </p:blipFill>
        <p:spPr>
          <a:xfrm>
            <a:off x="4694611" y="3209246"/>
            <a:ext cx="4105138" cy="1719894"/>
          </a:xfrm>
          <a:prstGeom prst="rect">
            <a:avLst/>
          </a:prstGeom>
        </p:spPr>
      </p:pic>
      <p:pic>
        <p:nvPicPr>
          <p:cNvPr id="50" name="Picture 49" descr="Screen Shot 2015-09-23 at 4.29.11 PM.pn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6" b="8815"/>
          <a:stretch/>
        </p:blipFill>
        <p:spPr>
          <a:xfrm>
            <a:off x="4778170" y="4902665"/>
            <a:ext cx="4021578" cy="1710843"/>
          </a:xfrm>
          <a:prstGeom prst="rect">
            <a:avLst/>
          </a:prstGeom>
        </p:spPr>
      </p:pic>
      <p:pic>
        <p:nvPicPr>
          <p:cNvPr id="51" name="Content Placeholder 4" descr="Screen Shot 2015-09-22 at 4.45.42 PM.png"/>
          <p:cNvPicPr>
            <a:picLocks noGrp="1" noChangeAspect="1"/>
          </p:cNvPicPr>
          <p:nvPr>
            <p:ph idx="1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9" b="8968"/>
          <a:stretch/>
        </p:blipFill>
        <p:spPr>
          <a:xfrm>
            <a:off x="476265" y="3235911"/>
            <a:ext cx="3960240" cy="1540829"/>
          </a:xfrm>
        </p:spPr>
      </p:pic>
      <p:sp>
        <p:nvSpPr>
          <p:cNvPr id="27" name="TextBox 26"/>
          <p:cNvSpPr txBox="1"/>
          <p:nvPr/>
        </p:nvSpPr>
        <p:spPr>
          <a:xfrm>
            <a:off x="845207" y="3211488"/>
            <a:ext cx="203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Lao Sangam MN"/>
                <a:cs typeface="Lao Sangam MN"/>
              </a:rPr>
              <a:t>Effect of clone </a:t>
            </a:r>
          </a:p>
          <a:p>
            <a:r>
              <a:rPr lang="en-US" b="1" dirty="0">
                <a:latin typeface="Lao Sangam MN"/>
                <a:cs typeface="Lao Sangam MN"/>
              </a:rPr>
              <a:t>o</a:t>
            </a:r>
            <a:r>
              <a:rPr lang="en-US" b="1" dirty="0" smtClean="0">
                <a:latin typeface="Lao Sangam MN"/>
                <a:cs typeface="Lao Sangam MN"/>
              </a:rPr>
              <a:t>n yield</a:t>
            </a:r>
            <a:endParaRPr lang="en-US" b="1" dirty="0">
              <a:latin typeface="Lao Sangam MN"/>
              <a:cs typeface="Lao Sangam MN"/>
            </a:endParaRPr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397593" y="3916082"/>
            <a:ext cx="1665384" cy="30777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ao Sangam MN"/>
                <a:cs typeface="Lao Sangam MN"/>
              </a:rPr>
              <a:t>y</a:t>
            </a:r>
            <a:r>
              <a:rPr lang="en-US" sz="1400" b="1" dirty="0" smtClean="0">
                <a:latin typeface="Lao Sangam MN"/>
                <a:cs typeface="Lao Sangam MN"/>
              </a:rPr>
              <a:t>ield 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4372" y="4687221"/>
            <a:ext cx="4046252" cy="215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        c1                c2                c3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54" name="TextBox 53"/>
          <p:cNvSpPr txBox="1"/>
          <p:nvPr/>
        </p:nvSpPr>
        <p:spPr>
          <a:xfrm rot="16200000">
            <a:off x="-395153" y="5577202"/>
            <a:ext cx="1656854" cy="30777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ao Sangam MN"/>
                <a:cs typeface="Lao Sangam MN"/>
              </a:rPr>
              <a:t>y</a:t>
            </a:r>
            <a:r>
              <a:rPr lang="en-US" sz="1400" b="1" dirty="0" smtClean="0">
                <a:latin typeface="Lao Sangam MN"/>
                <a:cs typeface="Lao Sangam MN"/>
              </a:rPr>
              <a:t>ield 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81166" y="4945166"/>
            <a:ext cx="2206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Lao Sangam MN"/>
                <a:cs typeface="Lao Sangam MN"/>
              </a:rPr>
              <a:t>Effect of nitrogen on yield</a:t>
            </a:r>
            <a:endParaRPr lang="en-US" b="1" dirty="0">
              <a:latin typeface="Lao Sangam MN"/>
              <a:cs typeface="Lao Sangam MN"/>
            </a:endParaRPr>
          </a:p>
        </p:txBody>
      </p:sp>
      <p:sp>
        <p:nvSpPr>
          <p:cNvPr id="56" name="TextBox 55"/>
          <p:cNvSpPr txBox="1"/>
          <p:nvPr/>
        </p:nvSpPr>
        <p:spPr>
          <a:xfrm rot="16200000">
            <a:off x="3920361" y="3905816"/>
            <a:ext cx="1700923" cy="30777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Lao Sangam MN"/>
                <a:cs typeface="Lao Sangam MN"/>
              </a:rPr>
              <a:t>y</a:t>
            </a:r>
            <a:r>
              <a:rPr lang="en-US" sz="1400" b="1" dirty="0" err="1" smtClean="0">
                <a:latin typeface="Lao Sangam MN"/>
                <a:cs typeface="Lao Sangam MN"/>
              </a:rPr>
              <a:t>ield.pow</a:t>
            </a:r>
            <a:r>
              <a:rPr lang="en-US" sz="1400" b="1" dirty="0" smtClean="0">
                <a:latin typeface="Lao Sangam MN"/>
                <a:cs typeface="Lao Sangam MN"/>
              </a:rPr>
              <a:t> 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57" name="TextBox 56"/>
          <p:cNvSpPr txBox="1"/>
          <p:nvPr/>
        </p:nvSpPr>
        <p:spPr>
          <a:xfrm rot="16200000">
            <a:off x="3894133" y="5646918"/>
            <a:ext cx="1781279" cy="30777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Lao Sangam MN"/>
                <a:cs typeface="Lao Sangam MN"/>
              </a:rPr>
              <a:t>y</a:t>
            </a:r>
            <a:r>
              <a:rPr lang="en-US" sz="1400" b="1" dirty="0" err="1" smtClean="0">
                <a:latin typeface="Lao Sangam MN"/>
                <a:cs typeface="Lao Sangam MN"/>
              </a:rPr>
              <a:t>ield.pow</a:t>
            </a:r>
            <a:r>
              <a:rPr lang="en-US" sz="1400" b="1" dirty="0" smtClean="0">
                <a:latin typeface="Lao Sangam MN"/>
                <a:cs typeface="Lao Sangam MN"/>
              </a:rPr>
              <a:t> 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61" name="TextBox 60"/>
          <p:cNvSpPr txBox="1"/>
          <p:nvPr/>
        </p:nvSpPr>
        <p:spPr>
          <a:xfrm rot="16200000">
            <a:off x="33674" y="3794114"/>
            <a:ext cx="1258090" cy="215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10    15    20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62" name="TextBox 61"/>
          <p:cNvSpPr txBox="1"/>
          <p:nvPr/>
        </p:nvSpPr>
        <p:spPr>
          <a:xfrm rot="16200000">
            <a:off x="33673" y="5535257"/>
            <a:ext cx="1258090" cy="215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10    15    20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4267697" y="3922484"/>
            <a:ext cx="1456014" cy="215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6      10     14</a:t>
            </a:r>
            <a:endParaRPr lang="en-US" sz="1400" b="1" dirty="0">
              <a:latin typeface="Lao Sangam MN"/>
              <a:cs typeface="Lao Sangam MN"/>
            </a:endParaRPr>
          </a:p>
        </p:txBody>
      </p:sp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415972"/>
              </p:ext>
            </p:extLst>
          </p:nvPr>
        </p:nvGraphicFramePr>
        <p:xfrm>
          <a:off x="4680488" y="1275684"/>
          <a:ext cx="411926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50"/>
                <a:gridCol w="712285"/>
                <a:gridCol w="1192052"/>
                <a:gridCol w="1178474"/>
              </a:tblGrid>
              <a:tr h="212647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Levene’s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Test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2647">
                <a:tc gridSpan="4">
                  <a:txBody>
                    <a:bodyPr/>
                    <a:lstStyle/>
                    <a:p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yield.pow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 ~ clone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126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Df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F value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Pr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(&gt;F)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12647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group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46163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0.01707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902084"/>
              </p:ext>
            </p:extLst>
          </p:nvPr>
        </p:nvGraphicFramePr>
        <p:xfrm>
          <a:off x="4674892" y="2386286"/>
          <a:ext cx="4100183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650"/>
                <a:gridCol w="708986"/>
                <a:gridCol w="1186531"/>
                <a:gridCol w="1173016"/>
              </a:tblGrid>
              <a:tr h="0">
                <a:tc gridSpan="4">
                  <a:txBody>
                    <a:bodyPr/>
                    <a:lstStyle/>
                    <a:p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yield.pow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 ~ nitrogen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126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Df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F value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Pr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(&gt;F)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12647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group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0.9421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4753145" y="6476004"/>
            <a:ext cx="4046603" cy="215443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     n1                 n2                 n3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41300" y="3207533"/>
            <a:ext cx="203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Lao Sangam MN"/>
                <a:cs typeface="Lao Sangam MN"/>
              </a:rPr>
              <a:t>Effect of clone </a:t>
            </a:r>
          </a:p>
          <a:p>
            <a:r>
              <a:rPr lang="en-US" b="1" dirty="0">
                <a:latin typeface="Lao Sangam MN"/>
                <a:cs typeface="Lao Sangam MN"/>
              </a:rPr>
              <a:t>o</a:t>
            </a:r>
            <a:r>
              <a:rPr lang="en-US" b="1" dirty="0" smtClean="0">
                <a:latin typeface="Lao Sangam MN"/>
                <a:cs typeface="Lao Sangam MN"/>
              </a:rPr>
              <a:t>n </a:t>
            </a:r>
            <a:r>
              <a:rPr lang="en-US" b="1" dirty="0" err="1" smtClean="0">
                <a:latin typeface="Lao Sangam MN"/>
                <a:cs typeface="Lao Sangam MN"/>
              </a:rPr>
              <a:t>yield.pow</a:t>
            </a:r>
            <a:endParaRPr lang="en-US" b="1" dirty="0">
              <a:latin typeface="Lao Sangam MN"/>
              <a:cs typeface="Lao Sangam MN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757693" y="4683266"/>
            <a:ext cx="4017382" cy="215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     c1                 c2                c3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253101" y="4902135"/>
            <a:ext cx="2206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Lao Sangam MN"/>
                <a:cs typeface="Lao Sangam MN"/>
              </a:rPr>
              <a:t>Effect of nitrogen on </a:t>
            </a:r>
            <a:r>
              <a:rPr lang="en-US" b="1" dirty="0" err="1" smtClean="0">
                <a:latin typeface="Lao Sangam MN"/>
                <a:cs typeface="Lao Sangam MN"/>
              </a:rPr>
              <a:t>yield.pow</a:t>
            </a:r>
            <a:endParaRPr lang="en-US" b="1" dirty="0">
              <a:latin typeface="Lao Sangam MN"/>
              <a:cs typeface="Lao Sangam MN"/>
            </a:endParaRPr>
          </a:p>
        </p:txBody>
      </p:sp>
      <p:sp>
        <p:nvSpPr>
          <p:cNvPr id="70" name="TextBox 69"/>
          <p:cNvSpPr txBox="1"/>
          <p:nvPr/>
        </p:nvSpPr>
        <p:spPr>
          <a:xfrm rot="16200000">
            <a:off x="4231282" y="5650256"/>
            <a:ext cx="1579524" cy="215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6      10     14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72" name="&quot;No&quot; Symbol 71"/>
          <p:cNvSpPr/>
          <p:nvPr/>
        </p:nvSpPr>
        <p:spPr>
          <a:xfrm>
            <a:off x="7459692" y="2138246"/>
            <a:ext cx="1198602" cy="248039"/>
          </a:xfrm>
          <a:prstGeom prst="noSmoking">
            <a:avLst>
              <a:gd name="adj" fmla="val 0"/>
            </a:avLst>
          </a:prstGeom>
          <a:ln w="31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Left Arrow 75"/>
          <p:cNvSpPr/>
          <p:nvPr/>
        </p:nvSpPr>
        <p:spPr>
          <a:xfrm rot="10800000">
            <a:off x="7256301" y="2115200"/>
            <a:ext cx="406782" cy="282223"/>
          </a:xfrm>
          <a:prstGeom prst="lef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5253102" y="2016954"/>
            <a:ext cx="2003200" cy="369332"/>
          </a:xfrm>
          <a:prstGeom prst="rect">
            <a:avLst/>
          </a:prstGeom>
          <a:solidFill>
            <a:srgbClr val="FFFFFF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Not much better!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7" name="&quot;No&quot; Symbol 76"/>
          <p:cNvSpPr/>
          <p:nvPr/>
        </p:nvSpPr>
        <p:spPr>
          <a:xfrm>
            <a:off x="3111513" y="2118808"/>
            <a:ext cx="1198602" cy="248039"/>
          </a:xfrm>
          <a:prstGeom prst="noSmoking">
            <a:avLst>
              <a:gd name="adj" fmla="val 0"/>
            </a:avLst>
          </a:prstGeom>
          <a:ln w="31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Left Arrow 77"/>
          <p:cNvSpPr/>
          <p:nvPr/>
        </p:nvSpPr>
        <p:spPr>
          <a:xfrm rot="10800000">
            <a:off x="2908122" y="2095762"/>
            <a:ext cx="406782" cy="28222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88990" y="1997516"/>
            <a:ext cx="2319134" cy="92333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Recall, p&lt;0.05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 unequal variance among clone levels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490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63" grpId="0" animBg="1"/>
      <p:bldP spid="66" grpId="0" animBg="1"/>
      <p:bldP spid="67" grpId="0"/>
      <p:bldP spid="68" grpId="0" animBg="1"/>
      <p:bldP spid="69" grpId="0"/>
      <p:bldP spid="70" grpId="0" animBg="1"/>
      <p:bldP spid="72" grpId="0" animBg="1"/>
      <p:bldP spid="76" grpId="0" animBg="1"/>
      <p:bldP spid="75" grpId="0" animBg="1"/>
      <p:bldP spid="77" grpId="0" animBg="1"/>
      <p:bldP spid="78" grpId="0" animBg="1"/>
      <p:bldP spid="8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441467"/>
              </p:ext>
            </p:extLst>
          </p:nvPr>
        </p:nvGraphicFramePr>
        <p:xfrm>
          <a:off x="250843" y="785028"/>
          <a:ext cx="8669750" cy="47081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875"/>
                <a:gridCol w="4334875"/>
              </a:tblGrid>
              <a:tr h="3468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FFFF00"/>
                          </a:solidFill>
                        </a:rPr>
                        <a:t>Original data</a:t>
                      </a:r>
                      <a:endParaRPr lang="en-US" sz="22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FFFF00"/>
                          </a:solidFill>
                        </a:rPr>
                        <a:t>Power-transformed</a:t>
                      </a:r>
                      <a:endParaRPr lang="en-US" sz="22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428141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2" name="Content Placeholder 2" descr="Screen Shot 2016-06-12 at 8.15.51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-11349" r="21088" b="-11349"/>
          <a:stretch/>
        </p:blipFill>
        <p:spPr>
          <a:xfrm>
            <a:off x="276503" y="2656723"/>
            <a:ext cx="4176889" cy="3144952"/>
          </a:xfrm>
          <a:prstGeom prst="rect">
            <a:avLst/>
          </a:prstGeom>
        </p:spPr>
      </p:pic>
      <p:pic>
        <p:nvPicPr>
          <p:cNvPr id="17" name="Picture 16" descr="Screen Shot 2016-06-12 at 8.32.25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9"/>
          <a:stretch/>
        </p:blipFill>
        <p:spPr>
          <a:xfrm>
            <a:off x="4587571" y="2993565"/>
            <a:ext cx="4331775" cy="239688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6437" y="168605"/>
            <a:ext cx="7583487" cy="533101"/>
          </a:xfrm>
          <a:noFill/>
        </p:spPr>
        <p:txBody>
          <a:bodyPr anchor="t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Assumption of </a:t>
            </a:r>
            <a:r>
              <a:rPr lang="en-US" sz="3000" dirty="0" err="1" smtClean="0">
                <a:solidFill>
                  <a:schemeClr val="tx1"/>
                </a:solidFill>
              </a:rPr>
              <a:t>additivity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0843" y="1253572"/>
            <a:ext cx="4175225" cy="1692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dirty="0" err="1" smtClean="0"/>
              <a:t>Tukey’s</a:t>
            </a:r>
            <a:r>
              <a:rPr lang="en-US" sz="2500" dirty="0" smtClean="0"/>
              <a:t> Test for </a:t>
            </a:r>
            <a:r>
              <a:rPr lang="en-US" sz="2500" dirty="0" err="1" smtClean="0"/>
              <a:t>Nonadditivity</a:t>
            </a:r>
            <a:endParaRPr lang="en-US" sz="2500" dirty="0" smtClean="0"/>
          </a:p>
          <a:p>
            <a:r>
              <a:rPr lang="en-US" dirty="0" smtClean="0"/>
              <a:t>Attention: Refer only to the ‘</a:t>
            </a:r>
            <a:r>
              <a:rPr lang="en-US" dirty="0" err="1" smtClean="0"/>
              <a:t>yield.pred.sq</a:t>
            </a:r>
            <a:r>
              <a:rPr lang="en-US" dirty="0" smtClean="0"/>
              <a:t>’ row in this table, ignore all other rows.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89083" y="4398768"/>
            <a:ext cx="1134708" cy="230728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Arrow 13"/>
          <p:cNvSpPr/>
          <p:nvPr/>
        </p:nvSpPr>
        <p:spPr>
          <a:xfrm rot="5400000">
            <a:off x="2654905" y="4920222"/>
            <a:ext cx="863670" cy="282222"/>
          </a:xfrm>
          <a:prstGeom prst="lef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29307" y="5031500"/>
            <a:ext cx="2796762" cy="646331"/>
          </a:xfrm>
          <a:prstGeom prst="rect">
            <a:avLst/>
          </a:prstGeom>
          <a:solidFill>
            <a:srgbClr val="FFFFFF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Recall, p-value &gt; 0.05 </a:t>
            </a:r>
            <a:r>
              <a:rPr lang="en-US" dirty="0" smtClean="0">
                <a:solidFill>
                  <a:srgbClr val="0000FF"/>
                </a:solidFill>
                <a:sym typeface="Wingdings"/>
              </a:rPr>
              <a:t> Good!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1700" y="1253572"/>
            <a:ext cx="4175225" cy="1692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dirty="0" err="1" smtClean="0"/>
              <a:t>Tukey’s</a:t>
            </a:r>
            <a:r>
              <a:rPr lang="en-US" sz="2500" dirty="0" smtClean="0"/>
              <a:t> Test for </a:t>
            </a:r>
            <a:r>
              <a:rPr lang="en-US" sz="2500" dirty="0" err="1" smtClean="0"/>
              <a:t>Nonadditivity</a:t>
            </a:r>
            <a:endParaRPr lang="en-US" sz="2500" dirty="0" smtClean="0"/>
          </a:p>
          <a:p>
            <a:r>
              <a:rPr lang="en-US" dirty="0" smtClean="0"/>
              <a:t>Attention: Refer only to the ‘</a:t>
            </a:r>
            <a:r>
              <a:rPr lang="en-US" dirty="0" err="1" smtClean="0"/>
              <a:t>yield.pred.sq</a:t>
            </a:r>
            <a:r>
              <a:rPr lang="en-US" dirty="0" smtClean="0"/>
              <a:t>’ row in this table, ignore all other rows.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87571" y="4398768"/>
            <a:ext cx="1466096" cy="222006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Left Arrow 19"/>
          <p:cNvSpPr/>
          <p:nvPr/>
        </p:nvSpPr>
        <p:spPr>
          <a:xfrm rot="5400000">
            <a:off x="7315331" y="5065753"/>
            <a:ext cx="1172179" cy="282222"/>
          </a:xfrm>
          <a:prstGeom prst="lef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033722" y="5169999"/>
            <a:ext cx="1793203" cy="646331"/>
          </a:xfrm>
          <a:prstGeom prst="rect">
            <a:avLst/>
          </a:prstGeom>
          <a:solidFill>
            <a:srgbClr val="FFFFFF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Still good, p&gt;0.05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898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20" grpId="0" animBg="1"/>
      <p:bldP spid="21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9463" y="2591360"/>
            <a:ext cx="8021356" cy="1362075"/>
          </a:xfrm>
        </p:spPr>
        <p:txBody>
          <a:bodyPr/>
          <a:lstStyle/>
          <a:p>
            <a:r>
              <a:rPr lang="en-US" dirty="0" smtClean="0"/>
              <a:t>Now let’s try the logarithmic (log) transformation…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98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9-24 at 3.55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2090913"/>
            <a:ext cx="7544588" cy="17161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804330"/>
            <a:ext cx="7583487" cy="1044388"/>
          </a:xfrm>
        </p:spPr>
        <p:txBody>
          <a:bodyPr/>
          <a:lstStyle/>
          <a:p>
            <a:r>
              <a:rPr lang="en-US" sz="3500" dirty="0" smtClean="0"/>
              <a:t>Note the new model formula with the dependent variable: yield.log10</a:t>
            </a:r>
            <a:endParaRPr lang="en-US" sz="3500" dirty="0"/>
          </a:p>
        </p:txBody>
      </p:sp>
      <p:sp>
        <p:nvSpPr>
          <p:cNvPr id="7" name="Oval 6"/>
          <p:cNvSpPr/>
          <p:nvPr/>
        </p:nvSpPr>
        <p:spPr>
          <a:xfrm>
            <a:off x="1058334" y="3014506"/>
            <a:ext cx="1520332" cy="482480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0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877015"/>
              </p:ext>
            </p:extLst>
          </p:nvPr>
        </p:nvGraphicFramePr>
        <p:xfrm>
          <a:off x="207952" y="820973"/>
          <a:ext cx="8669750" cy="568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875"/>
                <a:gridCol w="4334875"/>
              </a:tblGrid>
              <a:tr h="51531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FFFF00"/>
                          </a:solidFill>
                        </a:rPr>
                        <a:t>Original data</a:t>
                      </a:r>
                      <a:endParaRPr lang="en-US" sz="22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FFFF00"/>
                          </a:solidFill>
                        </a:rPr>
                        <a:t>log-transformed</a:t>
                      </a:r>
                      <a:endParaRPr lang="en-US" sz="22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51702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6437" y="168605"/>
            <a:ext cx="7583487" cy="533101"/>
          </a:xfrm>
          <a:noFill/>
        </p:spPr>
        <p:txBody>
          <a:bodyPr anchor="t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Assumption of normality</a:t>
            </a:r>
            <a:endParaRPr lang="en-US" sz="3000" dirty="0">
              <a:solidFill>
                <a:schemeClr val="tx1"/>
              </a:solidFill>
            </a:endParaRPr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520302"/>
              </p:ext>
            </p:extLst>
          </p:nvPr>
        </p:nvGraphicFramePr>
        <p:xfrm>
          <a:off x="341917" y="1378308"/>
          <a:ext cx="409458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6018"/>
                <a:gridCol w="2178569"/>
              </a:tblGrid>
              <a:tr h="21264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Shapiro-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Wilk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 Test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2647">
                <a:tc gridSpan="2"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Data: residuals(fit)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12647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W = 0.98486,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p-value = 0.893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1" name="Picture 30" descr="Screen Shot 2015-09-22 at 5.01.42 PM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11"/>
          <a:stretch/>
        </p:blipFill>
        <p:spPr>
          <a:xfrm>
            <a:off x="207952" y="3395209"/>
            <a:ext cx="4263520" cy="2699429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 rot="16200000">
            <a:off x="-492714" y="4411242"/>
            <a:ext cx="1656854" cy="215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Density </a:t>
            </a:r>
            <a:endParaRPr lang="en-US" sz="1400" b="1" dirty="0">
              <a:latin typeface="Lao Sangam MN"/>
              <a:cs typeface="Lao Sangam MN"/>
            </a:endParaRP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475439"/>
              </p:ext>
            </p:extLst>
          </p:nvPr>
        </p:nvGraphicFramePr>
        <p:xfrm>
          <a:off x="4715118" y="1378308"/>
          <a:ext cx="409458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6018"/>
                <a:gridCol w="2178569"/>
              </a:tblGrid>
              <a:tr h="21264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Shapiro-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Wilk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 Test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2647">
                <a:tc gridSpan="2"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Data: residuals(fit)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12647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W = 0.94738,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p-value = 0.08646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8" name="Left Arrow 37"/>
          <p:cNvSpPr/>
          <p:nvPr/>
        </p:nvSpPr>
        <p:spPr>
          <a:xfrm rot="5400000">
            <a:off x="3511094" y="2262530"/>
            <a:ext cx="406782" cy="282223"/>
          </a:xfrm>
          <a:prstGeom prst="lef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42495" y="2484290"/>
            <a:ext cx="3494009" cy="369332"/>
          </a:xfrm>
          <a:prstGeom prst="rect">
            <a:avLst/>
          </a:prstGeom>
          <a:solidFill>
            <a:srgbClr val="FFFFFF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Recall, p&gt;0.05 </a:t>
            </a:r>
            <a:r>
              <a:rPr lang="en-US" dirty="0" smtClean="0">
                <a:solidFill>
                  <a:srgbClr val="0000FF"/>
                </a:solidFill>
                <a:sym typeface="Wingdings"/>
              </a:rPr>
              <a:t> OK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0" name="Left Arrow 39"/>
          <p:cNvSpPr/>
          <p:nvPr/>
        </p:nvSpPr>
        <p:spPr>
          <a:xfrm rot="5400000">
            <a:off x="7884295" y="2240163"/>
            <a:ext cx="406782" cy="282223"/>
          </a:xfrm>
          <a:prstGeom prst="lef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40250" y="2461923"/>
            <a:ext cx="2369455" cy="646331"/>
          </a:xfrm>
          <a:prstGeom prst="rect">
            <a:avLst/>
          </a:prstGeom>
          <a:solidFill>
            <a:srgbClr val="FFFFFF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Also OK, but worse than original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3" name="Picture 2" descr="Screen Shot 2015-09-24 at 3.55.24 PM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t="21463"/>
          <a:stretch/>
        </p:blipFill>
        <p:spPr>
          <a:xfrm>
            <a:off x="4638144" y="3395209"/>
            <a:ext cx="4239558" cy="269942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16200000">
            <a:off x="3339747" y="4637200"/>
            <a:ext cx="2699428" cy="21544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Density </a:t>
            </a:r>
            <a:endParaRPr lang="en-US" sz="1400" b="1" dirty="0">
              <a:latin typeface="Lao Sangam MN"/>
              <a:cs typeface="Lao Sangam MN"/>
            </a:endParaRPr>
          </a:p>
        </p:txBody>
      </p:sp>
    </p:spTree>
    <p:extLst>
      <p:ext uri="{BB962C8B-B14F-4D97-AF65-F5344CB8AC3E}">
        <p14:creationId xmlns:p14="http://schemas.microsoft.com/office/powerpoint/2010/main" val="2840320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1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19033"/>
              </p:ext>
            </p:extLst>
          </p:nvPr>
        </p:nvGraphicFramePr>
        <p:xfrm>
          <a:off x="250843" y="785028"/>
          <a:ext cx="8669750" cy="6030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875"/>
                <a:gridCol w="4334875"/>
              </a:tblGrid>
              <a:tr h="45193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FFFF00"/>
                          </a:solidFill>
                        </a:rPr>
                        <a:t>Original data</a:t>
                      </a:r>
                      <a:endParaRPr lang="en-US" sz="22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FFFF00"/>
                          </a:solidFill>
                        </a:rPr>
                        <a:t>log-transformed</a:t>
                      </a:r>
                      <a:endParaRPr lang="en-US" sz="22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55787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 descr="Screen Shot 2015-09-24 at 3.55.42 PM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8" b="6394"/>
          <a:stretch/>
        </p:blipFill>
        <p:spPr>
          <a:xfrm>
            <a:off x="4674891" y="4898710"/>
            <a:ext cx="4178611" cy="1781280"/>
          </a:xfrm>
          <a:prstGeom prst="rect">
            <a:avLst/>
          </a:prstGeom>
        </p:spPr>
      </p:pic>
      <p:pic>
        <p:nvPicPr>
          <p:cNvPr id="3" name="Picture 2" descr="Screen Shot 2015-09-24 at 3.55.32 PM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9"/>
          <a:stretch/>
        </p:blipFill>
        <p:spPr>
          <a:xfrm>
            <a:off x="4778171" y="3184484"/>
            <a:ext cx="4021578" cy="1714226"/>
          </a:xfrm>
          <a:prstGeom prst="rect">
            <a:avLst/>
          </a:prstGeom>
        </p:spPr>
      </p:pic>
      <p:pic>
        <p:nvPicPr>
          <p:cNvPr id="52" name="Content Placeholder 3" descr="Screen Shot 2015-09-22 at 4.45.52 PM.pn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" b="9143"/>
          <a:stretch/>
        </p:blipFill>
        <p:spPr>
          <a:xfrm>
            <a:off x="476264" y="4734407"/>
            <a:ext cx="3960241" cy="196060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6437" y="168605"/>
            <a:ext cx="7583487" cy="533101"/>
          </a:xfrm>
          <a:noFill/>
        </p:spPr>
        <p:txBody>
          <a:bodyPr anchor="t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Assumption of equal variance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1210" y="6479959"/>
            <a:ext cx="4084740" cy="215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    n1                 n2                 n3</a:t>
            </a:r>
            <a:endParaRPr lang="en-US" sz="1400" b="1" dirty="0">
              <a:latin typeface="Lao Sangam MN"/>
              <a:cs typeface="Lao Sangam MN"/>
            </a:endParaRPr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080878"/>
              </p:ext>
            </p:extLst>
          </p:nvPr>
        </p:nvGraphicFramePr>
        <p:xfrm>
          <a:off x="341918" y="1275684"/>
          <a:ext cx="411926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50"/>
                <a:gridCol w="712285"/>
                <a:gridCol w="1192052"/>
                <a:gridCol w="1178474"/>
              </a:tblGrid>
              <a:tr h="212647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Levene’s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Test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2647">
                <a:tc gridSpan="4"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yield ~ clone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126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Df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F value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Pr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(&gt;F)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12647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group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5.2195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0.01073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8" name="Oval 87"/>
          <p:cNvSpPr/>
          <p:nvPr/>
        </p:nvSpPr>
        <p:spPr>
          <a:xfrm>
            <a:off x="3134657" y="2585984"/>
            <a:ext cx="860158" cy="256828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148929"/>
              </p:ext>
            </p:extLst>
          </p:nvPr>
        </p:nvGraphicFramePr>
        <p:xfrm>
          <a:off x="336322" y="2386286"/>
          <a:ext cx="4100183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650"/>
                <a:gridCol w="708986"/>
                <a:gridCol w="1186531"/>
                <a:gridCol w="1173016"/>
              </a:tblGrid>
              <a:tr h="0">
                <a:tc gridSpan="4"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yield ~ nitrogen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126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Df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F value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Pr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(&gt;F)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12647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group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1.0005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0.3786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51" name="Content Placeholder 4" descr="Screen Shot 2015-09-22 at 4.45.42 PM.png"/>
          <p:cNvPicPr>
            <a:picLocks noGrp="1" noChangeAspect="1"/>
          </p:cNvPicPr>
          <p:nvPr>
            <p:ph idx="1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9" b="8968"/>
          <a:stretch/>
        </p:blipFill>
        <p:spPr>
          <a:xfrm>
            <a:off x="476265" y="3235911"/>
            <a:ext cx="3960240" cy="1540829"/>
          </a:xfrm>
        </p:spPr>
      </p:pic>
      <p:sp>
        <p:nvSpPr>
          <p:cNvPr id="27" name="TextBox 26"/>
          <p:cNvSpPr txBox="1"/>
          <p:nvPr/>
        </p:nvSpPr>
        <p:spPr>
          <a:xfrm>
            <a:off x="845207" y="3211488"/>
            <a:ext cx="203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Lao Sangam MN"/>
                <a:cs typeface="Lao Sangam MN"/>
              </a:rPr>
              <a:t>Effect of clone </a:t>
            </a:r>
          </a:p>
          <a:p>
            <a:r>
              <a:rPr lang="en-US" b="1" dirty="0">
                <a:latin typeface="Lao Sangam MN"/>
                <a:cs typeface="Lao Sangam MN"/>
              </a:rPr>
              <a:t>o</a:t>
            </a:r>
            <a:r>
              <a:rPr lang="en-US" b="1" dirty="0" smtClean="0">
                <a:latin typeface="Lao Sangam MN"/>
                <a:cs typeface="Lao Sangam MN"/>
              </a:rPr>
              <a:t>n yield</a:t>
            </a:r>
            <a:endParaRPr lang="en-US" b="1" dirty="0">
              <a:latin typeface="Lao Sangam MN"/>
              <a:cs typeface="Lao Sangam MN"/>
            </a:endParaRPr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397593" y="3916082"/>
            <a:ext cx="1665384" cy="30777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ao Sangam MN"/>
                <a:cs typeface="Lao Sangam MN"/>
              </a:rPr>
              <a:t>y</a:t>
            </a:r>
            <a:r>
              <a:rPr lang="en-US" sz="1400" b="1" dirty="0" smtClean="0">
                <a:latin typeface="Lao Sangam MN"/>
                <a:cs typeface="Lao Sangam MN"/>
              </a:rPr>
              <a:t>ield 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4372" y="4687221"/>
            <a:ext cx="4046252" cy="215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        c1                c2                c3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54" name="TextBox 53"/>
          <p:cNvSpPr txBox="1"/>
          <p:nvPr/>
        </p:nvSpPr>
        <p:spPr>
          <a:xfrm rot="16200000">
            <a:off x="-395153" y="5577202"/>
            <a:ext cx="1656854" cy="30777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ao Sangam MN"/>
                <a:cs typeface="Lao Sangam MN"/>
              </a:rPr>
              <a:t>y</a:t>
            </a:r>
            <a:r>
              <a:rPr lang="en-US" sz="1400" b="1" dirty="0" smtClean="0">
                <a:latin typeface="Lao Sangam MN"/>
                <a:cs typeface="Lao Sangam MN"/>
              </a:rPr>
              <a:t>ield 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81166" y="4945166"/>
            <a:ext cx="2206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Lao Sangam MN"/>
                <a:cs typeface="Lao Sangam MN"/>
              </a:rPr>
              <a:t>Effect of nitrogen on yield</a:t>
            </a:r>
            <a:endParaRPr lang="en-US" b="1" dirty="0">
              <a:latin typeface="Lao Sangam MN"/>
              <a:cs typeface="Lao Sangam MN"/>
            </a:endParaRPr>
          </a:p>
        </p:txBody>
      </p:sp>
      <p:sp>
        <p:nvSpPr>
          <p:cNvPr id="56" name="TextBox 55"/>
          <p:cNvSpPr txBox="1"/>
          <p:nvPr/>
        </p:nvSpPr>
        <p:spPr>
          <a:xfrm rot="16200000">
            <a:off x="3920361" y="3905816"/>
            <a:ext cx="1700923" cy="30777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ao Sangam MN"/>
                <a:cs typeface="Lao Sangam MN"/>
              </a:rPr>
              <a:t>y</a:t>
            </a:r>
            <a:r>
              <a:rPr lang="en-US" sz="1400" b="1" dirty="0" smtClean="0">
                <a:latin typeface="Lao Sangam MN"/>
                <a:cs typeface="Lao Sangam MN"/>
              </a:rPr>
              <a:t>ield.log10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57" name="TextBox 56"/>
          <p:cNvSpPr txBox="1"/>
          <p:nvPr/>
        </p:nvSpPr>
        <p:spPr>
          <a:xfrm rot="16200000">
            <a:off x="3894133" y="5646918"/>
            <a:ext cx="1781279" cy="30777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Yyeld.log10 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61" name="TextBox 60"/>
          <p:cNvSpPr txBox="1"/>
          <p:nvPr/>
        </p:nvSpPr>
        <p:spPr>
          <a:xfrm rot="16200000">
            <a:off x="33674" y="3794114"/>
            <a:ext cx="1258090" cy="215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10    15    20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62" name="TextBox 61"/>
          <p:cNvSpPr txBox="1"/>
          <p:nvPr/>
        </p:nvSpPr>
        <p:spPr>
          <a:xfrm rot="16200000">
            <a:off x="33673" y="5535257"/>
            <a:ext cx="1258090" cy="215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10    15    20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4287223" y="4003421"/>
            <a:ext cx="1456014" cy="215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0.8    1.0   1.2</a:t>
            </a:r>
            <a:endParaRPr lang="en-US" sz="1400" b="1" dirty="0">
              <a:latin typeface="Lao Sangam MN"/>
              <a:cs typeface="Lao Sangam MN"/>
            </a:endParaRPr>
          </a:p>
        </p:txBody>
      </p:sp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917268"/>
              </p:ext>
            </p:extLst>
          </p:nvPr>
        </p:nvGraphicFramePr>
        <p:xfrm>
          <a:off x="4680488" y="1275684"/>
          <a:ext cx="411926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50"/>
                <a:gridCol w="712285"/>
                <a:gridCol w="1192052"/>
                <a:gridCol w="1178474"/>
              </a:tblGrid>
              <a:tr h="212647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Levene’s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Test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2647">
                <a:tc gridSpan="4"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yield.log10 ~ clone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126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Df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F value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Pr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(&gt;F)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12647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group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0.4815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0.6221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14035"/>
              </p:ext>
            </p:extLst>
          </p:nvPr>
        </p:nvGraphicFramePr>
        <p:xfrm>
          <a:off x="4674892" y="2386286"/>
          <a:ext cx="4100183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650"/>
                <a:gridCol w="708986"/>
                <a:gridCol w="1186531"/>
                <a:gridCol w="1173016"/>
              </a:tblGrid>
              <a:tr h="0">
                <a:tc gridSpan="4"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yield.log10 ~ nitrogen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126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Df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F value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Pr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(&gt;F)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12647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group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0.3762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0.6894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4753145" y="6476004"/>
            <a:ext cx="4046603" cy="215443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     n1                 n2                 n3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41300" y="3207533"/>
            <a:ext cx="1513929" cy="84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>
                <a:latin typeface="Lao Sangam MN"/>
                <a:cs typeface="Lao Sangam MN"/>
              </a:rPr>
              <a:t>Effect of clone on yield.log10</a:t>
            </a:r>
            <a:endParaRPr lang="en-US" b="1" dirty="0">
              <a:latin typeface="Lao Sangam MN"/>
              <a:cs typeface="Lao Sangam MN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778513" y="4704086"/>
            <a:ext cx="4017382" cy="215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     c1                 c2                c3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190641" y="4943775"/>
            <a:ext cx="2206591" cy="519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700" b="1" dirty="0" smtClean="0">
                <a:latin typeface="Lao Sangam MN"/>
                <a:cs typeface="Lao Sangam MN"/>
              </a:rPr>
              <a:t>Effect of nitrogen on yield.log10</a:t>
            </a:r>
            <a:endParaRPr lang="en-US" sz="1700" b="1" dirty="0">
              <a:latin typeface="Lao Sangam MN"/>
              <a:cs typeface="Lao Sangam MN"/>
            </a:endParaRPr>
          </a:p>
        </p:txBody>
      </p:sp>
      <p:sp>
        <p:nvSpPr>
          <p:cNvPr id="70" name="TextBox 69"/>
          <p:cNvSpPr txBox="1"/>
          <p:nvPr/>
        </p:nvSpPr>
        <p:spPr>
          <a:xfrm rot="16200000">
            <a:off x="4231282" y="5650256"/>
            <a:ext cx="1579524" cy="215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Lao Sangam MN"/>
                <a:cs typeface="Lao Sangam MN"/>
              </a:rPr>
              <a:t>6      10     14</a:t>
            </a:r>
            <a:endParaRPr lang="en-US" sz="1400" b="1" dirty="0">
              <a:latin typeface="Lao Sangam MN"/>
              <a:cs typeface="Lao Sangam MN"/>
            </a:endParaRPr>
          </a:p>
        </p:txBody>
      </p:sp>
      <p:sp>
        <p:nvSpPr>
          <p:cNvPr id="76" name="Left Arrow 75"/>
          <p:cNvSpPr/>
          <p:nvPr/>
        </p:nvSpPr>
        <p:spPr>
          <a:xfrm rot="10800000">
            <a:off x="7256301" y="2115200"/>
            <a:ext cx="406782" cy="282223"/>
          </a:xfrm>
          <a:prstGeom prst="lef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5253101" y="1820704"/>
            <a:ext cx="2003200" cy="646331"/>
          </a:xfrm>
          <a:prstGeom prst="rect">
            <a:avLst/>
          </a:prstGeom>
          <a:solidFill>
            <a:srgbClr val="FFFFFF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Improvement!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p&gt;0.05 </a:t>
            </a:r>
            <a:r>
              <a:rPr lang="en-US" dirty="0" smtClean="0">
                <a:solidFill>
                  <a:srgbClr val="0000FF"/>
                </a:solidFill>
                <a:sym typeface="Wingdings"/>
              </a:rPr>
              <a:t> </a:t>
            </a:r>
            <a:r>
              <a:rPr lang="en-US" dirty="0" smtClean="0">
                <a:solidFill>
                  <a:srgbClr val="0000FF"/>
                </a:solidFill>
              </a:rPr>
              <a:t>OK!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7" name="&quot;No&quot; Symbol 76"/>
          <p:cNvSpPr/>
          <p:nvPr/>
        </p:nvSpPr>
        <p:spPr>
          <a:xfrm>
            <a:off x="3111513" y="2118808"/>
            <a:ext cx="1198602" cy="248039"/>
          </a:xfrm>
          <a:prstGeom prst="noSmoking">
            <a:avLst>
              <a:gd name="adj" fmla="val 0"/>
            </a:avLst>
          </a:prstGeom>
          <a:ln w="31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Left Arrow 77"/>
          <p:cNvSpPr/>
          <p:nvPr/>
        </p:nvSpPr>
        <p:spPr>
          <a:xfrm rot="10800000">
            <a:off x="2908122" y="2095762"/>
            <a:ext cx="406782" cy="28222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88990" y="1997516"/>
            <a:ext cx="2319134" cy="1200329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Recall, p&lt;0.05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 Bad (unequal variance among clone levels)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Left Arrow 37"/>
          <p:cNvSpPr/>
          <p:nvPr/>
        </p:nvSpPr>
        <p:spPr>
          <a:xfrm rot="10800000">
            <a:off x="7256301" y="2952257"/>
            <a:ext cx="406782" cy="282223"/>
          </a:xfrm>
          <a:prstGeom prst="lef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276108" y="2870982"/>
            <a:ext cx="2003200" cy="369332"/>
          </a:xfrm>
          <a:prstGeom prst="rect">
            <a:avLst/>
          </a:prstGeom>
          <a:solidFill>
            <a:srgbClr val="FFFFFF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Also OK!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774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63" grpId="0" animBg="1"/>
      <p:bldP spid="66" grpId="0" animBg="1"/>
      <p:bldP spid="67" grpId="0"/>
      <p:bldP spid="68" grpId="0" animBg="1"/>
      <p:bldP spid="69" grpId="0"/>
      <p:bldP spid="70" grpId="0" animBg="1"/>
      <p:bldP spid="76" grpId="0" animBg="1"/>
      <p:bldP spid="75" grpId="0" animBg="1"/>
      <p:bldP spid="77" grpId="0" animBg="1"/>
      <p:bldP spid="78" grpId="0" animBg="1"/>
      <p:bldP spid="81" grpId="0" animBg="1"/>
      <p:bldP spid="38" grpId="0" animBg="1"/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056408"/>
              </p:ext>
            </p:extLst>
          </p:nvPr>
        </p:nvGraphicFramePr>
        <p:xfrm>
          <a:off x="457918" y="2143475"/>
          <a:ext cx="8164800" cy="4071047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4082400"/>
                <a:gridCol w="4082400"/>
              </a:tblGrid>
              <a:tr h="3025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ANOVA Assumptions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When might I have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a </a:t>
                      </a:r>
                      <a:r>
                        <a:rPr lang="en-US" i="0" baseline="0" dirty="0" smtClean="0">
                          <a:solidFill>
                            <a:srgbClr val="000000"/>
                          </a:solidFill>
                        </a:rPr>
                        <a:t>problem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?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b"/>
                </a:tc>
              </a:tr>
              <a:tr h="11063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1. Errors are statistically independent 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Did I forget</a:t>
                      </a:r>
                      <a:r>
                        <a:rPr lang="en-US" baseline="0" dirty="0" smtClean="0"/>
                        <a:t> to </a:t>
                      </a:r>
                      <a:r>
                        <a:rPr lang="en-US" i="1" baseline="0" dirty="0" smtClean="0"/>
                        <a:t>randomly</a:t>
                      </a:r>
                      <a:r>
                        <a:rPr lang="en-US" baseline="0" dirty="0" smtClean="0"/>
                        <a:t> assign treatments to experimental units?(e.g. fertilizer rate treatments assigned to plots)</a:t>
                      </a:r>
                      <a:endParaRPr lang="en-US" dirty="0"/>
                    </a:p>
                  </a:txBody>
                  <a:tcPr/>
                </a:tc>
              </a:tr>
              <a:tr h="8510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2. Additive effects: the variables are </a:t>
                      </a:r>
                      <a:r>
                        <a:rPr lang="en-US" i="1" dirty="0" smtClean="0"/>
                        <a:t>added</a:t>
                      </a:r>
                      <a:r>
                        <a:rPr lang="en-US" dirty="0" smtClean="0"/>
                        <a:t>, not multiplied</a:t>
                      </a:r>
                      <a:endParaRPr lang="en-US" i="1" dirty="0" smtClean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Does the </a:t>
                      </a:r>
                      <a:r>
                        <a:rPr lang="en-US" i="1" dirty="0" smtClean="0"/>
                        <a:t>effect</a:t>
                      </a:r>
                      <a:r>
                        <a:rPr lang="en-US" dirty="0" smtClean="0"/>
                        <a:t> of the treatment </a:t>
                      </a:r>
                      <a:r>
                        <a:rPr lang="en-US" i="1" dirty="0" smtClean="0"/>
                        <a:t>depend</a:t>
                      </a:r>
                      <a:r>
                        <a:rPr lang="en-US" dirty="0" smtClean="0"/>
                        <a:t> on what block they’re</a:t>
                      </a:r>
                      <a:r>
                        <a:rPr lang="en-US" baseline="0" dirty="0" smtClean="0"/>
                        <a:t> in?</a:t>
                      </a:r>
                      <a:endParaRPr lang="en-US" dirty="0"/>
                    </a:p>
                  </a:txBody>
                  <a:tcPr/>
                </a:tc>
              </a:tr>
              <a:tr h="8010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3. Normal distribution of errors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the data</a:t>
                      </a:r>
                      <a:r>
                        <a:rPr lang="en-US" baseline="0" dirty="0" smtClean="0"/>
                        <a:t> represent a rare event, or are there outliers?</a:t>
                      </a:r>
                      <a:endParaRPr lang="en-US" dirty="0"/>
                    </a:p>
                  </a:txBody>
                  <a:tcPr/>
                </a:tc>
              </a:tr>
              <a:tr h="8010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4. Equal </a:t>
                      </a:r>
                      <a:r>
                        <a:rPr lang="en-US" baseline="0" dirty="0" smtClean="0"/>
                        <a:t>differences </a:t>
                      </a:r>
                      <a:r>
                        <a:rPr lang="en-US" i="0" baseline="0" dirty="0" smtClean="0"/>
                        <a:t>(variance) </a:t>
                      </a:r>
                      <a:r>
                        <a:rPr lang="en-US" i="1" baseline="0" dirty="0" smtClean="0"/>
                        <a:t>within</a:t>
                      </a:r>
                      <a:r>
                        <a:rPr lang="en-US" baseline="0" dirty="0" smtClean="0"/>
                        <a:t> treatments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Is</a:t>
                      </a:r>
                      <a:r>
                        <a:rPr lang="en-US" baseline="0" dirty="0" smtClean="0"/>
                        <a:t> there a very strong treatment effect, or is this a multi-site study?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57918" y="2519186"/>
            <a:ext cx="4151316" cy="961753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ular Callout 3"/>
          <p:cNvSpPr/>
          <p:nvPr/>
        </p:nvSpPr>
        <p:spPr>
          <a:xfrm>
            <a:off x="4718979" y="1689071"/>
            <a:ext cx="3637218" cy="1324032"/>
          </a:xfrm>
          <a:prstGeom prst="wedgeRectCallout">
            <a:avLst>
              <a:gd name="adj1" fmla="val -53526"/>
              <a:gd name="adj2" fmla="val 70975"/>
            </a:avLst>
          </a:prstGeom>
          <a:solidFill>
            <a:srgbClr val="0000FF"/>
          </a:solidFill>
          <a:ln>
            <a:solidFill>
              <a:srgbClr val="FFFF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Ensure this by </a:t>
            </a:r>
            <a:r>
              <a:rPr lang="en-US" sz="2200" i="1" dirty="0" smtClean="0"/>
              <a:t>randomizing</a:t>
            </a:r>
            <a:r>
              <a:rPr lang="en-US" sz="2200" dirty="0" smtClean="0"/>
              <a:t> treatment assignments to experimental units!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61042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176540"/>
              </p:ext>
            </p:extLst>
          </p:nvPr>
        </p:nvGraphicFramePr>
        <p:xfrm>
          <a:off x="250843" y="785028"/>
          <a:ext cx="8669750" cy="47081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875"/>
                <a:gridCol w="4334875"/>
              </a:tblGrid>
              <a:tr h="3468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FFFF00"/>
                          </a:solidFill>
                        </a:rPr>
                        <a:t>Original data</a:t>
                      </a:r>
                      <a:endParaRPr lang="en-US" sz="22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FFFF00"/>
                          </a:solidFill>
                        </a:rPr>
                        <a:t>log-transformed</a:t>
                      </a:r>
                      <a:endParaRPr lang="en-US" sz="22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428141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 descr="Screen Shot 2016-06-12 at 8.41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700" y="2986524"/>
            <a:ext cx="4276680" cy="2506641"/>
          </a:xfrm>
          <a:prstGeom prst="rect">
            <a:avLst/>
          </a:prstGeom>
        </p:spPr>
      </p:pic>
      <p:pic>
        <p:nvPicPr>
          <p:cNvPr id="17" name="Content Placeholder 2" descr="Screen Shot 2016-06-12 at 8.15.51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1349" r="16233" b="-11349"/>
          <a:stretch/>
        </p:blipFill>
        <p:spPr>
          <a:xfrm>
            <a:off x="250843" y="2709961"/>
            <a:ext cx="4175225" cy="29615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6437" y="168605"/>
            <a:ext cx="7583487" cy="533101"/>
          </a:xfrm>
          <a:noFill/>
        </p:spPr>
        <p:txBody>
          <a:bodyPr anchor="t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Assumption of </a:t>
            </a:r>
            <a:r>
              <a:rPr lang="en-US" sz="3000" dirty="0" err="1" smtClean="0">
                <a:solidFill>
                  <a:schemeClr val="tx1"/>
                </a:solidFill>
              </a:rPr>
              <a:t>additivity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0843" y="1253572"/>
            <a:ext cx="4175225" cy="1692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dirty="0" err="1" smtClean="0"/>
              <a:t>Tukey’s</a:t>
            </a:r>
            <a:r>
              <a:rPr lang="en-US" sz="2500" dirty="0" smtClean="0"/>
              <a:t> Test for </a:t>
            </a:r>
            <a:r>
              <a:rPr lang="en-US" sz="2500" dirty="0" err="1" smtClean="0"/>
              <a:t>Nonadditivity</a:t>
            </a:r>
            <a:endParaRPr lang="en-US" sz="2500" dirty="0" smtClean="0"/>
          </a:p>
          <a:p>
            <a:r>
              <a:rPr lang="en-US" dirty="0" smtClean="0"/>
              <a:t>Attention: Refer only to the ‘</a:t>
            </a:r>
            <a:r>
              <a:rPr lang="en-US" dirty="0" err="1" smtClean="0"/>
              <a:t>yield.pred.sq</a:t>
            </a:r>
            <a:r>
              <a:rPr lang="en-US" dirty="0" smtClean="0"/>
              <a:t>’ row in this table, ignore all other rows.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76503" y="4347178"/>
            <a:ext cx="1134708" cy="208053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Arrow 13"/>
          <p:cNvSpPr/>
          <p:nvPr/>
        </p:nvSpPr>
        <p:spPr>
          <a:xfrm rot="5400000">
            <a:off x="2473407" y="4803759"/>
            <a:ext cx="891156" cy="282222"/>
          </a:xfrm>
          <a:prstGeom prst="lef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56436" y="5169555"/>
            <a:ext cx="3569632" cy="369332"/>
          </a:xfrm>
          <a:prstGeom prst="rect">
            <a:avLst/>
          </a:prstGeom>
          <a:solidFill>
            <a:srgbClr val="FFFFFF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Recall, p-value&gt;0.05 </a:t>
            </a:r>
            <a:r>
              <a:rPr lang="en-US" dirty="0" smtClean="0">
                <a:solidFill>
                  <a:srgbClr val="0000FF"/>
                </a:solidFill>
                <a:sym typeface="Wingdings"/>
              </a:rPr>
              <a:t> Good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1700" y="1253572"/>
            <a:ext cx="4175225" cy="1692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dirty="0" err="1" smtClean="0"/>
              <a:t>Tukey’s</a:t>
            </a:r>
            <a:r>
              <a:rPr lang="en-US" sz="2500" dirty="0" smtClean="0"/>
              <a:t> Test for </a:t>
            </a:r>
            <a:r>
              <a:rPr lang="en-US" sz="2500" dirty="0" err="1" smtClean="0"/>
              <a:t>Nonadditivity</a:t>
            </a:r>
            <a:endParaRPr lang="en-US" sz="2500" dirty="0" smtClean="0"/>
          </a:p>
          <a:p>
            <a:r>
              <a:rPr lang="en-US" dirty="0" smtClean="0"/>
              <a:t>Attention: Refer only to the ‘yield.log10.pred.sq’ row in this table, ignore all other rows.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632768" y="4453220"/>
            <a:ext cx="1491454" cy="260490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Left Arrow 19"/>
          <p:cNvSpPr/>
          <p:nvPr/>
        </p:nvSpPr>
        <p:spPr>
          <a:xfrm rot="5400000">
            <a:off x="7497929" y="4874070"/>
            <a:ext cx="806984" cy="282222"/>
          </a:xfrm>
          <a:prstGeom prst="lef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271333" y="5155447"/>
            <a:ext cx="1384015" cy="646331"/>
          </a:xfrm>
          <a:prstGeom prst="rect">
            <a:avLst/>
          </a:prstGeom>
          <a:solidFill>
            <a:srgbClr val="FFFFFF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Worse, but still OK.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525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20" grpId="0" animBg="1"/>
      <p:bldP spid="2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6-26 at 12.32.5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9" b="24414"/>
          <a:stretch/>
        </p:blipFill>
        <p:spPr>
          <a:xfrm>
            <a:off x="155222" y="3908622"/>
            <a:ext cx="8819445" cy="29493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7490" y="869244"/>
            <a:ext cx="8466394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rgbClr val="FFFFFF"/>
                </a:solidFill>
              </a:rPr>
              <a:t>Overall, the log transformation improved the assumption tests the most.  </a:t>
            </a:r>
          </a:p>
          <a:p>
            <a:pPr algn="ctr"/>
            <a:endParaRPr lang="en-US" sz="3500" dirty="0">
              <a:solidFill>
                <a:srgbClr val="FFFFFF"/>
              </a:solidFill>
            </a:endParaRPr>
          </a:p>
          <a:p>
            <a:pPr algn="ctr"/>
            <a:r>
              <a:rPr lang="en-US" sz="3500" dirty="0" smtClean="0">
                <a:solidFill>
                  <a:srgbClr val="FFFFFF"/>
                </a:solidFill>
              </a:rPr>
              <a:t>Thus, we will choose the log-transformed data for the final analysis.</a:t>
            </a:r>
            <a:endParaRPr lang="en-US" sz="35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66444" y="5065889"/>
            <a:ext cx="2243667" cy="49388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Left Arrow 5"/>
          <p:cNvSpPr/>
          <p:nvPr/>
        </p:nvSpPr>
        <p:spPr>
          <a:xfrm>
            <a:off x="3104444" y="4699000"/>
            <a:ext cx="705556" cy="35277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97111" y="4682446"/>
            <a:ext cx="448733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Make sure to also click ‘Logarithmic’!!!!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61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6-26 at 12.30.4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10"/>
          <a:stretch/>
        </p:blipFill>
        <p:spPr>
          <a:xfrm>
            <a:off x="155221" y="3905956"/>
            <a:ext cx="9144000" cy="29520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7490" y="869244"/>
            <a:ext cx="8466394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rgbClr val="FFFFFF"/>
                </a:solidFill>
              </a:rPr>
              <a:t>Overall, the log transformation improved the assumption tests the most.  </a:t>
            </a:r>
          </a:p>
          <a:p>
            <a:pPr algn="ctr"/>
            <a:endParaRPr lang="en-US" sz="3500" dirty="0">
              <a:solidFill>
                <a:srgbClr val="FFFFFF"/>
              </a:solidFill>
            </a:endParaRPr>
          </a:p>
          <a:p>
            <a:pPr algn="ctr"/>
            <a:r>
              <a:rPr lang="en-US" sz="3500" dirty="0" smtClean="0">
                <a:solidFill>
                  <a:srgbClr val="FFFFFF"/>
                </a:solidFill>
              </a:rPr>
              <a:t>Thus, we will choose the log-transformed data for the final analysis.</a:t>
            </a:r>
            <a:endParaRPr lang="en-US" sz="35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97111" y="5065889"/>
            <a:ext cx="2243667" cy="49388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Left Arrow 5"/>
          <p:cNvSpPr/>
          <p:nvPr/>
        </p:nvSpPr>
        <p:spPr>
          <a:xfrm>
            <a:off x="3104444" y="4699000"/>
            <a:ext cx="705556" cy="35277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97111" y="4682446"/>
            <a:ext cx="448733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Make sure to also click ‘Logarithmic’!!!!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893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 descr="AA027414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542" r="-71542"/>
          <a:stretch>
            <a:fillRect/>
          </a:stretch>
        </p:blipFill>
        <p:spPr>
          <a:xfrm>
            <a:off x="1664740" y="3515622"/>
            <a:ext cx="4968011" cy="2757308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2662195" y="381000"/>
            <a:ext cx="5211914" cy="2739302"/>
          </a:xfrm>
          <a:prstGeom prst="cloudCallout">
            <a:avLst>
              <a:gd name="adj1" fmla="val -22720"/>
              <a:gd name="adj2" fmla="val 71532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</a:rPr>
              <a:t>What do we do if our data are </a:t>
            </a:r>
            <a:r>
              <a:rPr lang="en-US" sz="2500" i="1" dirty="0" smtClean="0">
                <a:solidFill>
                  <a:schemeClr val="tx1"/>
                </a:solidFill>
              </a:rPr>
              <a:t>still</a:t>
            </a:r>
            <a:r>
              <a:rPr lang="en-US" sz="2500" dirty="0" smtClean="0">
                <a:solidFill>
                  <a:schemeClr val="tx1"/>
                </a:solidFill>
              </a:rPr>
              <a:t> failing the </a:t>
            </a:r>
            <a:r>
              <a:rPr lang="en-US" sz="2500" dirty="0" err="1" smtClean="0">
                <a:solidFill>
                  <a:schemeClr val="tx1"/>
                </a:solidFill>
              </a:rPr>
              <a:t>Levene’s</a:t>
            </a:r>
            <a:r>
              <a:rPr lang="en-US" sz="2500" dirty="0" smtClean="0">
                <a:solidFill>
                  <a:schemeClr val="tx1"/>
                </a:solidFill>
              </a:rPr>
              <a:t> test after transformations?!</a:t>
            </a:r>
            <a:endParaRPr 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919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05466"/>
            <a:ext cx="7583487" cy="1044388"/>
          </a:xfrm>
        </p:spPr>
        <p:txBody>
          <a:bodyPr/>
          <a:lstStyle/>
          <a:p>
            <a:r>
              <a:rPr lang="en-US" sz="2500" dirty="0" smtClean="0"/>
              <a:t>If your data transformation does not improve your </a:t>
            </a:r>
            <a:r>
              <a:rPr lang="en-US" sz="2500" dirty="0" err="1" smtClean="0"/>
              <a:t>Levene’s</a:t>
            </a:r>
            <a:r>
              <a:rPr lang="en-US" sz="2500" dirty="0" smtClean="0"/>
              <a:t> test, you may want to use a Weighted Least Squares approach, but this is not covered in the course or available with the App. 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256544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 Shot 2016-06-12 at 9.06.3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" r="1381"/>
          <a:stretch>
            <a:fillRect/>
          </a:stretch>
        </p:blipFill>
        <p:spPr>
          <a:xfrm>
            <a:off x="779463" y="2153353"/>
            <a:ext cx="7583487" cy="4208930"/>
          </a:xfrm>
        </p:spPr>
      </p:pic>
      <p:sp>
        <p:nvSpPr>
          <p:cNvPr id="7" name="Rectangle 6"/>
          <p:cNvSpPr/>
          <p:nvPr/>
        </p:nvSpPr>
        <p:spPr>
          <a:xfrm>
            <a:off x="2032000" y="3457220"/>
            <a:ext cx="1411111" cy="381000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289278" y="1610075"/>
            <a:ext cx="3993444" cy="1651000"/>
          </a:xfrm>
          <a:prstGeom prst="wedgeRoundRectCallout">
            <a:avLst>
              <a:gd name="adj1" fmla="val -9173"/>
              <a:gd name="adj2" fmla="val 6506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First, make sure ‘log10’ is in the dependent variable name – if not, go back to Experimental setup &amp; Assumption tests and make sure ‘Logarithmic’ is selected for the transformation.</a:t>
            </a:r>
            <a:endParaRPr lang="en-US" dirty="0"/>
          </a:p>
        </p:txBody>
      </p:sp>
      <p:pic>
        <p:nvPicPr>
          <p:cNvPr id="9" name="Picture 8" descr="Screen Shot 2016-06-12 at 8.56.15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3"/>
          <a:stretch/>
        </p:blipFill>
        <p:spPr>
          <a:xfrm>
            <a:off x="4282722" y="1327853"/>
            <a:ext cx="4656667" cy="736600"/>
          </a:xfrm>
          <a:prstGeom prst="rect">
            <a:avLst/>
          </a:prstGeom>
        </p:spPr>
      </p:pic>
      <p:sp>
        <p:nvSpPr>
          <p:cNvPr id="11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check the ANOVA results for log-transformed yield</a:t>
            </a:r>
          </a:p>
        </p:txBody>
      </p:sp>
    </p:spTree>
    <p:extLst>
      <p:ext uri="{BB962C8B-B14F-4D97-AF65-F5344CB8AC3E}">
        <p14:creationId xmlns:p14="http://schemas.microsoft.com/office/powerpoint/2010/main" val="372745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 Shot 2016-06-12 at 9.06.3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" r="1381"/>
          <a:stretch>
            <a:fillRect/>
          </a:stretch>
        </p:blipFill>
        <p:spPr>
          <a:xfrm>
            <a:off x="779463" y="2153353"/>
            <a:ext cx="7583487" cy="4208930"/>
          </a:xfrm>
        </p:spPr>
      </p:pic>
      <p:sp>
        <p:nvSpPr>
          <p:cNvPr id="5" name="Cloud Callout 4"/>
          <p:cNvSpPr/>
          <p:nvPr/>
        </p:nvSpPr>
        <p:spPr>
          <a:xfrm>
            <a:off x="5500797" y="1070001"/>
            <a:ext cx="3221934" cy="2692640"/>
          </a:xfrm>
          <a:prstGeom prst="cloudCallout">
            <a:avLst>
              <a:gd name="adj1" fmla="val -23899"/>
              <a:gd name="adj2" fmla="val 57259"/>
            </a:avLst>
          </a:prstGeom>
          <a:solidFill>
            <a:schemeClr val="accent3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</a:rPr>
              <a:t>Does clone have an effect on yield? 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79463" y="725500"/>
            <a:ext cx="8169046" cy="689001"/>
          </a:xfrm>
        </p:spPr>
        <p:txBody>
          <a:bodyPr/>
          <a:lstStyle/>
          <a:p>
            <a:r>
              <a:rPr lang="en-US" dirty="0"/>
              <a:t>Let’s check the ANOVA results for log-transformed yield</a:t>
            </a:r>
          </a:p>
        </p:txBody>
      </p:sp>
    </p:spTree>
    <p:extLst>
      <p:ext uri="{BB962C8B-B14F-4D97-AF65-F5344CB8AC3E}">
        <p14:creationId xmlns:p14="http://schemas.microsoft.com/office/powerpoint/2010/main" val="2813410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2" descr="Screen Shot 2016-06-12 at 9.06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" r="1381"/>
          <a:stretch>
            <a:fillRect/>
          </a:stretch>
        </p:blipFill>
        <p:spPr>
          <a:xfrm>
            <a:off x="779463" y="2153353"/>
            <a:ext cx="7583487" cy="420893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79463" y="725500"/>
            <a:ext cx="7583487" cy="689001"/>
          </a:xfrm>
        </p:spPr>
        <p:txBody>
          <a:bodyPr/>
          <a:lstStyle/>
          <a:p>
            <a:r>
              <a:rPr lang="en-US" dirty="0"/>
              <a:t>Let’s check the ANOVA results </a:t>
            </a:r>
            <a:r>
              <a:rPr lang="en-US" dirty="0" smtClean="0"/>
              <a:t>for log-transformed yield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43778" y="1749778"/>
            <a:ext cx="4416778" cy="191911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The effect of clone on yield </a:t>
            </a:r>
            <a:r>
              <a:rPr lang="en-US" sz="2800" i="1" dirty="0">
                <a:solidFill>
                  <a:schemeClr val="tx1"/>
                </a:solidFill>
              </a:rPr>
              <a:t>depends</a:t>
            </a:r>
            <a:r>
              <a:rPr lang="en-US" sz="2800" dirty="0">
                <a:solidFill>
                  <a:schemeClr val="tx1"/>
                </a:solidFill>
              </a:rPr>
              <a:t> on the nitrogen level due to the significant interaction</a:t>
            </a:r>
            <a:r>
              <a:rPr lang="en-US" sz="2800" dirty="0" smtClean="0">
                <a:solidFill>
                  <a:schemeClr val="tx1"/>
                </a:solidFill>
              </a:rPr>
              <a:t>.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65889" y="5122333"/>
            <a:ext cx="1298222" cy="31044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58138" y="5122333"/>
            <a:ext cx="1780640" cy="30762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353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2" descr="Screen Shot 2016-06-12 at 9.06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" r="1381"/>
          <a:stretch>
            <a:fillRect/>
          </a:stretch>
        </p:blipFill>
        <p:spPr>
          <a:xfrm>
            <a:off x="229130" y="1910978"/>
            <a:ext cx="7583487" cy="420893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79463" y="254000"/>
            <a:ext cx="7583487" cy="689001"/>
          </a:xfrm>
        </p:spPr>
        <p:txBody>
          <a:bodyPr/>
          <a:lstStyle/>
          <a:p>
            <a:r>
              <a:rPr lang="en-US" dirty="0" smtClean="0"/>
              <a:t>Output for log-transformed yield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4726" y="4856156"/>
            <a:ext cx="1675496" cy="302625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66716" y="4867914"/>
            <a:ext cx="1189306" cy="290867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 Arrow 1"/>
          <p:cNvSpPr/>
          <p:nvPr/>
        </p:nvSpPr>
        <p:spPr>
          <a:xfrm>
            <a:off x="5912556" y="4856156"/>
            <a:ext cx="337233" cy="302625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76200" cmpd="sng">
                <a:solidFill>
                  <a:srgbClr val="0000FF"/>
                </a:solidFill>
              </a:ln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49789" y="1941026"/>
            <a:ext cx="2629982" cy="3139321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We know this because there is a </a:t>
            </a:r>
            <a:r>
              <a:rPr lang="en-US" sz="2200" b="1" dirty="0" smtClean="0">
                <a:solidFill>
                  <a:srgbClr val="000000"/>
                </a:solidFill>
              </a:rPr>
              <a:t>significant interaction</a:t>
            </a:r>
            <a:r>
              <a:rPr lang="en-US" sz="2200" dirty="0" smtClean="0"/>
              <a:t>. </a:t>
            </a:r>
          </a:p>
          <a:p>
            <a:pPr algn="ctr"/>
            <a:r>
              <a:rPr lang="en-US" sz="2200" dirty="0" smtClean="0">
                <a:solidFill>
                  <a:srgbClr val="0000FF"/>
                </a:solidFill>
              </a:rPr>
              <a:t>Interaction = the effect of one factor depends on the level of the other factor.</a:t>
            </a:r>
            <a:endParaRPr lang="en-US" sz="2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47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2" descr="Screen Shot 2016-06-12 at 9.06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" r="1381"/>
          <a:stretch>
            <a:fillRect/>
          </a:stretch>
        </p:blipFill>
        <p:spPr>
          <a:xfrm>
            <a:off x="186797" y="2094421"/>
            <a:ext cx="7277981" cy="403937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79463" y="381000"/>
            <a:ext cx="7583487" cy="689001"/>
          </a:xfrm>
        </p:spPr>
        <p:txBody>
          <a:bodyPr/>
          <a:lstStyle/>
          <a:p>
            <a:r>
              <a:rPr lang="en-US" dirty="0" smtClean="0"/>
              <a:t>Output for log-transformed yield</a:t>
            </a:r>
            <a:endParaRPr lang="en-US" dirty="0"/>
          </a:p>
        </p:txBody>
      </p:sp>
      <p:sp>
        <p:nvSpPr>
          <p:cNvPr id="3" name="Folded Corner 2"/>
          <p:cNvSpPr/>
          <p:nvPr/>
        </p:nvSpPr>
        <p:spPr>
          <a:xfrm>
            <a:off x="5797129" y="2151963"/>
            <a:ext cx="3080826" cy="4804303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In a </a:t>
            </a:r>
            <a:r>
              <a:rPr lang="en-US" dirty="0" smtClean="0"/>
              <a:t>2-factor factorial</a:t>
            </a:r>
            <a:r>
              <a:rPr lang="en-US" dirty="0"/>
              <a:t>, there are 3 </a:t>
            </a:r>
            <a:r>
              <a:rPr lang="en-US" dirty="0" smtClean="0"/>
              <a:t>terms to </a:t>
            </a:r>
            <a:r>
              <a:rPr lang="en-US" dirty="0"/>
              <a:t>look at in ANOVA table: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Factor A (clone)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Factor B (nitrogen)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AxB</a:t>
            </a:r>
            <a:r>
              <a:rPr lang="en-US" dirty="0"/>
              <a:t> (</a:t>
            </a:r>
            <a:r>
              <a:rPr lang="en-US" dirty="0" err="1"/>
              <a:t>clone:nitrogen</a:t>
            </a:r>
            <a:r>
              <a:rPr lang="en-US" dirty="0"/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186797" y="4867914"/>
            <a:ext cx="1777689" cy="290867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97129" y="3931677"/>
            <a:ext cx="30808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If interaction is significant (p&lt;0.05), the Mean </a:t>
            </a:r>
            <a:r>
              <a:rPr lang="en-US" dirty="0">
                <a:solidFill>
                  <a:srgbClr val="FFFF00"/>
                </a:solidFill>
              </a:rPr>
              <a:t>C</a:t>
            </a:r>
            <a:r>
              <a:rPr lang="en-US" dirty="0" smtClean="0">
                <a:solidFill>
                  <a:srgbClr val="FFFF00"/>
                </a:solidFill>
              </a:rPr>
              <a:t>omparison </a:t>
            </a:r>
            <a:r>
              <a:rPr lang="en-US" dirty="0">
                <a:solidFill>
                  <a:srgbClr val="FFFF00"/>
                </a:solidFill>
              </a:rPr>
              <a:t>T</a:t>
            </a:r>
            <a:r>
              <a:rPr lang="en-US" dirty="0" smtClean="0">
                <a:solidFill>
                  <a:srgbClr val="FFFF00"/>
                </a:solidFill>
              </a:rPr>
              <a:t>est is performed on all </a:t>
            </a:r>
            <a:r>
              <a:rPr lang="en-US" dirty="0">
                <a:solidFill>
                  <a:srgbClr val="FFFF00"/>
                </a:solidFill>
              </a:rPr>
              <a:t>treatment level </a:t>
            </a:r>
            <a:r>
              <a:rPr lang="en-US" i="1" dirty="0" smtClean="0">
                <a:solidFill>
                  <a:srgbClr val="FFFF00"/>
                </a:solidFill>
              </a:rPr>
              <a:t>combinations</a:t>
            </a:r>
            <a:r>
              <a:rPr lang="en-US" dirty="0" smtClean="0">
                <a:solidFill>
                  <a:srgbClr val="FFFF00"/>
                </a:solidFill>
              </a:rPr>
              <a:t>. For example, we </a:t>
            </a:r>
            <a:r>
              <a:rPr lang="en-US" dirty="0">
                <a:solidFill>
                  <a:srgbClr val="FFFF00"/>
                </a:solidFill>
              </a:rPr>
              <a:t>can’t say </a:t>
            </a:r>
            <a:r>
              <a:rPr lang="en-US" dirty="0" smtClean="0">
                <a:solidFill>
                  <a:srgbClr val="FFFF00"/>
                </a:solidFill>
              </a:rPr>
              <a:t>which Nitrogen </a:t>
            </a:r>
            <a:r>
              <a:rPr lang="en-US" dirty="0">
                <a:solidFill>
                  <a:srgbClr val="FFFF00"/>
                </a:solidFill>
              </a:rPr>
              <a:t>level produced the highest </a:t>
            </a:r>
            <a:r>
              <a:rPr lang="en-US" dirty="0" smtClean="0">
                <a:solidFill>
                  <a:srgbClr val="FFFF00"/>
                </a:solidFill>
              </a:rPr>
              <a:t>yield unless </a:t>
            </a:r>
            <a:r>
              <a:rPr lang="en-US" dirty="0">
                <a:solidFill>
                  <a:srgbClr val="FFFF00"/>
                </a:solidFill>
              </a:rPr>
              <a:t>we refer to the </a:t>
            </a:r>
            <a:r>
              <a:rPr lang="en-US" dirty="0" smtClean="0">
                <a:solidFill>
                  <a:srgbClr val="FFFF00"/>
                </a:solidFill>
              </a:rPr>
              <a:t>Clone </a:t>
            </a:r>
            <a:r>
              <a:rPr lang="en-US" dirty="0">
                <a:solidFill>
                  <a:srgbClr val="FFFF00"/>
                </a:solidFill>
              </a:rPr>
              <a:t>as well.</a:t>
            </a:r>
          </a:p>
          <a:p>
            <a:pPr algn="ctr"/>
            <a:endParaRPr lang="en-US" dirty="0">
              <a:solidFill>
                <a:srgbClr val="FFFF00"/>
              </a:solidFill>
            </a:endParaRPr>
          </a:p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03596" y="4867914"/>
            <a:ext cx="1352426" cy="290867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86797" y="4148666"/>
            <a:ext cx="836306" cy="309779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86798" y="4430223"/>
            <a:ext cx="1083202" cy="293289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321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5" grpId="0" animBg="1"/>
      <p:bldP spid="16" grpId="0" animBg="1"/>
      <p:bldP spid="16" grpId="1" animBg="1"/>
      <p:bldP spid="17" grpId="0" animBg="1"/>
      <p:bldP spid="17" grpId="1" animBg="1"/>
    </p:bldLst>
  </p:timing>
</p:sld>
</file>

<file path=ppt/theme/theme1.xml><?xml version="1.0" encoding="utf-8"?>
<a:theme xmlns:a="http://schemas.openxmlformats.org/drawingml/2006/main" name="Revolution">
  <a:themeElements>
    <a:clrScheme name="Revolution">
      <a:dk1>
        <a:sysClr val="windowText" lastClr="000000"/>
      </a:dk1>
      <a:lt1>
        <a:sysClr val="window" lastClr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Revolution">
      <a: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0800000">
              <a:srgbClr val="808080">
                <a:alpha val="75000"/>
              </a:srgbClr>
            </a:innerShdw>
          </a:effectLst>
        </a:effectStyle>
        <a:effectStyle>
          <a:effectLst>
            <a:innerShdw blurRad="50800" dist="25400" dir="13500000">
              <a:srgbClr val="808080">
                <a:alpha val="75000"/>
              </a:srgbClr>
            </a:innerShdw>
            <a:outerShdw blurRad="63500" dist="50800" dir="5400000" algn="b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1400000"/>
            </a:lightRig>
          </a:scene3d>
          <a:sp3d contourW="12700" prstMaterial="softmetal">
            <a:bevelT w="63500" h="254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Revolution.thmx</Template>
  <TotalTime>148828</TotalTime>
  <Words>13021</Words>
  <Application>Microsoft Macintosh PowerPoint</Application>
  <PresentationFormat>On-screen Show (4:3)</PresentationFormat>
  <Paragraphs>2895</Paragraphs>
  <Slides>191</Slides>
  <Notes>64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191</vt:i4>
      </vt:variant>
    </vt:vector>
  </HeadingPairs>
  <TitlesOfParts>
    <vt:vector size="193" baseType="lpstr">
      <vt:lpstr>Revolution</vt:lpstr>
      <vt:lpstr>Equation</vt:lpstr>
      <vt:lpstr>Workshop in experimental design and applied statistics: Day 2</vt:lpstr>
      <vt:lpstr>Workshop Goals</vt:lpstr>
      <vt:lpstr>Overview of experimental setups covered in this workshop and that can be analyzed with the App:</vt:lpstr>
      <vt:lpstr>What are we doing today?</vt:lpstr>
      <vt:lpstr>Have data. Want   analysis.</vt:lpstr>
      <vt:lpstr>PowerPoint Presentation</vt:lpstr>
      <vt:lpstr>Section 4 Learning Objectives</vt:lpstr>
      <vt:lpstr>Follow these four key assumptions of ANOVA to ensure that your analysis and conclusions are valid and correct: </vt:lpstr>
      <vt:lpstr>PowerPoint Presentation</vt:lpstr>
      <vt:lpstr>PowerPoint Presentation</vt:lpstr>
      <vt:lpstr>PowerPoint Presentation</vt:lpstr>
      <vt:lpstr>PowerPoint Presentation</vt:lpstr>
      <vt:lpstr>Inspect all assumption tests and corresponding plots from the app output before looking at ANOVA table</vt:lpstr>
      <vt:lpstr>Let’s use the app to check the ANOVA assumptions on the wheat variety dataset (RCBD) from yesterday (wheat_yield_data.csv)</vt:lpstr>
      <vt:lpstr>Let’s use the app to check the ANOVA assumptions on the wheat variety dataset (RCBD) from yesterday (wheat_yield_data.csv)</vt:lpstr>
      <vt:lpstr>Shapiro-Wilk Normality Test</vt:lpstr>
      <vt:lpstr>Wheat variety dataset:</vt:lpstr>
      <vt:lpstr>Wheat variety dataset:</vt:lpstr>
      <vt:lpstr>Levene’s Test for Equal Variance</vt:lpstr>
      <vt:lpstr>Wheat variety dataset:</vt:lpstr>
      <vt:lpstr>Wheat variety dataset:</vt:lpstr>
      <vt:lpstr>Tukey’s Test for Nonadditivity</vt:lpstr>
      <vt:lpstr>Wheat variety dataset:</vt:lpstr>
      <vt:lpstr>PowerPoint Presentation</vt:lpstr>
      <vt:lpstr>Transformations</vt:lpstr>
      <vt:lpstr>Transformations</vt:lpstr>
      <vt:lpstr>You may need to edit your CSV file and re-load it to the app.</vt:lpstr>
      <vt:lpstr>You may need to edit your CSV file and re-load it to the app.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4 Learning Objectives</vt:lpstr>
      <vt:lpstr>Section 5 Learning Objectives</vt:lpstr>
      <vt:lpstr>Observed milk production (kg)</vt:lpstr>
      <vt:lpstr>Observed milk production (kg)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work on a new example of an experiment with a  factorial treatment structure…</vt:lpstr>
      <vt:lpstr>Research questions: </vt:lpstr>
      <vt:lpstr>Research questions: </vt:lpstr>
      <vt:lpstr>Research questions: </vt:lpstr>
      <vt:lpstr>Research questions: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use the app to analyze the clone x irrigation dataset!</vt:lpstr>
      <vt:lpstr>Here are the results, does everything look okay?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First the power transformation….</vt:lpstr>
      <vt:lpstr>Click Power transformation.</vt:lpstr>
      <vt:lpstr>Note the exponent used in the power transformation</vt:lpstr>
      <vt:lpstr>Assumption of normality</vt:lpstr>
      <vt:lpstr>Assumption of equal variance</vt:lpstr>
      <vt:lpstr>Assumption of additivity</vt:lpstr>
      <vt:lpstr>Now let’s try the logarithmic (log) transformation…</vt:lpstr>
      <vt:lpstr>Note the new model formula with the dependent variable: yield.log10</vt:lpstr>
      <vt:lpstr>Assumption of normality</vt:lpstr>
      <vt:lpstr>Assumption of equal variance</vt:lpstr>
      <vt:lpstr>Assumption of additivity</vt:lpstr>
      <vt:lpstr>PowerPoint Presentation</vt:lpstr>
      <vt:lpstr>PowerPoint Presentation</vt:lpstr>
      <vt:lpstr>PowerPoint Presentation</vt:lpstr>
      <vt:lpstr>If your data transformation does not improve your Levene’s test, you may want to use a Weighted Least Squares approach, but this is not covered in the course or available with the App. </vt:lpstr>
      <vt:lpstr>Let’s check the ANOVA results for log-transformed yield</vt:lpstr>
      <vt:lpstr>Let’s check the ANOVA results for log-transformed yield</vt:lpstr>
      <vt:lpstr>Let’s check the ANOVA results for log-transformed yield</vt:lpstr>
      <vt:lpstr>Output for log-transformed yield</vt:lpstr>
      <vt:lpstr>Output for log-transformed yield</vt:lpstr>
      <vt:lpstr>Interaction plots </vt:lpstr>
      <vt:lpstr>Interaction plots from log-transformed yield variable</vt:lpstr>
      <vt:lpstr>Interaction plots from log-transformed yield variable</vt:lpstr>
      <vt:lpstr>Click Mean Comparison Tests &amp;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Next, a quick review…</vt:lpstr>
      <vt:lpstr>PowerPoint Presentation</vt:lpstr>
      <vt:lpstr>Next, a quick pop quiz…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Presenting results from analyses of transformed data</vt:lpstr>
      <vt:lpstr>Example: Here’s the app output for the Tukey test, how would you formally present the results?</vt:lpstr>
      <vt:lpstr>Two ways to present results in original units: </vt:lpstr>
      <vt:lpstr>Example: If this were your post-hoc output for the Tukey test, how would you formally present the results?</vt:lpstr>
      <vt:lpstr>PowerPoint Presentation</vt:lpstr>
      <vt:lpstr>PowerPoint Presentation</vt:lpstr>
      <vt:lpstr>PowerPoint Presentation</vt:lpstr>
      <vt:lpstr>A formatted table may look something like this: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6 Learning Objectives</vt:lpstr>
      <vt:lpstr>Section 6 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6 Learning Objectives</vt:lpstr>
      <vt:lpstr>Section 6 Learning Objectives</vt:lpstr>
      <vt:lpstr>Section 6 Learning Objectives</vt:lpstr>
      <vt:lpstr>Section 6 Learning Objectives</vt:lpstr>
      <vt:lpstr>Section 6 Learning Objectives</vt:lpstr>
      <vt:lpstr>Section 6 Learning Objectives</vt:lpstr>
      <vt:lpstr>Section 6 Learning Objectives</vt:lpstr>
      <vt:lpstr>Section 6 Learning Objectives</vt:lpstr>
      <vt:lpstr>Split-Plot experimental designs</vt:lpstr>
      <vt:lpstr>Split-Plot experimental designs</vt:lpstr>
      <vt:lpstr>Split-Plot experimental designs</vt:lpstr>
      <vt:lpstr>Split-Plot experimental designs</vt:lpstr>
      <vt:lpstr>Let’s practice using the app to analyze a new dataset1!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Load oat data file to app</vt:lpstr>
      <vt:lpstr>Section 6 Learning Objectives</vt:lpstr>
      <vt:lpstr>Section 7 Learning Objectives</vt:lpstr>
      <vt:lpstr>Experimental designs that we’ve discussed so far:</vt:lpstr>
      <vt:lpstr>Experimental designs that we’ve discussed:</vt:lpstr>
      <vt:lpstr>Be aware of the following assumptions for multi-site experiments:</vt:lpstr>
      <vt:lpstr>Linear model for single-factor RCBD experiment repeated at multiple locations: </vt:lpstr>
      <vt:lpstr>Linear model for two-factor RCBD experiment repeated at multiple locations: </vt:lpstr>
      <vt:lpstr>Linear model for split-plot RCBD experiment replicated at multiple locations: </vt:lpstr>
      <vt:lpstr>Missing data for the dependent variable  (e.g. yield, gas emissions, milk production)</vt:lpstr>
      <vt:lpstr>Missing data for the dependent variable  (e.g. yield, gas emissions, milk production)</vt:lpstr>
      <vt:lpstr>Missing data for the dependent variable  (e.g. yield, gas emissions, milk production)</vt:lpstr>
      <vt:lpstr>Missing data for the dependent variable  (e.g. yield, gas emissions, milk production)</vt:lpstr>
      <vt:lpstr>Missing data for the dependent variable  (e.g., yield, gas emissions, milk production)</vt:lpstr>
      <vt:lpstr>Missing data for the dependent variable  (e.g., yield, gas emissions, milk production)</vt:lpstr>
      <vt:lpstr>PowerPoint Presentation</vt:lpstr>
      <vt:lpstr>PowerPoint Presentation</vt:lpstr>
      <vt:lpstr>Section 7 Learning Objectives</vt:lpstr>
    </vt:vector>
  </TitlesOfParts>
  <Company>UC Davis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statistics in agronomic systems</dc:title>
  <dc:creator>Maegen Simmonds</dc:creator>
  <cp:lastModifiedBy>Maegen Simmonds</cp:lastModifiedBy>
  <cp:revision>994</cp:revision>
  <cp:lastPrinted>2015-04-21T00:11:18Z</cp:lastPrinted>
  <dcterms:created xsi:type="dcterms:W3CDTF">2015-04-15T19:07:00Z</dcterms:created>
  <dcterms:modified xsi:type="dcterms:W3CDTF">2016-06-26T21:59:12Z</dcterms:modified>
</cp:coreProperties>
</file>